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97" r:id="rId3"/>
    <p:sldId id="259" r:id="rId4"/>
    <p:sldId id="284" r:id="rId5"/>
    <p:sldId id="307" r:id="rId6"/>
    <p:sldId id="268" r:id="rId7"/>
    <p:sldId id="287" r:id="rId8"/>
    <p:sldId id="311" r:id="rId9"/>
    <p:sldId id="279" r:id="rId10"/>
    <p:sldId id="306" r:id="rId11"/>
    <p:sldId id="310" r:id="rId12"/>
    <p:sldId id="303" r:id="rId13"/>
    <p:sldId id="304" r:id="rId14"/>
    <p:sldId id="305" r:id="rId15"/>
    <p:sldId id="308" r:id="rId16"/>
    <p:sldId id="278" r:id="rId17"/>
    <p:sldId id="294" r:id="rId18"/>
    <p:sldId id="300" r:id="rId19"/>
    <p:sldId id="298" r:id="rId20"/>
    <p:sldId id="299" r:id="rId21"/>
    <p:sldId id="290" r:id="rId22"/>
    <p:sldId id="296" r:id="rId23"/>
    <p:sldId id="313" r:id="rId2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valho, Fernanda" initials="CF" lastIdx="5" clrIdx="0">
    <p:extLst>
      <p:ext uri="{19B8F6BF-5375-455C-9EA6-DF929625EA0E}">
        <p15:presenceInfo xmlns:p15="http://schemas.microsoft.com/office/powerpoint/2012/main" userId="S::fernandacarvalho@kpmg.com.br::64f6d381-e8dd-4969-af97-0a0116613f15" providerId="AD"/>
      </p:ext>
    </p:extLst>
  </p:cmAuthor>
  <p:cmAuthor id="2" name="Santanna, Fernanda" initials="SF" lastIdx="10" clrIdx="1">
    <p:extLst>
      <p:ext uri="{19B8F6BF-5375-455C-9EA6-DF929625EA0E}">
        <p15:presenceInfo xmlns:p15="http://schemas.microsoft.com/office/powerpoint/2012/main" userId="S::fernandasantanna@kpmg.com.br::6f899de6-785d-4652-967a-efddfa917558" providerId="AD"/>
      </p:ext>
    </p:extLst>
  </p:cmAuthor>
  <p:cmAuthor id="3" name="Lima, Emanuela R" initials="LER" lastIdx="5" clrIdx="2">
    <p:extLst>
      <p:ext uri="{19B8F6BF-5375-455C-9EA6-DF929625EA0E}">
        <p15:presenceInfo xmlns:p15="http://schemas.microsoft.com/office/powerpoint/2012/main" userId="S::emanuelalima@kpmg.com.br::3b2e7e23-4c8f-48d2-82e1-70a06cdbc3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535"/>
    <a:srgbClr val="00BAAE"/>
    <a:srgbClr val="EE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51" d="100"/>
          <a:sy n="51" d="100"/>
        </p:scale>
        <p:origin x="2096" y="64"/>
      </p:cViewPr>
      <p:guideLst>
        <p:guide orient="horz" pos="2880"/>
        <p:guide pos="2160"/>
      </p:guideLst>
    </p:cSldViewPr>
  </p:slideViewPr>
  <p:notesTextViewPr>
    <p:cViewPr>
      <p:scale>
        <a:sx n="1" d="1"/>
        <a:sy n="1" d="1"/>
      </p:scale>
      <p:origin x="0" y="0"/>
    </p:cViewPr>
  </p:notesTextViewPr>
  <p:sorterViewPr>
    <p:cViewPr>
      <p:scale>
        <a:sx n="100" d="100"/>
        <a:sy n="100"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2AE5B-1A53-487A-B18C-690DF797ECEC}" type="datetimeFigureOut">
              <a:rPr lang="pt-BR" smtClean="0"/>
              <a:t>08/12/2022</a:t>
            </a:fld>
            <a:endParaRPr lang="pt-BR"/>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56D86-333E-4739-882E-2521ACCFA39D}" type="slidenum">
              <a:rPr lang="pt-BR" smtClean="0"/>
              <a:t>‹nº›</a:t>
            </a:fld>
            <a:endParaRPr lang="pt-BR"/>
          </a:p>
        </p:txBody>
      </p:sp>
    </p:spTree>
    <p:extLst>
      <p:ext uri="{BB962C8B-B14F-4D97-AF65-F5344CB8AC3E}">
        <p14:creationId xmlns:p14="http://schemas.microsoft.com/office/powerpoint/2010/main" val="379271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2022B-E807-4723-8B9B-662FDE81A9EE}" type="datetime1">
              <a:rPr lang="pt-BR" smtClean="0"/>
              <a:t>08/12/2022</a:t>
            </a:fld>
            <a:endParaRPr lang="pt-BR"/>
          </a:p>
        </p:txBody>
      </p:sp>
      <p:sp>
        <p:nvSpPr>
          <p:cNvPr id="5" name="Footer Placeholder 4"/>
          <p:cNvSpPr>
            <a:spLocks noGrp="1"/>
          </p:cNvSpPr>
          <p:nvPr>
            <p:ph type="ftr" sz="quarter" idx="11"/>
          </p:nvPr>
        </p:nvSpPr>
        <p:spPr/>
        <p:txBody>
          <a:bodyPr/>
          <a:lstStyle/>
          <a:p>
            <a:r>
              <a:rPr lang="pt-BR" dirty="0"/>
              <a:t>Código DE ÉTICA E CONDUTA</a:t>
            </a:r>
          </a:p>
        </p:txBody>
      </p:sp>
      <p:sp>
        <p:nvSpPr>
          <p:cNvPr id="6" name="Slide Number Placeholder 5"/>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385663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AEEBBB-05CA-4486-9B2E-01DD7DB92EBF}" type="datetime1">
              <a:rPr lang="pt-BR" smtClean="0"/>
              <a:t>08/12/2022</a:t>
            </a:fld>
            <a:endParaRPr lang="pt-BR"/>
          </a:p>
        </p:txBody>
      </p:sp>
      <p:sp>
        <p:nvSpPr>
          <p:cNvPr id="5" name="Footer Placeholder 4"/>
          <p:cNvSpPr>
            <a:spLocks noGrp="1"/>
          </p:cNvSpPr>
          <p:nvPr>
            <p:ph type="ftr" sz="quarter" idx="11"/>
          </p:nvPr>
        </p:nvSpPr>
        <p:spPr/>
        <p:txBody>
          <a:bodyPr/>
          <a:lstStyle/>
          <a:p>
            <a:r>
              <a:rPr lang="pt-BR" dirty="0"/>
              <a:t>Código DE ÉTICA E CONDUTA</a:t>
            </a:r>
          </a:p>
        </p:txBody>
      </p:sp>
      <p:sp>
        <p:nvSpPr>
          <p:cNvPr id="6" name="Slide Number Placeholder 5"/>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157585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E6823-4A22-4163-9879-AC6E0ED132B3}" type="datetime1">
              <a:rPr lang="pt-BR" smtClean="0"/>
              <a:t>08/12/2022</a:t>
            </a:fld>
            <a:endParaRPr lang="pt-BR"/>
          </a:p>
        </p:txBody>
      </p:sp>
      <p:sp>
        <p:nvSpPr>
          <p:cNvPr id="5" name="Footer Placeholder 4"/>
          <p:cNvSpPr>
            <a:spLocks noGrp="1"/>
          </p:cNvSpPr>
          <p:nvPr>
            <p:ph type="ftr" sz="quarter" idx="11"/>
          </p:nvPr>
        </p:nvSpPr>
        <p:spPr/>
        <p:txBody>
          <a:bodyPr/>
          <a:lstStyle/>
          <a:p>
            <a:r>
              <a:rPr lang="pt-BR" dirty="0"/>
              <a:t>Código DE ÉTICA E CONDUTA</a:t>
            </a:r>
          </a:p>
        </p:txBody>
      </p:sp>
      <p:sp>
        <p:nvSpPr>
          <p:cNvPr id="6" name="Slide Number Placeholder 5"/>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299482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0F52C-C33F-475B-8CB6-333F64551124}" type="datetime1">
              <a:rPr lang="pt-BR" smtClean="0"/>
              <a:t>08/12/2022</a:t>
            </a:fld>
            <a:endParaRPr lang="pt-BR"/>
          </a:p>
        </p:txBody>
      </p:sp>
      <p:sp>
        <p:nvSpPr>
          <p:cNvPr id="5" name="Footer Placeholder 4"/>
          <p:cNvSpPr>
            <a:spLocks noGrp="1"/>
          </p:cNvSpPr>
          <p:nvPr>
            <p:ph type="ftr" sz="quarter" idx="11"/>
          </p:nvPr>
        </p:nvSpPr>
        <p:spPr/>
        <p:txBody>
          <a:bodyPr/>
          <a:lstStyle/>
          <a:p>
            <a:r>
              <a:rPr lang="pt-BR" dirty="0"/>
              <a:t>Código DE ÉTICA E CONDUTA</a:t>
            </a:r>
          </a:p>
        </p:txBody>
      </p:sp>
      <p:sp>
        <p:nvSpPr>
          <p:cNvPr id="6" name="Slide Number Placeholder 5"/>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304840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42308E-014A-4104-B4F4-D067E12D2D2E}" type="datetime1">
              <a:rPr lang="pt-BR" smtClean="0"/>
              <a:t>08/12/2022</a:t>
            </a:fld>
            <a:endParaRPr lang="pt-BR"/>
          </a:p>
        </p:txBody>
      </p:sp>
      <p:sp>
        <p:nvSpPr>
          <p:cNvPr id="5" name="Footer Placeholder 4"/>
          <p:cNvSpPr>
            <a:spLocks noGrp="1"/>
          </p:cNvSpPr>
          <p:nvPr>
            <p:ph type="ftr" sz="quarter" idx="11"/>
          </p:nvPr>
        </p:nvSpPr>
        <p:spPr/>
        <p:txBody>
          <a:bodyPr/>
          <a:lstStyle/>
          <a:p>
            <a:r>
              <a:rPr lang="pt-BR" dirty="0"/>
              <a:t>Código DE ÉTICA E CONDUTA</a:t>
            </a:r>
          </a:p>
        </p:txBody>
      </p:sp>
      <p:sp>
        <p:nvSpPr>
          <p:cNvPr id="6" name="Slide Number Placeholder 5"/>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37434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72D2E-2997-45B6-A62C-E7695429E328}" type="datetime1">
              <a:rPr lang="pt-BR" smtClean="0"/>
              <a:t>08/12/2022</a:t>
            </a:fld>
            <a:endParaRPr lang="pt-BR"/>
          </a:p>
        </p:txBody>
      </p:sp>
      <p:sp>
        <p:nvSpPr>
          <p:cNvPr id="6" name="Footer Placeholder 5"/>
          <p:cNvSpPr>
            <a:spLocks noGrp="1"/>
          </p:cNvSpPr>
          <p:nvPr>
            <p:ph type="ftr" sz="quarter" idx="11"/>
          </p:nvPr>
        </p:nvSpPr>
        <p:spPr/>
        <p:txBody>
          <a:bodyPr/>
          <a:lstStyle/>
          <a:p>
            <a:r>
              <a:rPr lang="pt-BR" dirty="0"/>
              <a:t>Código DE ÉTICA E CONDUTA</a:t>
            </a:r>
          </a:p>
        </p:txBody>
      </p:sp>
      <p:sp>
        <p:nvSpPr>
          <p:cNvPr id="7" name="Slide Number Placeholder 6"/>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202149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8B8B39-0C5B-423F-BB1B-CDA78D272ED5}" type="datetime1">
              <a:rPr lang="pt-BR" smtClean="0"/>
              <a:t>08/12/2022</a:t>
            </a:fld>
            <a:endParaRPr lang="pt-BR"/>
          </a:p>
        </p:txBody>
      </p:sp>
      <p:sp>
        <p:nvSpPr>
          <p:cNvPr id="8" name="Footer Placeholder 7"/>
          <p:cNvSpPr>
            <a:spLocks noGrp="1"/>
          </p:cNvSpPr>
          <p:nvPr>
            <p:ph type="ftr" sz="quarter" idx="11"/>
          </p:nvPr>
        </p:nvSpPr>
        <p:spPr/>
        <p:txBody>
          <a:bodyPr/>
          <a:lstStyle/>
          <a:p>
            <a:r>
              <a:rPr lang="pt-BR" dirty="0"/>
              <a:t>Código DE ÉTICA E CONDUTA</a:t>
            </a:r>
          </a:p>
        </p:txBody>
      </p:sp>
      <p:sp>
        <p:nvSpPr>
          <p:cNvPr id="9" name="Slide Number Placeholder 8"/>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278850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5E1B7-30BE-46CA-9345-B6A47C50FE6B}" type="datetime1">
              <a:rPr lang="pt-BR" smtClean="0"/>
              <a:t>08/12/2022</a:t>
            </a:fld>
            <a:endParaRPr lang="pt-BR"/>
          </a:p>
        </p:txBody>
      </p:sp>
      <p:sp>
        <p:nvSpPr>
          <p:cNvPr id="4" name="Footer Placeholder 3"/>
          <p:cNvSpPr>
            <a:spLocks noGrp="1"/>
          </p:cNvSpPr>
          <p:nvPr>
            <p:ph type="ftr" sz="quarter" idx="11"/>
          </p:nvPr>
        </p:nvSpPr>
        <p:spPr/>
        <p:txBody>
          <a:bodyPr/>
          <a:lstStyle/>
          <a:p>
            <a:r>
              <a:rPr lang="pt-BR" dirty="0"/>
              <a:t>Código DE ÉTICA E CONDUTA</a:t>
            </a:r>
          </a:p>
        </p:txBody>
      </p:sp>
      <p:sp>
        <p:nvSpPr>
          <p:cNvPr id="5" name="Slide Number Placeholder 4"/>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143523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F18BA-2CAE-4359-9C8B-366F3EFCC322}" type="datetime1">
              <a:rPr lang="pt-BR" smtClean="0"/>
              <a:t>08/12/2022</a:t>
            </a:fld>
            <a:endParaRPr lang="pt-BR"/>
          </a:p>
        </p:txBody>
      </p:sp>
      <p:sp>
        <p:nvSpPr>
          <p:cNvPr id="3" name="Footer Placeholder 2"/>
          <p:cNvSpPr>
            <a:spLocks noGrp="1"/>
          </p:cNvSpPr>
          <p:nvPr>
            <p:ph type="ftr" sz="quarter" idx="11"/>
          </p:nvPr>
        </p:nvSpPr>
        <p:spPr/>
        <p:txBody>
          <a:bodyPr/>
          <a:lstStyle/>
          <a:p>
            <a:r>
              <a:rPr lang="pt-BR" dirty="0"/>
              <a:t>Código DE ÉTICA E CONDUTA</a:t>
            </a:r>
          </a:p>
        </p:txBody>
      </p:sp>
      <p:sp>
        <p:nvSpPr>
          <p:cNvPr id="4" name="Slide Number Placeholder 3"/>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205291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6BCB3-3B00-40B7-ADE8-878A48F32C29}" type="datetime1">
              <a:rPr lang="pt-BR" smtClean="0"/>
              <a:t>08/12/2022</a:t>
            </a:fld>
            <a:endParaRPr lang="pt-BR"/>
          </a:p>
        </p:txBody>
      </p:sp>
      <p:sp>
        <p:nvSpPr>
          <p:cNvPr id="6" name="Footer Placeholder 5"/>
          <p:cNvSpPr>
            <a:spLocks noGrp="1"/>
          </p:cNvSpPr>
          <p:nvPr>
            <p:ph type="ftr" sz="quarter" idx="11"/>
          </p:nvPr>
        </p:nvSpPr>
        <p:spPr/>
        <p:txBody>
          <a:bodyPr/>
          <a:lstStyle/>
          <a:p>
            <a:r>
              <a:rPr lang="pt-BR" dirty="0"/>
              <a:t>Código DE ÉTICA E CONDUTA</a:t>
            </a:r>
          </a:p>
        </p:txBody>
      </p:sp>
      <p:sp>
        <p:nvSpPr>
          <p:cNvPr id="7" name="Slide Number Placeholder 6"/>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276410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EF9EB89-CFE4-4419-902D-D0CEDDEC420E}" type="datetime1">
              <a:rPr lang="pt-BR" smtClean="0"/>
              <a:t>08/12/2022</a:t>
            </a:fld>
            <a:endParaRPr lang="pt-BR"/>
          </a:p>
        </p:txBody>
      </p:sp>
      <p:sp>
        <p:nvSpPr>
          <p:cNvPr id="6" name="Footer Placeholder 5"/>
          <p:cNvSpPr>
            <a:spLocks noGrp="1"/>
          </p:cNvSpPr>
          <p:nvPr>
            <p:ph type="ftr" sz="quarter" idx="11"/>
          </p:nvPr>
        </p:nvSpPr>
        <p:spPr/>
        <p:txBody>
          <a:bodyPr/>
          <a:lstStyle/>
          <a:p>
            <a:r>
              <a:rPr lang="pt-BR" dirty="0"/>
              <a:t>Código DE ÉTICA E CONDUTA</a:t>
            </a:r>
          </a:p>
        </p:txBody>
      </p:sp>
      <p:sp>
        <p:nvSpPr>
          <p:cNvPr id="7" name="Slide Number Placeholder 6"/>
          <p:cNvSpPr>
            <a:spLocks noGrp="1"/>
          </p:cNvSpPr>
          <p:nvPr>
            <p:ph type="sldNum" sz="quarter" idx="12"/>
          </p:nvPr>
        </p:nvSpPr>
        <p:spPr/>
        <p:txBody>
          <a:bodyPr/>
          <a:lstStyle/>
          <a:p>
            <a:fld id="{89E16DC6-01BC-4734-A7F6-29BA16035557}" type="slidenum">
              <a:rPr lang="pt-BR" smtClean="0"/>
              <a:t>‹nº›</a:t>
            </a:fld>
            <a:endParaRPr lang="pt-BR"/>
          </a:p>
        </p:txBody>
      </p:sp>
    </p:spTree>
    <p:extLst>
      <p:ext uri="{BB962C8B-B14F-4D97-AF65-F5344CB8AC3E}">
        <p14:creationId xmlns:p14="http://schemas.microsoft.com/office/powerpoint/2010/main" val="402708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4E9262D-04F5-44A7-B34F-E561D8FF8BC0}" type="datetime1">
              <a:rPr lang="pt-BR" smtClean="0"/>
              <a:t>08/12/2022</a:t>
            </a:fld>
            <a:endParaRPr lang="pt-B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pt-BR" dirty="0"/>
              <a:t>Código DE ÉTICA E CONDUTA</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89E16DC6-01BC-4734-A7F6-29BA16035557}" type="slidenum">
              <a:rPr lang="pt-BR" smtClean="0"/>
              <a:t>‹nº›</a:t>
            </a:fld>
            <a:endParaRPr lang="pt-BR"/>
          </a:p>
        </p:txBody>
      </p:sp>
    </p:spTree>
    <p:extLst>
      <p:ext uri="{BB962C8B-B14F-4D97-AF65-F5344CB8AC3E}">
        <p14:creationId xmlns:p14="http://schemas.microsoft.com/office/powerpoint/2010/main" val="3636984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35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7114-15D4-4589-AAF8-1741D7CA0650}"/>
              </a:ext>
            </a:extLst>
          </p:cNvPr>
          <p:cNvSpPr>
            <a:spLocks noGrp="1"/>
          </p:cNvSpPr>
          <p:nvPr>
            <p:ph type="ctrTitle"/>
          </p:nvPr>
        </p:nvSpPr>
        <p:spPr>
          <a:xfrm>
            <a:off x="514350" y="1496484"/>
            <a:ext cx="5829300" cy="4992806"/>
          </a:xfrm>
        </p:spPr>
        <p:txBody>
          <a:bodyPr/>
          <a:lstStyle/>
          <a:p>
            <a:r>
              <a:rPr lang="pt-BR" b="1" dirty="0">
                <a:solidFill>
                  <a:schemeClr val="bg1"/>
                </a:solidFill>
                <a:latin typeface="+mn-lt"/>
              </a:rPr>
              <a:t>MANUAL DE </a:t>
            </a:r>
            <a:r>
              <a:rPr lang="pt-BR" b="1" dirty="0" smtClean="0">
                <a:solidFill>
                  <a:schemeClr val="bg1"/>
                </a:solidFill>
                <a:latin typeface="+mn-lt"/>
              </a:rPr>
              <a:t>COMPLIANCE</a:t>
            </a:r>
            <a:endParaRPr lang="pt-BR" b="1" dirty="0">
              <a:solidFill>
                <a:schemeClr val="bg1"/>
              </a:solidFill>
              <a:latin typeface="+mn-lt"/>
            </a:endParaRPr>
          </a:p>
        </p:txBody>
      </p:sp>
      <p:pic>
        <p:nvPicPr>
          <p:cNvPr id="6" name="Picture 5">
            <a:extLst>
              <a:ext uri="{FF2B5EF4-FFF2-40B4-BE49-F238E27FC236}">
                <a16:creationId xmlns:a16="http://schemas.microsoft.com/office/drawing/2014/main" id="{2DB19BB5-D301-4890-ACCA-71B6B20BF3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451194"/>
            <a:ext cx="6858000" cy="2572093"/>
          </a:xfrm>
          <a:prstGeom prst="rect">
            <a:avLst/>
          </a:prstGeom>
        </p:spPr>
      </p:pic>
      <p:sp>
        <p:nvSpPr>
          <p:cNvPr id="12" name="Footer Placeholder 11">
            <a:extLst>
              <a:ext uri="{FF2B5EF4-FFF2-40B4-BE49-F238E27FC236}">
                <a16:creationId xmlns:a16="http://schemas.microsoft.com/office/drawing/2014/main" id="{05FBF4E0-30D2-48C4-8043-1FA78AA21C5A}"/>
              </a:ext>
            </a:extLst>
          </p:cNvPr>
          <p:cNvSpPr>
            <a:spLocks noGrp="1"/>
          </p:cNvSpPr>
          <p:nvPr>
            <p:ph type="ftr" sz="quarter" idx="11"/>
          </p:nvPr>
        </p:nvSpPr>
        <p:spPr/>
        <p:txBody>
          <a:bodyPr/>
          <a:lstStyle/>
          <a:p>
            <a:r>
              <a:rPr lang="pt-BR" dirty="0"/>
              <a:t>Manual de Integridade</a:t>
            </a:r>
          </a:p>
        </p:txBody>
      </p:sp>
      <p:sp>
        <p:nvSpPr>
          <p:cNvPr id="13" name="Slide Number Placeholder 12">
            <a:extLst>
              <a:ext uri="{FF2B5EF4-FFF2-40B4-BE49-F238E27FC236}">
                <a16:creationId xmlns:a16="http://schemas.microsoft.com/office/drawing/2014/main" id="{54B3D949-1C16-4AD5-A5B7-D9A61A71D481}"/>
              </a:ext>
            </a:extLst>
          </p:cNvPr>
          <p:cNvSpPr>
            <a:spLocks noGrp="1"/>
          </p:cNvSpPr>
          <p:nvPr>
            <p:ph type="sldNum" sz="quarter" idx="12"/>
          </p:nvPr>
        </p:nvSpPr>
        <p:spPr/>
        <p:txBody>
          <a:bodyPr/>
          <a:lstStyle/>
          <a:p>
            <a:fld id="{89E16DC6-01BC-4734-A7F6-29BA16035557}" type="slidenum">
              <a:rPr lang="pt-BR" smtClean="0"/>
              <a:t>1</a:t>
            </a:fld>
            <a:endParaRPr lang="pt-BR"/>
          </a:p>
        </p:txBody>
      </p:sp>
      <p:sp>
        <p:nvSpPr>
          <p:cNvPr id="7" name="TextBox 6">
            <a:extLst>
              <a:ext uri="{FF2B5EF4-FFF2-40B4-BE49-F238E27FC236}">
                <a16:creationId xmlns:a16="http://schemas.microsoft.com/office/drawing/2014/main" id="{EE670BBE-8528-4E73-B763-259048BE4686}"/>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426243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396579"/>
          </a:xfrm>
        </p:spPr>
        <p:txBody>
          <a:bodyPr>
            <a:noAutofit/>
          </a:bodyPr>
          <a:lstStyle/>
          <a:p>
            <a:pPr marL="0" indent="0">
              <a:buNone/>
            </a:pPr>
            <a:r>
              <a:rPr lang="pt-BR" sz="1400" dirty="0">
                <a:solidFill>
                  <a:srgbClr val="343535"/>
                </a:solidFill>
              </a:rPr>
              <a:t>Diretrizes gerais:</a:t>
            </a:r>
          </a:p>
          <a:p>
            <a:pPr marL="0" indent="0">
              <a:buNone/>
            </a:pPr>
            <a:endParaRPr lang="pt-BR" sz="1400" dirty="0">
              <a:solidFill>
                <a:srgbClr val="343535"/>
              </a:solidFill>
            </a:endParaRP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10</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grpSp>
        <p:nvGrpSpPr>
          <p:cNvPr id="13" name="Group 12">
            <a:extLst>
              <a:ext uri="{FF2B5EF4-FFF2-40B4-BE49-F238E27FC236}">
                <a16:creationId xmlns:a16="http://schemas.microsoft.com/office/drawing/2014/main" id="{6A3A69DC-47BF-46CF-B8F8-E9319821ED9F}"/>
              </a:ext>
            </a:extLst>
          </p:cNvPr>
          <p:cNvGrpSpPr/>
          <p:nvPr/>
        </p:nvGrpSpPr>
        <p:grpSpPr>
          <a:xfrm>
            <a:off x="872348" y="2814856"/>
            <a:ext cx="5167506" cy="5660280"/>
            <a:chOff x="1736815" y="1371056"/>
            <a:chExt cx="5546425" cy="4769957"/>
          </a:xfrm>
        </p:grpSpPr>
        <p:sp>
          <p:nvSpPr>
            <p:cNvPr id="15" name="Freeform: Shape 14">
              <a:extLst>
                <a:ext uri="{FF2B5EF4-FFF2-40B4-BE49-F238E27FC236}">
                  <a16:creationId xmlns:a16="http://schemas.microsoft.com/office/drawing/2014/main" id="{076F57B8-2878-400C-BB6F-2AC78F5902B8}"/>
                </a:ext>
              </a:extLst>
            </p:cNvPr>
            <p:cNvSpPr/>
            <p:nvPr/>
          </p:nvSpPr>
          <p:spPr>
            <a:xfrm>
              <a:off x="1736815" y="1371056"/>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AECE7498-102C-41EB-BBC3-86B2E464366A}"/>
                </a:ext>
              </a:extLst>
            </p:cNvPr>
            <p:cNvSpPr/>
            <p:nvPr/>
          </p:nvSpPr>
          <p:spPr>
            <a:xfrm flipH="1" flipV="1">
              <a:off x="1736815" y="2428331"/>
              <a:ext cx="517225" cy="287547"/>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9B0DB521-981D-41D8-862F-E5CDB6D5AD76}"/>
                </a:ext>
              </a:extLst>
            </p:cNvPr>
            <p:cNvSpPr/>
            <p:nvPr/>
          </p:nvSpPr>
          <p:spPr>
            <a:xfrm flipV="1">
              <a:off x="6762032" y="2428330"/>
              <a:ext cx="521208" cy="287547"/>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1BD53C1-9B1C-4638-8032-616204AC9670}"/>
                </a:ext>
              </a:extLst>
            </p:cNvPr>
            <p:cNvSpPr/>
            <p:nvPr/>
          </p:nvSpPr>
          <p:spPr>
            <a:xfrm>
              <a:off x="4128234" y="1371056"/>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17E6FC63-CBBC-4529-872E-C5D4A3B34DBD}"/>
                </a:ext>
              </a:extLst>
            </p:cNvPr>
            <p:cNvSpPr/>
            <p:nvPr/>
          </p:nvSpPr>
          <p:spPr>
            <a:xfrm>
              <a:off x="1736815" y="3083624"/>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1AA0EEFE-A396-498B-B9A7-101872A9B1CA}"/>
                </a:ext>
              </a:extLst>
            </p:cNvPr>
            <p:cNvSpPr/>
            <p:nvPr/>
          </p:nvSpPr>
          <p:spPr>
            <a:xfrm flipH="1" flipV="1">
              <a:off x="1736815" y="4140899"/>
              <a:ext cx="517225" cy="287547"/>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12652BE5-F0E3-4AA7-9C6C-1BCC54322796}"/>
                </a:ext>
              </a:extLst>
            </p:cNvPr>
            <p:cNvSpPr/>
            <p:nvPr/>
          </p:nvSpPr>
          <p:spPr>
            <a:xfrm flipV="1">
              <a:off x="6762032" y="4140898"/>
              <a:ext cx="521208" cy="287547"/>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DDB83FA-69BD-49F8-AAC4-FE975D40A011}"/>
                </a:ext>
              </a:extLst>
            </p:cNvPr>
            <p:cNvSpPr/>
            <p:nvPr/>
          </p:nvSpPr>
          <p:spPr>
            <a:xfrm>
              <a:off x="4128234" y="3083624"/>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EB392EA-D9B9-472A-9159-49FE2ACAAC1A}"/>
                </a:ext>
              </a:extLst>
            </p:cNvPr>
            <p:cNvSpPr/>
            <p:nvPr/>
          </p:nvSpPr>
          <p:spPr>
            <a:xfrm>
              <a:off x="1736815" y="4796191"/>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24" name="Right Triangle 23">
              <a:extLst>
                <a:ext uri="{FF2B5EF4-FFF2-40B4-BE49-F238E27FC236}">
                  <a16:creationId xmlns:a16="http://schemas.microsoft.com/office/drawing/2014/main" id="{EBB81167-6ADE-49BC-BA3D-9D9DDB7310D5}"/>
                </a:ext>
              </a:extLst>
            </p:cNvPr>
            <p:cNvSpPr/>
            <p:nvPr/>
          </p:nvSpPr>
          <p:spPr>
            <a:xfrm flipH="1" flipV="1">
              <a:off x="1736815" y="5853466"/>
              <a:ext cx="517225" cy="287547"/>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E55BFE16-4FDA-448E-ACEA-741EC21CBC3E}"/>
                </a:ext>
              </a:extLst>
            </p:cNvPr>
            <p:cNvSpPr/>
            <p:nvPr/>
          </p:nvSpPr>
          <p:spPr>
            <a:xfrm flipV="1">
              <a:off x="6762032" y="5853465"/>
              <a:ext cx="521208" cy="287547"/>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5066BD-A266-429F-9B85-56EDC4867E41}"/>
                </a:ext>
              </a:extLst>
            </p:cNvPr>
            <p:cNvSpPr/>
            <p:nvPr/>
          </p:nvSpPr>
          <p:spPr>
            <a:xfrm>
              <a:off x="4128234" y="4796191"/>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B94EF5FD-17BC-48FB-9063-1372DE13DA71}"/>
              </a:ext>
            </a:extLst>
          </p:cNvPr>
          <p:cNvSpPr txBox="1"/>
          <p:nvPr/>
        </p:nvSpPr>
        <p:spPr>
          <a:xfrm>
            <a:off x="4167997" y="6266516"/>
            <a:ext cx="1995491" cy="338554"/>
          </a:xfrm>
          <a:prstGeom prst="rect">
            <a:avLst/>
          </a:prstGeom>
          <a:noFill/>
        </p:spPr>
        <p:txBody>
          <a:bodyPr wrap="square" lIns="0" rtlCol="0" anchor="ctr">
            <a:spAutoFit/>
          </a:bodyPr>
          <a:lstStyle/>
          <a:p>
            <a:r>
              <a:rPr lang="en-US" sz="1600" b="1" dirty="0">
                <a:solidFill>
                  <a:schemeClr val="bg1"/>
                </a:solidFill>
              </a:rPr>
              <a:t>Lorem Ipsum</a:t>
            </a:r>
          </a:p>
        </p:txBody>
      </p:sp>
      <p:sp>
        <p:nvSpPr>
          <p:cNvPr id="29" name="TextBox 28">
            <a:extLst>
              <a:ext uri="{FF2B5EF4-FFF2-40B4-BE49-F238E27FC236}">
                <a16:creationId xmlns:a16="http://schemas.microsoft.com/office/drawing/2014/main" id="{4928BAE1-D062-4A90-BA1E-263AE98273D0}"/>
              </a:ext>
            </a:extLst>
          </p:cNvPr>
          <p:cNvSpPr txBox="1"/>
          <p:nvPr/>
        </p:nvSpPr>
        <p:spPr>
          <a:xfrm>
            <a:off x="4167997" y="4536902"/>
            <a:ext cx="1995491" cy="338554"/>
          </a:xfrm>
          <a:prstGeom prst="rect">
            <a:avLst/>
          </a:prstGeom>
          <a:noFill/>
        </p:spPr>
        <p:txBody>
          <a:bodyPr wrap="square" lIns="0" rtlCol="0" anchor="ctr">
            <a:spAutoFit/>
          </a:bodyPr>
          <a:lstStyle/>
          <a:p>
            <a:r>
              <a:rPr lang="en-US" sz="1600" b="1" dirty="0">
                <a:solidFill>
                  <a:schemeClr val="bg1"/>
                </a:solidFill>
              </a:rPr>
              <a:t>Lorem Ipsum</a:t>
            </a:r>
          </a:p>
        </p:txBody>
      </p:sp>
      <p:sp>
        <p:nvSpPr>
          <p:cNvPr id="30" name="TextBox 29">
            <a:extLst>
              <a:ext uri="{FF2B5EF4-FFF2-40B4-BE49-F238E27FC236}">
                <a16:creationId xmlns:a16="http://schemas.microsoft.com/office/drawing/2014/main" id="{9D601152-613C-4E68-92BB-642686355DC7}"/>
              </a:ext>
            </a:extLst>
          </p:cNvPr>
          <p:cNvSpPr txBox="1"/>
          <p:nvPr/>
        </p:nvSpPr>
        <p:spPr>
          <a:xfrm>
            <a:off x="3924855" y="4852667"/>
            <a:ext cx="1988676" cy="861774"/>
          </a:xfrm>
          <a:prstGeom prst="rect">
            <a:avLst/>
          </a:prstGeom>
          <a:noFill/>
        </p:spPr>
        <p:txBody>
          <a:bodyPr wrap="square" lIns="0" rIns="0" rtlCol="0" anchor="t">
            <a:spAutoFit/>
          </a:bodyPr>
          <a:lstStyle/>
          <a:p>
            <a:r>
              <a:rPr lang="en-US" sz="1000" dirty="0">
                <a:solidFill>
                  <a:schemeClr val="bg1"/>
                </a:solidFill>
              </a:rPr>
              <a:t>É </a:t>
            </a:r>
            <a:r>
              <a:rPr lang="en-US" sz="1000" dirty="0" err="1">
                <a:solidFill>
                  <a:schemeClr val="bg1"/>
                </a:solidFill>
              </a:rPr>
              <a:t>proibido</a:t>
            </a:r>
            <a:r>
              <a:rPr lang="en-US" sz="1000" dirty="0">
                <a:solidFill>
                  <a:schemeClr val="bg1"/>
                </a:solidFill>
              </a:rPr>
              <a:t> a </a:t>
            </a:r>
            <a:r>
              <a:rPr lang="en-US" sz="1000" dirty="0" err="1">
                <a:solidFill>
                  <a:schemeClr val="bg1"/>
                </a:solidFill>
              </a:rPr>
              <a:t>utilização</a:t>
            </a:r>
            <a:r>
              <a:rPr lang="en-US" sz="1000" dirty="0">
                <a:solidFill>
                  <a:schemeClr val="bg1"/>
                </a:solidFill>
              </a:rPr>
              <a:t> </a:t>
            </a:r>
            <a:r>
              <a:rPr lang="en-US" sz="1000" dirty="0" err="1">
                <a:solidFill>
                  <a:schemeClr val="bg1"/>
                </a:solidFill>
              </a:rPr>
              <a:t>incorreta</a:t>
            </a:r>
            <a:r>
              <a:rPr lang="en-US" sz="1000" dirty="0">
                <a:solidFill>
                  <a:schemeClr val="bg1"/>
                </a:solidFill>
              </a:rPr>
              <a:t>, </a:t>
            </a:r>
            <a:r>
              <a:rPr lang="en-US" sz="1000" dirty="0" err="1">
                <a:solidFill>
                  <a:schemeClr val="bg1"/>
                </a:solidFill>
              </a:rPr>
              <a:t>negligente</a:t>
            </a:r>
            <a:r>
              <a:rPr lang="en-US" sz="1000" dirty="0">
                <a:solidFill>
                  <a:schemeClr val="bg1"/>
                </a:solidFill>
              </a:rPr>
              <a:t> </a:t>
            </a:r>
            <a:r>
              <a:rPr lang="en-US" sz="1000" dirty="0" err="1">
                <a:solidFill>
                  <a:schemeClr val="bg1"/>
                </a:solidFill>
              </a:rPr>
              <a:t>ou</a:t>
            </a:r>
            <a:r>
              <a:rPr lang="en-US" sz="1000" dirty="0">
                <a:solidFill>
                  <a:schemeClr val="bg1"/>
                </a:solidFill>
              </a:rPr>
              <a:t> </a:t>
            </a:r>
            <a:r>
              <a:rPr lang="en-US" sz="1000" dirty="0" err="1">
                <a:solidFill>
                  <a:schemeClr val="bg1"/>
                </a:solidFill>
              </a:rPr>
              <a:t>imprudente</a:t>
            </a:r>
            <a:r>
              <a:rPr lang="en-US" sz="1000" dirty="0">
                <a:solidFill>
                  <a:schemeClr val="bg1"/>
                </a:solidFill>
              </a:rPr>
              <a:t> de </a:t>
            </a:r>
            <a:r>
              <a:rPr lang="en-US" sz="1000" dirty="0" err="1">
                <a:solidFill>
                  <a:schemeClr val="bg1"/>
                </a:solidFill>
              </a:rPr>
              <a:t>equipamentos</a:t>
            </a:r>
            <a:r>
              <a:rPr lang="en-US" sz="1000" dirty="0">
                <a:solidFill>
                  <a:schemeClr val="bg1"/>
                </a:solidFill>
              </a:rPr>
              <a:t> </a:t>
            </a:r>
            <a:r>
              <a:rPr lang="en-US" sz="1000" dirty="0" err="1">
                <a:solidFill>
                  <a:schemeClr val="bg1"/>
                </a:solidFill>
              </a:rPr>
              <a:t>musiciais</a:t>
            </a:r>
            <a:r>
              <a:rPr lang="en-US" sz="1000" dirty="0">
                <a:solidFill>
                  <a:schemeClr val="bg1"/>
                </a:solidFill>
              </a:rPr>
              <a:t>, </a:t>
            </a:r>
            <a:r>
              <a:rPr lang="en-US" sz="1000" dirty="0" err="1">
                <a:solidFill>
                  <a:schemeClr val="bg1"/>
                </a:solidFill>
              </a:rPr>
              <a:t>eletrônicos</a:t>
            </a:r>
            <a:r>
              <a:rPr lang="en-US" sz="1000" dirty="0">
                <a:solidFill>
                  <a:schemeClr val="bg1"/>
                </a:solidFill>
              </a:rPr>
              <a:t>, de </a:t>
            </a:r>
            <a:r>
              <a:rPr lang="en-US" sz="1000" dirty="0" err="1">
                <a:solidFill>
                  <a:schemeClr val="bg1"/>
                </a:solidFill>
              </a:rPr>
              <a:t>telefonia</a:t>
            </a:r>
            <a:r>
              <a:rPr lang="en-US" sz="1000" dirty="0">
                <a:solidFill>
                  <a:schemeClr val="bg1"/>
                </a:solidFill>
              </a:rPr>
              <a:t> e e-mail da </a:t>
            </a:r>
            <a:r>
              <a:rPr lang="en-US" sz="1000" dirty="0" err="1">
                <a:solidFill>
                  <a:schemeClr val="bg1"/>
                </a:solidFill>
              </a:rPr>
              <a:t>Organização</a:t>
            </a:r>
            <a:r>
              <a:rPr lang="en-US" sz="1000" dirty="0">
                <a:solidFill>
                  <a:schemeClr val="bg1"/>
                </a:solidFill>
              </a:rPr>
              <a:t> para fins </a:t>
            </a:r>
            <a:r>
              <a:rPr lang="en-US" sz="1000" dirty="0" err="1">
                <a:solidFill>
                  <a:schemeClr val="bg1"/>
                </a:solidFill>
              </a:rPr>
              <a:t>pessoais</a:t>
            </a:r>
            <a:r>
              <a:rPr lang="en-US" sz="1000" dirty="0">
                <a:solidFill>
                  <a:schemeClr val="bg1"/>
                </a:solidFill>
              </a:rPr>
              <a:t>.</a:t>
            </a:r>
          </a:p>
        </p:txBody>
      </p:sp>
      <p:sp>
        <p:nvSpPr>
          <p:cNvPr id="32" name="TextBox 31">
            <a:extLst>
              <a:ext uri="{FF2B5EF4-FFF2-40B4-BE49-F238E27FC236}">
                <a16:creationId xmlns:a16="http://schemas.microsoft.com/office/drawing/2014/main" id="{89240D39-76D4-4970-905D-AF7BC0B1A004}"/>
              </a:ext>
            </a:extLst>
          </p:cNvPr>
          <p:cNvSpPr txBox="1"/>
          <p:nvPr/>
        </p:nvSpPr>
        <p:spPr>
          <a:xfrm>
            <a:off x="3931494" y="2814855"/>
            <a:ext cx="1988676" cy="1015663"/>
          </a:xfrm>
          <a:prstGeom prst="rect">
            <a:avLst/>
          </a:prstGeom>
          <a:noFill/>
        </p:spPr>
        <p:txBody>
          <a:bodyPr wrap="square" lIns="0" rIns="0" rtlCol="0" anchor="t">
            <a:spAutoFit/>
          </a:bodyPr>
          <a:lstStyle/>
          <a:p>
            <a:r>
              <a:rPr lang="pt-BR" sz="1000" dirty="0">
                <a:solidFill>
                  <a:schemeClr val="bg1"/>
                </a:solidFill>
              </a:rPr>
              <a:t>O Colaborador não deverá utilizar de sua posição na Sustenidos para obtenção de vantagens indevidas ou benefícios pessoais, direta ou indiretamente ou por meio de terceiros.</a:t>
            </a:r>
            <a:endParaRPr lang="en-US" sz="1000" dirty="0">
              <a:solidFill>
                <a:schemeClr val="bg1"/>
              </a:solidFill>
            </a:endParaRPr>
          </a:p>
        </p:txBody>
      </p:sp>
      <p:sp>
        <p:nvSpPr>
          <p:cNvPr id="35" name="TextBox 34">
            <a:extLst>
              <a:ext uri="{FF2B5EF4-FFF2-40B4-BE49-F238E27FC236}">
                <a16:creationId xmlns:a16="http://schemas.microsoft.com/office/drawing/2014/main" id="{92598A6C-756E-417D-9A01-1DE179883013}"/>
              </a:ext>
            </a:extLst>
          </p:cNvPr>
          <p:cNvSpPr txBox="1"/>
          <p:nvPr/>
        </p:nvSpPr>
        <p:spPr>
          <a:xfrm>
            <a:off x="985392" y="4536902"/>
            <a:ext cx="1995491" cy="338554"/>
          </a:xfrm>
          <a:prstGeom prst="rect">
            <a:avLst/>
          </a:prstGeom>
          <a:noFill/>
        </p:spPr>
        <p:txBody>
          <a:bodyPr wrap="square" lIns="0" rtlCol="0" anchor="ctr">
            <a:spAutoFit/>
          </a:bodyPr>
          <a:lstStyle/>
          <a:p>
            <a:r>
              <a:rPr lang="en-US" sz="1600" b="1" dirty="0">
                <a:solidFill>
                  <a:schemeClr val="bg1"/>
                </a:solidFill>
              </a:rPr>
              <a:t>Lorem Ipsum</a:t>
            </a:r>
          </a:p>
        </p:txBody>
      </p:sp>
      <p:sp>
        <p:nvSpPr>
          <p:cNvPr id="36" name="TextBox 35">
            <a:extLst>
              <a:ext uri="{FF2B5EF4-FFF2-40B4-BE49-F238E27FC236}">
                <a16:creationId xmlns:a16="http://schemas.microsoft.com/office/drawing/2014/main" id="{E37D3745-4205-4F01-A06E-D5B5658331B7}"/>
              </a:ext>
            </a:extLst>
          </p:cNvPr>
          <p:cNvSpPr txBox="1"/>
          <p:nvPr/>
        </p:nvSpPr>
        <p:spPr>
          <a:xfrm>
            <a:off x="992707" y="4868808"/>
            <a:ext cx="1988676" cy="1169551"/>
          </a:xfrm>
          <a:prstGeom prst="rect">
            <a:avLst/>
          </a:prstGeom>
          <a:noFill/>
        </p:spPr>
        <p:txBody>
          <a:bodyPr wrap="square" lIns="0" rIns="0" rtlCol="0" anchor="t">
            <a:spAutoFit/>
          </a:bodyPr>
          <a:lstStyle/>
          <a:p>
            <a:r>
              <a:rPr lang="pt-BR" sz="1000" dirty="0">
                <a:solidFill>
                  <a:schemeClr val="bg1"/>
                </a:solidFill>
              </a:rPr>
              <a:t>Todas as contratações da Sustenidos passarão pelo procedimento de Due Diligence de Integridade, a fim de identificar potenciais fornecedores inidôneos, pessoas expostas politicamente e riscos à imagem e reputação da Organização.</a:t>
            </a:r>
            <a:endParaRPr lang="en-US" sz="1000" dirty="0">
              <a:solidFill>
                <a:schemeClr val="bg1"/>
              </a:solidFill>
            </a:endParaRPr>
          </a:p>
        </p:txBody>
      </p:sp>
      <p:sp>
        <p:nvSpPr>
          <p:cNvPr id="38" name="TextBox 37">
            <a:extLst>
              <a:ext uri="{FF2B5EF4-FFF2-40B4-BE49-F238E27FC236}">
                <a16:creationId xmlns:a16="http://schemas.microsoft.com/office/drawing/2014/main" id="{EE9D95FA-6F1C-44E7-9FEA-236F6B45F9FA}"/>
              </a:ext>
            </a:extLst>
          </p:cNvPr>
          <p:cNvSpPr txBox="1"/>
          <p:nvPr/>
        </p:nvSpPr>
        <p:spPr>
          <a:xfrm>
            <a:off x="985392" y="2842348"/>
            <a:ext cx="2118189" cy="1169551"/>
          </a:xfrm>
          <a:prstGeom prst="rect">
            <a:avLst/>
          </a:prstGeom>
          <a:noFill/>
        </p:spPr>
        <p:txBody>
          <a:bodyPr wrap="square" lIns="0" rIns="0" rtlCol="0" anchor="t">
            <a:spAutoFit/>
          </a:bodyPr>
          <a:lstStyle/>
          <a:p>
            <a:pPr lvl="0"/>
            <a:r>
              <a:rPr lang="pt-BR" sz="1000" dirty="0">
                <a:solidFill>
                  <a:schemeClr val="bg1"/>
                </a:solidFill>
              </a:rPr>
              <a:t>Não é admitido que uma empresa, com sócio/proprietário sendo um colaborador, seja contratada ou preste serviço, em condições extraordinárias de mercado. Ela poderá ser efetuada caso estejam preenchidos os requisitos do Regulamento de Compras.</a:t>
            </a:r>
          </a:p>
        </p:txBody>
      </p:sp>
      <p:sp>
        <p:nvSpPr>
          <p:cNvPr id="4" name="Rectangle 3">
            <a:extLst>
              <a:ext uri="{FF2B5EF4-FFF2-40B4-BE49-F238E27FC236}">
                <a16:creationId xmlns:a16="http://schemas.microsoft.com/office/drawing/2014/main" id="{71CF85B1-07E4-4344-A4FD-3CDF73B7F0E3}"/>
              </a:ext>
            </a:extLst>
          </p:cNvPr>
          <p:cNvSpPr/>
          <p:nvPr/>
        </p:nvSpPr>
        <p:spPr>
          <a:xfrm>
            <a:off x="985392" y="6934974"/>
            <a:ext cx="2244077" cy="707886"/>
          </a:xfrm>
          <a:prstGeom prst="rect">
            <a:avLst/>
          </a:prstGeom>
        </p:spPr>
        <p:txBody>
          <a:bodyPr wrap="square">
            <a:spAutoFit/>
          </a:bodyPr>
          <a:lstStyle/>
          <a:p>
            <a:r>
              <a:rPr lang="pt-BR" sz="1000" dirty="0">
                <a:solidFill>
                  <a:schemeClr val="bg1"/>
                </a:solidFill>
              </a:rPr>
              <a:t>É proibido a utilização do nome da Sustenidos para a utilização político-partidária, angariar fundos, doações ou quaisquer tipos de vantagens pessoais.</a:t>
            </a:r>
            <a:endParaRPr lang="en-US" sz="1000" dirty="0">
              <a:solidFill>
                <a:schemeClr val="bg1"/>
              </a:solidFill>
            </a:endParaRPr>
          </a:p>
        </p:txBody>
      </p:sp>
      <p:sp>
        <p:nvSpPr>
          <p:cNvPr id="67" name="TextBox 66">
            <a:extLst>
              <a:ext uri="{FF2B5EF4-FFF2-40B4-BE49-F238E27FC236}">
                <a16:creationId xmlns:a16="http://schemas.microsoft.com/office/drawing/2014/main" id="{63E560E0-2B15-4A42-A6CF-074CBB73307B}"/>
              </a:ext>
            </a:extLst>
          </p:cNvPr>
          <p:cNvSpPr txBox="1"/>
          <p:nvPr/>
        </p:nvSpPr>
        <p:spPr>
          <a:xfrm>
            <a:off x="3938134" y="6882105"/>
            <a:ext cx="1988676" cy="861774"/>
          </a:xfrm>
          <a:prstGeom prst="rect">
            <a:avLst/>
          </a:prstGeom>
          <a:noFill/>
        </p:spPr>
        <p:txBody>
          <a:bodyPr wrap="square" lIns="0" rIns="0" rtlCol="0" anchor="t">
            <a:spAutoFit/>
          </a:bodyPr>
          <a:lstStyle/>
          <a:p>
            <a:pPr lvl="0"/>
            <a:r>
              <a:rPr lang="pt-BR" sz="1000" dirty="0">
                <a:solidFill>
                  <a:schemeClr val="bg1"/>
                </a:solidFill>
              </a:rPr>
              <a:t>É proibido a utilização do nome da Sustenidos por colaboradores com a finalidade de obter oportunidades de negócio ou angariar lucro afins às atividades da Sustenidos.</a:t>
            </a:r>
          </a:p>
        </p:txBody>
      </p:sp>
      <p:sp>
        <p:nvSpPr>
          <p:cNvPr id="39" name="Title 5">
            <a:extLst>
              <a:ext uri="{FF2B5EF4-FFF2-40B4-BE49-F238E27FC236}">
                <a16:creationId xmlns:a16="http://schemas.microsoft.com/office/drawing/2014/main" id="{BB5ECD9B-FBFE-437B-9B63-6FE059ABF764}"/>
              </a:ext>
            </a:extLst>
          </p:cNvPr>
          <p:cNvSpPr txBox="1">
            <a:spLocks/>
          </p:cNvSpPr>
          <p:nvPr/>
        </p:nvSpPr>
        <p:spPr>
          <a:xfrm>
            <a:off x="471489" y="486836"/>
            <a:ext cx="3866596"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pPr>
            <a:r>
              <a:rPr lang="pt-BR" sz="3200" b="1" dirty="0">
                <a:solidFill>
                  <a:srgbClr val="343535"/>
                </a:solidFill>
                <a:latin typeface="Calibri" panose="020F0502020204030204"/>
              </a:rPr>
              <a:t>Conflito de Interesses</a:t>
            </a:r>
            <a:endParaRPr lang="pt-BR" sz="3200" b="1" dirty="0">
              <a:solidFill>
                <a:srgbClr val="343535"/>
              </a:solidFill>
              <a:latin typeface="Calibri" panose="020F0502020204030204"/>
              <a:ea typeface="+mn-ea"/>
              <a:cs typeface="+mn-cs"/>
            </a:endParaRPr>
          </a:p>
        </p:txBody>
      </p:sp>
    </p:spTree>
    <p:extLst>
      <p:ext uri="{BB962C8B-B14F-4D97-AF65-F5344CB8AC3E}">
        <p14:creationId xmlns:p14="http://schemas.microsoft.com/office/powerpoint/2010/main" val="253806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396579"/>
          </a:xfrm>
        </p:spPr>
        <p:txBody>
          <a:bodyPr>
            <a:noAutofit/>
          </a:bodyPr>
          <a:lstStyle/>
          <a:p>
            <a:pPr marL="0" indent="0">
              <a:buNone/>
            </a:pPr>
            <a:r>
              <a:rPr lang="pt-BR" sz="1400" dirty="0">
                <a:solidFill>
                  <a:srgbClr val="343535"/>
                </a:solidFill>
              </a:rPr>
              <a:t>Diretrizes gerais:</a:t>
            </a:r>
          </a:p>
          <a:p>
            <a:pPr marL="0" indent="0">
              <a:buNone/>
            </a:pPr>
            <a:endParaRPr lang="pt-BR" sz="1400" dirty="0">
              <a:solidFill>
                <a:srgbClr val="343535"/>
              </a:solidFill>
            </a:endParaRP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11</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39" name="Title 5">
            <a:extLst>
              <a:ext uri="{FF2B5EF4-FFF2-40B4-BE49-F238E27FC236}">
                <a16:creationId xmlns:a16="http://schemas.microsoft.com/office/drawing/2014/main" id="{BB5ECD9B-FBFE-437B-9B63-6FE059ABF764}"/>
              </a:ext>
            </a:extLst>
          </p:cNvPr>
          <p:cNvSpPr txBox="1">
            <a:spLocks/>
          </p:cNvSpPr>
          <p:nvPr/>
        </p:nvSpPr>
        <p:spPr>
          <a:xfrm>
            <a:off x="471489" y="486836"/>
            <a:ext cx="3866596" cy="1767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pPr>
            <a:r>
              <a:rPr lang="pt-BR" sz="3200" b="1" dirty="0">
                <a:solidFill>
                  <a:srgbClr val="343535"/>
                </a:solidFill>
                <a:latin typeface="Calibri" panose="020F0502020204030204"/>
                <a:ea typeface="+mn-ea"/>
                <a:cs typeface="+mn-cs"/>
              </a:rPr>
              <a:t>Imagem e Reputação</a:t>
            </a:r>
          </a:p>
        </p:txBody>
      </p:sp>
      <p:sp>
        <p:nvSpPr>
          <p:cNvPr id="65" name="Oval 64">
            <a:extLst>
              <a:ext uri="{FF2B5EF4-FFF2-40B4-BE49-F238E27FC236}">
                <a16:creationId xmlns:a16="http://schemas.microsoft.com/office/drawing/2014/main" id="{D917C886-E51E-4D77-99DF-301621B8897A}"/>
              </a:ext>
            </a:extLst>
          </p:cNvPr>
          <p:cNvSpPr/>
          <p:nvPr/>
        </p:nvSpPr>
        <p:spPr>
          <a:xfrm>
            <a:off x="604073" y="3177364"/>
            <a:ext cx="2607826" cy="2963045"/>
          </a:xfrm>
          <a:prstGeom prst="ellipse">
            <a:avLst/>
          </a:prstGeom>
          <a:solidFill>
            <a:srgbClr val="00BAAE"/>
          </a:solidFill>
          <a:ln w="50800" cap="flat" cmpd="sng" algn="ctr">
            <a:no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3B0773A0-8991-4E0B-997B-DCCDF5F34E49}"/>
              </a:ext>
            </a:extLst>
          </p:cNvPr>
          <p:cNvSpPr/>
          <p:nvPr/>
        </p:nvSpPr>
        <p:spPr>
          <a:xfrm>
            <a:off x="3435471" y="3177364"/>
            <a:ext cx="2607826" cy="2963045"/>
          </a:xfrm>
          <a:prstGeom prst="ellipse">
            <a:avLst/>
          </a:prstGeom>
          <a:solidFill>
            <a:srgbClr val="00BAAE"/>
          </a:solidFill>
          <a:ln w="50800" cap="flat" cmpd="sng" algn="ctr">
            <a:no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68" name="Oval 67">
            <a:extLst>
              <a:ext uri="{FF2B5EF4-FFF2-40B4-BE49-F238E27FC236}">
                <a16:creationId xmlns:a16="http://schemas.microsoft.com/office/drawing/2014/main" id="{B131C824-1B41-404E-A5B8-BD5ECA59FA04}"/>
              </a:ext>
            </a:extLst>
          </p:cNvPr>
          <p:cNvSpPr/>
          <p:nvPr/>
        </p:nvSpPr>
        <p:spPr>
          <a:xfrm>
            <a:off x="746430" y="2852937"/>
            <a:ext cx="5173076" cy="3583959"/>
          </a:xfrm>
          <a:prstGeom prst="ellipse">
            <a:avLst/>
          </a:prstGeom>
          <a:solidFill>
            <a:sysClr val="window" lastClr="FFFFFF"/>
          </a:solidFill>
          <a:ln w="19050" cap="flat" cmpd="sng" algn="ctr">
            <a:solidFill>
              <a:srgbClr val="343535"/>
            </a:solidFill>
            <a:prstDash val="dash"/>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247A31C9-73C3-4F4E-9A61-76231B9A9465}"/>
              </a:ext>
            </a:extLst>
          </p:cNvPr>
          <p:cNvSpPr/>
          <p:nvPr/>
        </p:nvSpPr>
        <p:spPr>
          <a:xfrm>
            <a:off x="1037158" y="3078107"/>
            <a:ext cx="4516234" cy="3128893"/>
          </a:xfrm>
          <a:prstGeom prst="ellipse">
            <a:avLst/>
          </a:prstGeom>
          <a:solidFill>
            <a:srgbClr val="343535"/>
          </a:solidFill>
          <a:ln w="19050" cap="flat" cmpd="sng" algn="ctr">
            <a:noFill/>
            <a:prstDash val="dash"/>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70" name="Oval 69">
            <a:extLst>
              <a:ext uri="{FF2B5EF4-FFF2-40B4-BE49-F238E27FC236}">
                <a16:creationId xmlns:a16="http://schemas.microsoft.com/office/drawing/2014/main" id="{2CB7080B-9087-434F-A3F0-19CCD3F4A533}"/>
              </a:ext>
            </a:extLst>
          </p:cNvPr>
          <p:cNvSpPr/>
          <p:nvPr/>
        </p:nvSpPr>
        <p:spPr>
          <a:xfrm>
            <a:off x="960241" y="3447930"/>
            <a:ext cx="2106977" cy="2393973"/>
          </a:xfrm>
          <a:prstGeom prst="ellipse">
            <a:avLst/>
          </a:prstGeom>
          <a:solidFill>
            <a:srgbClr val="00BAAE"/>
          </a:solidFill>
          <a:ln w="50800" cap="flat" cmpd="sng" algn="ctr">
            <a:solidFill>
              <a:sysClr val="window" lastClr="FFFFFF"/>
            </a:solid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127C284D-E326-45C4-A924-A9A2E3A10033}"/>
              </a:ext>
            </a:extLst>
          </p:cNvPr>
          <p:cNvSpPr/>
          <p:nvPr/>
        </p:nvSpPr>
        <p:spPr>
          <a:xfrm>
            <a:off x="3650921" y="3447930"/>
            <a:ext cx="2106977" cy="2393973"/>
          </a:xfrm>
          <a:prstGeom prst="ellipse">
            <a:avLst/>
          </a:prstGeom>
          <a:solidFill>
            <a:srgbClr val="00BAAE"/>
          </a:solidFill>
          <a:ln w="50800" cap="flat" cmpd="sng" algn="ctr">
            <a:solidFill>
              <a:sysClr val="window" lastClr="FFFFFF"/>
            </a:solid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id="{BF748776-F88D-4A23-A6C7-BE2D92A09703}"/>
              </a:ext>
            </a:extLst>
          </p:cNvPr>
          <p:cNvSpPr/>
          <p:nvPr/>
        </p:nvSpPr>
        <p:spPr>
          <a:xfrm>
            <a:off x="2407253" y="3577429"/>
            <a:ext cx="1879029" cy="2134976"/>
          </a:xfrm>
          <a:prstGeom prst="ellipse">
            <a:avLst/>
          </a:prstGeom>
          <a:solidFill>
            <a:srgbClr val="343535"/>
          </a:solidFill>
          <a:ln w="12700" cap="flat" cmpd="sng" algn="ctr">
            <a:no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73" name="Oval 72">
            <a:extLst>
              <a:ext uri="{FF2B5EF4-FFF2-40B4-BE49-F238E27FC236}">
                <a16:creationId xmlns:a16="http://schemas.microsoft.com/office/drawing/2014/main" id="{5E9E8D38-FBEE-4AF7-8A71-25E0BF252EDD}"/>
              </a:ext>
            </a:extLst>
          </p:cNvPr>
          <p:cNvSpPr/>
          <p:nvPr/>
        </p:nvSpPr>
        <p:spPr>
          <a:xfrm>
            <a:off x="271138" y="4094368"/>
            <a:ext cx="969093" cy="1101095"/>
          </a:xfrm>
          <a:prstGeom prst="ellipse">
            <a:avLst/>
          </a:prstGeom>
          <a:solidFill>
            <a:srgbClr val="00BAAE"/>
          </a:solidFill>
          <a:ln w="53975" cap="flat" cmpd="sng" algn="ctr">
            <a:solidFill>
              <a:sysClr val="window" lastClr="FFFFFF"/>
            </a:solid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5DE922F0-A2C8-42E8-B831-59DF216CCAEA}"/>
              </a:ext>
            </a:extLst>
          </p:cNvPr>
          <p:cNvSpPr/>
          <p:nvPr/>
        </p:nvSpPr>
        <p:spPr>
          <a:xfrm>
            <a:off x="5417418" y="4094368"/>
            <a:ext cx="969093" cy="1101095"/>
          </a:xfrm>
          <a:prstGeom prst="ellipse">
            <a:avLst/>
          </a:prstGeom>
          <a:solidFill>
            <a:srgbClr val="00BAAE"/>
          </a:solidFill>
          <a:ln w="53975" cap="flat" cmpd="sng" algn="ctr">
            <a:solidFill>
              <a:sysClr val="window" lastClr="FFFFFF"/>
            </a:solidFill>
            <a:prstDash val="solid"/>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grpSp>
        <p:nvGrpSpPr>
          <p:cNvPr id="75" name="Group 74">
            <a:extLst>
              <a:ext uri="{FF2B5EF4-FFF2-40B4-BE49-F238E27FC236}">
                <a16:creationId xmlns:a16="http://schemas.microsoft.com/office/drawing/2014/main" id="{72133490-1550-43CF-9DB9-751A070DB2AB}"/>
              </a:ext>
            </a:extLst>
          </p:cNvPr>
          <p:cNvGrpSpPr/>
          <p:nvPr/>
        </p:nvGrpSpPr>
        <p:grpSpPr>
          <a:xfrm>
            <a:off x="393905" y="4364758"/>
            <a:ext cx="710988" cy="560315"/>
            <a:chOff x="1784350" y="3368675"/>
            <a:chExt cx="942975" cy="654050"/>
          </a:xfrm>
          <a:solidFill>
            <a:sysClr val="window" lastClr="FFFFFF"/>
          </a:solidFill>
        </p:grpSpPr>
        <p:sp>
          <p:nvSpPr>
            <p:cNvPr id="76" name="Freeform 26">
              <a:extLst>
                <a:ext uri="{FF2B5EF4-FFF2-40B4-BE49-F238E27FC236}">
                  <a16:creationId xmlns:a16="http://schemas.microsoft.com/office/drawing/2014/main" id="{B23BFDE2-0499-4399-A6D4-61915DE07CB0}"/>
                </a:ext>
              </a:extLst>
            </p:cNvPr>
            <p:cNvSpPr>
              <a:spLocks/>
            </p:cNvSpPr>
            <p:nvPr/>
          </p:nvSpPr>
          <p:spPr bwMode="auto">
            <a:xfrm>
              <a:off x="1866900" y="3686175"/>
              <a:ext cx="142875" cy="139700"/>
            </a:xfrm>
            <a:custGeom>
              <a:avLst/>
              <a:gdLst/>
              <a:ahLst/>
              <a:cxnLst>
                <a:cxn ang="0">
                  <a:pos x="80" y="0"/>
                </a:cxn>
                <a:cxn ang="0">
                  <a:pos x="80" y="0"/>
                </a:cxn>
                <a:cxn ang="0">
                  <a:pos x="64" y="2"/>
                </a:cxn>
                <a:cxn ang="0">
                  <a:pos x="50" y="6"/>
                </a:cxn>
                <a:cxn ang="0">
                  <a:pos x="36" y="14"/>
                </a:cxn>
                <a:cxn ang="0">
                  <a:pos x="24" y="24"/>
                </a:cxn>
                <a:cxn ang="0">
                  <a:pos x="14" y="34"/>
                </a:cxn>
                <a:cxn ang="0">
                  <a:pos x="8" y="48"/>
                </a:cxn>
                <a:cxn ang="0">
                  <a:pos x="2" y="64"/>
                </a:cxn>
                <a:cxn ang="0">
                  <a:pos x="0" y="80"/>
                </a:cxn>
                <a:cxn ang="0">
                  <a:pos x="0" y="80"/>
                </a:cxn>
                <a:cxn ang="0">
                  <a:pos x="2" y="82"/>
                </a:cxn>
                <a:cxn ang="0">
                  <a:pos x="4" y="86"/>
                </a:cxn>
                <a:cxn ang="0">
                  <a:pos x="6" y="88"/>
                </a:cxn>
                <a:cxn ang="0">
                  <a:pos x="10" y="88"/>
                </a:cxn>
                <a:cxn ang="0">
                  <a:pos x="10" y="88"/>
                </a:cxn>
                <a:cxn ang="0">
                  <a:pos x="14" y="88"/>
                </a:cxn>
                <a:cxn ang="0">
                  <a:pos x="16" y="86"/>
                </a:cxn>
                <a:cxn ang="0">
                  <a:pos x="18" y="82"/>
                </a:cxn>
                <a:cxn ang="0">
                  <a:pos x="20" y="80"/>
                </a:cxn>
                <a:cxn ang="0">
                  <a:pos x="20" y="80"/>
                </a:cxn>
                <a:cxn ang="0">
                  <a:pos x="20" y="68"/>
                </a:cxn>
                <a:cxn ang="0">
                  <a:pos x="24" y="56"/>
                </a:cxn>
                <a:cxn ang="0">
                  <a:pos x="30" y="46"/>
                </a:cxn>
                <a:cxn ang="0">
                  <a:pos x="38" y="36"/>
                </a:cxn>
                <a:cxn ang="0">
                  <a:pos x="46" y="28"/>
                </a:cxn>
                <a:cxn ang="0">
                  <a:pos x="56" y="22"/>
                </a:cxn>
                <a:cxn ang="0">
                  <a:pos x="68" y="20"/>
                </a:cxn>
                <a:cxn ang="0">
                  <a:pos x="80" y="18"/>
                </a:cxn>
                <a:cxn ang="0">
                  <a:pos x="80" y="18"/>
                </a:cxn>
                <a:cxn ang="0">
                  <a:pos x="84" y="18"/>
                </a:cxn>
                <a:cxn ang="0">
                  <a:pos x="88" y="16"/>
                </a:cxn>
                <a:cxn ang="0">
                  <a:pos x="88" y="12"/>
                </a:cxn>
                <a:cxn ang="0">
                  <a:pos x="90" y="8"/>
                </a:cxn>
                <a:cxn ang="0">
                  <a:pos x="90" y="8"/>
                </a:cxn>
                <a:cxn ang="0">
                  <a:pos x="88" y="6"/>
                </a:cxn>
                <a:cxn ang="0">
                  <a:pos x="88" y="2"/>
                </a:cxn>
                <a:cxn ang="0">
                  <a:pos x="84" y="0"/>
                </a:cxn>
                <a:cxn ang="0">
                  <a:pos x="80" y="0"/>
                </a:cxn>
                <a:cxn ang="0">
                  <a:pos x="80" y="0"/>
                </a:cxn>
              </a:cxnLst>
              <a:rect l="0" t="0" r="r" b="b"/>
              <a:pathLst>
                <a:path w="90" h="88">
                  <a:moveTo>
                    <a:pt x="80" y="0"/>
                  </a:moveTo>
                  <a:lnTo>
                    <a:pt x="80" y="0"/>
                  </a:lnTo>
                  <a:lnTo>
                    <a:pt x="64" y="2"/>
                  </a:lnTo>
                  <a:lnTo>
                    <a:pt x="50" y="6"/>
                  </a:lnTo>
                  <a:lnTo>
                    <a:pt x="36" y="14"/>
                  </a:lnTo>
                  <a:lnTo>
                    <a:pt x="24" y="24"/>
                  </a:lnTo>
                  <a:lnTo>
                    <a:pt x="14" y="34"/>
                  </a:lnTo>
                  <a:lnTo>
                    <a:pt x="8" y="48"/>
                  </a:lnTo>
                  <a:lnTo>
                    <a:pt x="2" y="64"/>
                  </a:lnTo>
                  <a:lnTo>
                    <a:pt x="0" y="80"/>
                  </a:lnTo>
                  <a:lnTo>
                    <a:pt x="0" y="80"/>
                  </a:lnTo>
                  <a:lnTo>
                    <a:pt x="2" y="82"/>
                  </a:lnTo>
                  <a:lnTo>
                    <a:pt x="4" y="86"/>
                  </a:lnTo>
                  <a:lnTo>
                    <a:pt x="6" y="88"/>
                  </a:lnTo>
                  <a:lnTo>
                    <a:pt x="10" y="88"/>
                  </a:lnTo>
                  <a:lnTo>
                    <a:pt x="10" y="88"/>
                  </a:lnTo>
                  <a:lnTo>
                    <a:pt x="14" y="88"/>
                  </a:lnTo>
                  <a:lnTo>
                    <a:pt x="16" y="86"/>
                  </a:lnTo>
                  <a:lnTo>
                    <a:pt x="18" y="82"/>
                  </a:lnTo>
                  <a:lnTo>
                    <a:pt x="20" y="80"/>
                  </a:lnTo>
                  <a:lnTo>
                    <a:pt x="20" y="80"/>
                  </a:lnTo>
                  <a:lnTo>
                    <a:pt x="20" y="68"/>
                  </a:lnTo>
                  <a:lnTo>
                    <a:pt x="24" y="56"/>
                  </a:lnTo>
                  <a:lnTo>
                    <a:pt x="30" y="46"/>
                  </a:lnTo>
                  <a:lnTo>
                    <a:pt x="38" y="36"/>
                  </a:lnTo>
                  <a:lnTo>
                    <a:pt x="46" y="28"/>
                  </a:lnTo>
                  <a:lnTo>
                    <a:pt x="56" y="22"/>
                  </a:lnTo>
                  <a:lnTo>
                    <a:pt x="68" y="20"/>
                  </a:lnTo>
                  <a:lnTo>
                    <a:pt x="80" y="18"/>
                  </a:lnTo>
                  <a:lnTo>
                    <a:pt x="80" y="18"/>
                  </a:lnTo>
                  <a:lnTo>
                    <a:pt x="84" y="18"/>
                  </a:lnTo>
                  <a:lnTo>
                    <a:pt x="88" y="16"/>
                  </a:lnTo>
                  <a:lnTo>
                    <a:pt x="88" y="12"/>
                  </a:lnTo>
                  <a:lnTo>
                    <a:pt x="90" y="8"/>
                  </a:lnTo>
                  <a:lnTo>
                    <a:pt x="90" y="8"/>
                  </a:lnTo>
                  <a:lnTo>
                    <a:pt x="88" y="6"/>
                  </a:lnTo>
                  <a:lnTo>
                    <a:pt x="88" y="2"/>
                  </a:lnTo>
                  <a:lnTo>
                    <a:pt x="84" y="0"/>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ndParaRPr>
            </a:p>
          </p:txBody>
        </p:sp>
        <p:sp>
          <p:nvSpPr>
            <p:cNvPr id="77" name="Freeform 27">
              <a:extLst>
                <a:ext uri="{FF2B5EF4-FFF2-40B4-BE49-F238E27FC236}">
                  <a16:creationId xmlns:a16="http://schemas.microsoft.com/office/drawing/2014/main" id="{FD54FD32-EBBA-4C2F-9BBF-F95FC3140A5A}"/>
                </a:ext>
              </a:extLst>
            </p:cNvPr>
            <p:cNvSpPr>
              <a:spLocks/>
            </p:cNvSpPr>
            <p:nvPr/>
          </p:nvSpPr>
          <p:spPr bwMode="auto">
            <a:xfrm>
              <a:off x="2390775" y="3686175"/>
              <a:ext cx="139700" cy="139700"/>
            </a:xfrm>
            <a:custGeom>
              <a:avLst/>
              <a:gdLst/>
              <a:ahLst/>
              <a:cxnLst>
                <a:cxn ang="0">
                  <a:pos x="80" y="0"/>
                </a:cxn>
                <a:cxn ang="0">
                  <a:pos x="80" y="0"/>
                </a:cxn>
                <a:cxn ang="0">
                  <a:pos x="64" y="2"/>
                </a:cxn>
                <a:cxn ang="0">
                  <a:pos x="48" y="6"/>
                </a:cxn>
                <a:cxn ang="0">
                  <a:pos x="36" y="14"/>
                </a:cxn>
                <a:cxn ang="0">
                  <a:pos x="24" y="24"/>
                </a:cxn>
                <a:cxn ang="0">
                  <a:pos x="14" y="34"/>
                </a:cxn>
                <a:cxn ang="0">
                  <a:pos x="6" y="48"/>
                </a:cxn>
                <a:cxn ang="0">
                  <a:pos x="2" y="64"/>
                </a:cxn>
                <a:cxn ang="0">
                  <a:pos x="0" y="80"/>
                </a:cxn>
                <a:cxn ang="0">
                  <a:pos x="0" y="80"/>
                </a:cxn>
                <a:cxn ang="0">
                  <a:pos x="0" y="82"/>
                </a:cxn>
                <a:cxn ang="0">
                  <a:pos x="2" y="86"/>
                </a:cxn>
                <a:cxn ang="0">
                  <a:pos x="6" y="88"/>
                </a:cxn>
                <a:cxn ang="0">
                  <a:pos x="10" y="88"/>
                </a:cxn>
                <a:cxn ang="0">
                  <a:pos x="10" y="88"/>
                </a:cxn>
                <a:cxn ang="0">
                  <a:pos x="12" y="88"/>
                </a:cxn>
                <a:cxn ang="0">
                  <a:pos x="16" y="86"/>
                </a:cxn>
                <a:cxn ang="0">
                  <a:pos x="18" y="82"/>
                </a:cxn>
                <a:cxn ang="0">
                  <a:pos x="18" y="80"/>
                </a:cxn>
                <a:cxn ang="0">
                  <a:pos x="18" y="80"/>
                </a:cxn>
                <a:cxn ang="0">
                  <a:pos x="20" y="68"/>
                </a:cxn>
                <a:cxn ang="0">
                  <a:pos x="24" y="56"/>
                </a:cxn>
                <a:cxn ang="0">
                  <a:pos x="28" y="46"/>
                </a:cxn>
                <a:cxn ang="0">
                  <a:pos x="36" y="36"/>
                </a:cxn>
                <a:cxn ang="0">
                  <a:pos x="46" y="28"/>
                </a:cxn>
                <a:cxn ang="0">
                  <a:pos x="56" y="22"/>
                </a:cxn>
                <a:cxn ang="0">
                  <a:pos x="68" y="20"/>
                </a:cxn>
                <a:cxn ang="0">
                  <a:pos x="80" y="18"/>
                </a:cxn>
                <a:cxn ang="0">
                  <a:pos x="80" y="18"/>
                </a:cxn>
                <a:cxn ang="0">
                  <a:pos x="84" y="18"/>
                </a:cxn>
                <a:cxn ang="0">
                  <a:pos x="86" y="16"/>
                </a:cxn>
                <a:cxn ang="0">
                  <a:pos x="88" y="12"/>
                </a:cxn>
                <a:cxn ang="0">
                  <a:pos x="88" y="8"/>
                </a:cxn>
                <a:cxn ang="0">
                  <a:pos x="88" y="8"/>
                </a:cxn>
                <a:cxn ang="0">
                  <a:pos x="88" y="6"/>
                </a:cxn>
                <a:cxn ang="0">
                  <a:pos x="86" y="2"/>
                </a:cxn>
                <a:cxn ang="0">
                  <a:pos x="84" y="0"/>
                </a:cxn>
                <a:cxn ang="0">
                  <a:pos x="80" y="0"/>
                </a:cxn>
                <a:cxn ang="0">
                  <a:pos x="80" y="0"/>
                </a:cxn>
              </a:cxnLst>
              <a:rect l="0" t="0" r="r" b="b"/>
              <a:pathLst>
                <a:path w="88" h="88">
                  <a:moveTo>
                    <a:pt x="80" y="0"/>
                  </a:moveTo>
                  <a:lnTo>
                    <a:pt x="80" y="0"/>
                  </a:lnTo>
                  <a:lnTo>
                    <a:pt x="64" y="2"/>
                  </a:lnTo>
                  <a:lnTo>
                    <a:pt x="48" y="6"/>
                  </a:lnTo>
                  <a:lnTo>
                    <a:pt x="36" y="14"/>
                  </a:lnTo>
                  <a:lnTo>
                    <a:pt x="24" y="24"/>
                  </a:lnTo>
                  <a:lnTo>
                    <a:pt x="14" y="34"/>
                  </a:lnTo>
                  <a:lnTo>
                    <a:pt x="6" y="48"/>
                  </a:lnTo>
                  <a:lnTo>
                    <a:pt x="2" y="64"/>
                  </a:lnTo>
                  <a:lnTo>
                    <a:pt x="0" y="80"/>
                  </a:lnTo>
                  <a:lnTo>
                    <a:pt x="0" y="80"/>
                  </a:lnTo>
                  <a:lnTo>
                    <a:pt x="0" y="82"/>
                  </a:lnTo>
                  <a:lnTo>
                    <a:pt x="2" y="86"/>
                  </a:lnTo>
                  <a:lnTo>
                    <a:pt x="6" y="88"/>
                  </a:lnTo>
                  <a:lnTo>
                    <a:pt x="10" y="88"/>
                  </a:lnTo>
                  <a:lnTo>
                    <a:pt x="10" y="88"/>
                  </a:lnTo>
                  <a:lnTo>
                    <a:pt x="12" y="88"/>
                  </a:lnTo>
                  <a:lnTo>
                    <a:pt x="16" y="86"/>
                  </a:lnTo>
                  <a:lnTo>
                    <a:pt x="18" y="82"/>
                  </a:lnTo>
                  <a:lnTo>
                    <a:pt x="18" y="80"/>
                  </a:lnTo>
                  <a:lnTo>
                    <a:pt x="18" y="80"/>
                  </a:lnTo>
                  <a:lnTo>
                    <a:pt x="20" y="68"/>
                  </a:lnTo>
                  <a:lnTo>
                    <a:pt x="24" y="56"/>
                  </a:lnTo>
                  <a:lnTo>
                    <a:pt x="28" y="46"/>
                  </a:lnTo>
                  <a:lnTo>
                    <a:pt x="36" y="36"/>
                  </a:lnTo>
                  <a:lnTo>
                    <a:pt x="46" y="28"/>
                  </a:lnTo>
                  <a:lnTo>
                    <a:pt x="56" y="22"/>
                  </a:lnTo>
                  <a:lnTo>
                    <a:pt x="68" y="20"/>
                  </a:lnTo>
                  <a:lnTo>
                    <a:pt x="80" y="18"/>
                  </a:lnTo>
                  <a:lnTo>
                    <a:pt x="80" y="18"/>
                  </a:lnTo>
                  <a:lnTo>
                    <a:pt x="84" y="18"/>
                  </a:lnTo>
                  <a:lnTo>
                    <a:pt x="86" y="16"/>
                  </a:lnTo>
                  <a:lnTo>
                    <a:pt x="88" y="12"/>
                  </a:lnTo>
                  <a:lnTo>
                    <a:pt x="88" y="8"/>
                  </a:lnTo>
                  <a:lnTo>
                    <a:pt x="88" y="8"/>
                  </a:lnTo>
                  <a:lnTo>
                    <a:pt x="88" y="6"/>
                  </a:lnTo>
                  <a:lnTo>
                    <a:pt x="86" y="2"/>
                  </a:lnTo>
                  <a:lnTo>
                    <a:pt x="84" y="0"/>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ndParaRPr>
            </a:p>
          </p:txBody>
        </p:sp>
        <p:sp>
          <p:nvSpPr>
            <p:cNvPr id="78" name="Freeform 28">
              <a:extLst>
                <a:ext uri="{FF2B5EF4-FFF2-40B4-BE49-F238E27FC236}">
                  <a16:creationId xmlns:a16="http://schemas.microsoft.com/office/drawing/2014/main" id="{3B24A704-316E-4716-A22E-2AAA3151BEE4}"/>
                </a:ext>
              </a:extLst>
            </p:cNvPr>
            <p:cNvSpPr>
              <a:spLocks/>
            </p:cNvSpPr>
            <p:nvPr/>
          </p:nvSpPr>
          <p:spPr bwMode="auto">
            <a:xfrm>
              <a:off x="1924050" y="3368675"/>
              <a:ext cx="660400" cy="244475"/>
            </a:xfrm>
            <a:custGeom>
              <a:avLst/>
              <a:gdLst/>
              <a:ahLst/>
              <a:cxnLst>
                <a:cxn ang="0">
                  <a:pos x="162" y="154"/>
                </a:cxn>
                <a:cxn ang="0">
                  <a:pos x="256" y="154"/>
                </a:cxn>
                <a:cxn ang="0">
                  <a:pos x="256" y="154"/>
                </a:cxn>
                <a:cxn ang="0">
                  <a:pos x="266" y="144"/>
                </a:cxn>
                <a:cxn ang="0">
                  <a:pos x="276" y="134"/>
                </a:cxn>
                <a:cxn ang="0">
                  <a:pos x="288" y="124"/>
                </a:cxn>
                <a:cxn ang="0">
                  <a:pos x="302" y="118"/>
                </a:cxn>
                <a:cxn ang="0">
                  <a:pos x="318" y="112"/>
                </a:cxn>
                <a:cxn ang="0">
                  <a:pos x="334" y="106"/>
                </a:cxn>
                <a:cxn ang="0">
                  <a:pos x="350" y="104"/>
                </a:cxn>
                <a:cxn ang="0">
                  <a:pos x="368" y="104"/>
                </a:cxn>
                <a:cxn ang="0">
                  <a:pos x="368" y="104"/>
                </a:cxn>
                <a:cxn ang="0">
                  <a:pos x="394" y="106"/>
                </a:cxn>
                <a:cxn ang="0">
                  <a:pos x="416" y="112"/>
                </a:cxn>
                <a:cxn ang="0">
                  <a:pos x="362" y="36"/>
                </a:cxn>
                <a:cxn ang="0">
                  <a:pos x="362" y="36"/>
                </a:cxn>
                <a:cxn ang="0">
                  <a:pos x="354" y="22"/>
                </a:cxn>
                <a:cxn ang="0">
                  <a:pos x="354" y="22"/>
                </a:cxn>
                <a:cxn ang="0">
                  <a:pos x="354" y="22"/>
                </a:cxn>
                <a:cxn ang="0">
                  <a:pos x="354" y="22"/>
                </a:cxn>
                <a:cxn ang="0">
                  <a:pos x="344" y="14"/>
                </a:cxn>
                <a:cxn ang="0">
                  <a:pos x="332" y="6"/>
                </a:cxn>
                <a:cxn ang="0">
                  <a:pos x="318" y="2"/>
                </a:cxn>
                <a:cxn ang="0">
                  <a:pos x="304" y="0"/>
                </a:cxn>
                <a:cxn ang="0">
                  <a:pos x="304" y="0"/>
                </a:cxn>
                <a:cxn ang="0">
                  <a:pos x="290" y="2"/>
                </a:cxn>
                <a:cxn ang="0">
                  <a:pos x="276" y="6"/>
                </a:cxn>
                <a:cxn ang="0">
                  <a:pos x="266" y="14"/>
                </a:cxn>
                <a:cxn ang="0">
                  <a:pos x="254" y="22"/>
                </a:cxn>
                <a:cxn ang="0">
                  <a:pos x="164" y="22"/>
                </a:cxn>
                <a:cxn ang="0">
                  <a:pos x="164" y="22"/>
                </a:cxn>
                <a:cxn ang="0">
                  <a:pos x="154" y="14"/>
                </a:cxn>
                <a:cxn ang="0">
                  <a:pos x="142" y="6"/>
                </a:cxn>
                <a:cxn ang="0">
                  <a:pos x="128" y="2"/>
                </a:cxn>
                <a:cxn ang="0">
                  <a:pos x="114" y="0"/>
                </a:cxn>
                <a:cxn ang="0">
                  <a:pos x="114" y="0"/>
                </a:cxn>
                <a:cxn ang="0">
                  <a:pos x="100" y="2"/>
                </a:cxn>
                <a:cxn ang="0">
                  <a:pos x="86" y="6"/>
                </a:cxn>
                <a:cxn ang="0">
                  <a:pos x="74" y="14"/>
                </a:cxn>
                <a:cxn ang="0">
                  <a:pos x="64" y="22"/>
                </a:cxn>
                <a:cxn ang="0">
                  <a:pos x="64" y="22"/>
                </a:cxn>
                <a:cxn ang="0">
                  <a:pos x="0" y="112"/>
                </a:cxn>
                <a:cxn ang="0">
                  <a:pos x="0" y="112"/>
                </a:cxn>
                <a:cxn ang="0">
                  <a:pos x="24" y="106"/>
                </a:cxn>
                <a:cxn ang="0">
                  <a:pos x="38" y="104"/>
                </a:cxn>
                <a:cxn ang="0">
                  <a:pos x="50" y="104"/>
                </a:cxn>
                <a:cxn ang="0">
                  <a:pos x="50" y="104"/>
                </a:cxn>
                <a:cxn ang="0">
                  <a:pos x="68" y="104"/>
                </a:cxn>
                <a:cxn ang="0">
                  <a:pos x="84" y="106"/>
                </a:cxn>
                <a:cxn ang="0">
                  <a:pos x="100" y="112"/>
                </a:cxn>
                <a:cxn ang="0">
                  <a:pos x="116" y="118"/>
                </a:cxn>
                <a:cxn ang="0">
                  <a:pos x="130" y="124"/>
                </a:cxn>
                <a:cxn ang="0">
                  <a:pos x="142" y="134"/>
                </a:cxn>
                <a:cxn ang="0">
                  <a:pos x="154" y="144"/>
                </a:cxn>
                <a:cxn ang="0">
                  <a:pos x="162" y="154"/>
                </a:cxn>
                <a:cxn ang="0">
                  <a:pos x="162" y="154"/>
                </a:cxn>
              </a:cxnLst>
              <a:rect l="0" t="0" r="r" b="b"/>
              <a:pathLst>
                <a:path w="416" h="154">
                  <a:moveTo>
                    <a:pt x="162" y="154"/>
                  </a:moveTo>
                  <a:lnTo>
                    <a:pt x="256" y="154"/>
                  </a:lnTo>
                  <a:lnTo>
                    <a:pt x="256" y="154"/>
                  </a:lnTo>
                  <a:lnTo>
                    <a:pt x="266" y="144"/>
                  </a:lnTo>
                  <a:lnTo>
                    <a:pt x="276" y="134"/>
                  </a:lnTo>
                  <a:lnTo>
                    <a:pt x="288" y="124"/>
                  </a:lnTo>
                  <a:lnTo>
                    <a:pt x="302" y="118"/>
                  </a:lnTo>
                  <a:lnTo>
                    <a:pt x="318" y="112"/>
                  </a:lnTo>
                  <a:lnTo>
                    <a:pt x="334" y="106"/>
                  </a:lnTo>
                  <a:lnTo>
                    <a:pt x="350" y="104"/>
                  </a:lnTo>
                  <a:lnTo>
                    <a:pt x="368" y="104"/>
                  </a:lnTo>
                  <a:lnTo>
                    <a:pt x="368" y="104"/>
                  </a:lnTo>
                  <a:lnTo>
                    <a:pt x="394" y="106"/>
                  </a:lnTo>
                  <a:lnTo>
                    <a:pt x="416" y="112"/>
                  </a:lnTo>
                  <a:lnTo>
                    <a:pt x="362" y="36"/>
                  </a:lnTo>
                  <a:lnTo>
                    <a:pt x="362" y="36"/>
                  </a:lnTo>
                  <a:lnTo>
                    <a:pt x="354" y="22"/>
                  </a:lnTo>
                  <a:lnTo>
                    <a:pt x="354" y="22"/>
                  </a:lnTo>
                  <a:lnTo>
                    <a:pt x="354" y="22"/>
                  </a:lnTo>
                  <a:lnTo>
                    <a:pt x="354" y="22"/>
                  </a:lnTo>
                  <a:lnTo>
                    <a:pt x="344" y="14"/>
                  </a:lnTo>
                  <a:lnTo>
                    <a:pt x="332" y="6"/>
                  </a:lnTo>
                  <a:lnTo>
                    <a:pt x="318" y="2"/>
                  </a:lnTo>
                  <a:lnTo>
                    <a:pt x="304" y="0"/>
                  </a:lnTo>
                  <a:lnTo>
                    <a:pt x="304" y="0"/>
                  </a:lnTo>
                  <a:lnTo>
                    <a:pt x="290" y="2"/>
                  </a:lnTo>
                  <a:lnTo>
                    <a:pt x="276" y="6"/>
                  </a:lnTo>
                  <a:lnTo>
                    <a:pt x="266" y="14"/>
                  </a:lnTo>
                  <a:lnTo>
                    <a:pt x="254" y="22"/>
                  </a:lnTo>
                  <a:lnTo>
                    <a:pt x="164" y="22"/>
                  </a:lnTo>
                  <a:lnTo>
                    <a:pt x="164" y="22"/>
                  </a:lnTo>
                  <a:lnTo>
                    <a:pt x="154" y="14"/>
                  </a:lnTo>
                  <a:lnTo>
                    <a:pt x="142" y="6"/>
                  </a:lnTo>
                  <a:lnTo>
                    <a:pt x="128" y="2"/>
                  </a:lnTo>
                  <a:lnTo>
                    <a:pt x="114" y="0"/>
                  </a:lnTo>
                  <a:lnTo>
                    <a:pt x="114" y="0"/>
                  </a:lnTo>
                  <a:lnTo>
                    <a:pt x="100" y="2"/>
                  </a:lnTo>
                  <a:lnTo>
                    <a:pt x="86" y="6"/>
                  </a:lnTo>
                  <a:lnTo>
                    <a:pt x="74" y="14"/>
                  </a:lnTo>
                  <a:lnTo>
                    <a:pt x="64" y="22"/>
                  </a:lnTo>
                  <a:lnTo>
                    <a:pt x="64" y="22"/>
                  </a:lnTo>
                  <a:lnTo>
                    <a:pt x="0" y="112"/>
                  </a:lnTo>
                  <a:lnTo>
                    <a:pt x="0" y="112"/>
                  </a:lnTo>
                  <a:lnTo>
                    <a:pt x="24" y="106"/>
                  </a:lnTo>
                  <a:lnTo>
                    <a:pt x="38" y="104"/>
                  </a:lnTo>
                  <a:lnTo>
                    <a:pt x="50" y="104"/>
                  </a:lnTo>
                  <a:lnTo>
                    <a:pt x="50" y="104"/>
                  </a:lnTo>
                  <a:lnTo>
                    <a:pt x="68" y="104"/>
                  </a:lnTo>
                  <a:lnTo>
                    <a:pt x="84" y="106"/>
                  </a:lnTo>
                  <a:lnTo>
                    <a:pt x="100" y="112"/>
                  </a:lnTo>
                  <a:lnTo>
                    <a:pt x="116" y="118"/>
                  </a:lnTo>
                  <a:lnTo>
                    <a:pt x="130" y="124"/>
                  </a:lnTo>
                  <a:lnTo>
                    <a:pt x="142" y="134"/>
                  </a:lnTo>
                  <a:lnTo>
                    <a:pt x="154" y="144"/>
                  </a:lnTo>
                  <a:lnTo>
                    <a:pt x="162" y="154"/>
                  </a:lnTo>
                  <a:lnTo>
                    <a:pt x="162" y="1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ndParaRPr>
            </a:p>
          </p:txBody>
        </p:sp>
        <p:sp>
          <p:nvSpPr>
            <p:cNvPr id="79" name="Freeform 29">
              <a:extLst>
                <a:ext uri="{FF2B5EF4-FFF2-40B4-BE49-F238E27FC236}">
                  <a16:creationId xmlns:a16="http://schemas.microsoft.com/office/drawing/2014/main" id="{46FC58B3-CB7A-464F-92A7-9BDC7664FC03}"/>
                </a:ext>
              </a:extLst>
            </p:cNvPr>
            <p:cNvSpPr>
              <a:spLocks noEditPoints="1"/>
            </p:cNvSpPr>
            <p:nvPr/>
          </p:nvSpPr>
          <p:spPr bwMode="auto">
            <a:xfrm>
              <a:off x="1784350" y="3565525"/>
              <a:ext cx="942975" cy="457200"/>
            </a:xfrm>
            <a:custGeom>
              <a:avLst/>
              <a:gdLst/>
              <a:ahLst/>
              <a:cxnLst>
                <a:cxn ang="0">
                  <a:pos x="530" y="26"/>
                </a:cxn>
                <a:cxn ang="0">
                  <a:pos x="456" y="0"/>
                </a:cxn>
                <a:cxn ang="0">
                  <a:pos x="412" y="6"/>
                </a:cxn>
                <a:cxn ang="0">
                  <a:pos x="366" y="36"/>
                </a:cxn>
                <a:cxn ang="0">
                  <a:pos x="236" y="46"/>
                </a:cxn>
                <a:cxn ang="0">
                  <a:pos x="208" y="20"/>
                </a:cxn>
                <a:cxn ang="0">
                  <a:pos x="154" y="0"/>
                </a:cxn>
                <a:cxn ang="0">
                  <a:pos x="110" y="2"/>
                </a:cxn>
                <a:cxn ang="0">
                  <a:pos x="64" y="26"/>
                </a:cxn>
                <a:cxn ang="0">
                  <a:pos x="46" y="48"/>
                </a:cxn>
                <a:cxn ang="0">
                  <a:pos x="8" y="110"/>
                </a:cxn>
                <a:cxn ang="0">
                  <a:pos x="0" y="168"/>
                </a:cxn>
                <a:cxn ang="0">
                  <a:pos x="16" y="218"/>
                </a:cxn>
                <a:cxn ang="0">
                  <a:pos x="48" y="258"/>
                </a:cxn>
                <a:cxn ang="0">
                  <a:pos x="94" y="282"/>
                </a:cxn>
                <a:cxn ang="0">
                  <a:pos x="132" y="288"/>
                </a:cxn>
                <a:cxn ang="0">
                  <a:pos x="188" y="276"/>
                </a:cxn>
                <a:cxn ang="0">
                  <a:pos x="232" y="242"/>
                </a:cxn>
                <a:cxn ang="0">
                  <a:pos x="234" y="240"/>
                </a:cxn>
                <a:cxn ang="0">
                  <a:pos x="256" y="220"/>
                </a:cxn>
                <a:cxn ang="0">
                  <a:pos x="286" y="240"/>
                </a:cxn>
                <a:cxn ang="0">
                  <a:pos x="320" y="236"/>
                </a:cxn>
                <a:cxn ang="0">
                  <a:pos x="348" y="228"/>
                </a:cxn>
                <a:cxn ang="0">
                  <a:pos x="360" y="242"/>
                </a:cxn>
                <a:cxn ang="0">
                  <a:pos x="372" y="252"/>
                </a:cxn>
                <a:cxn ang="0">
                  <a:pos x="420" y="282"/>
                </a:cxn>
                <a:cxn ang="0">
                  <a:pos x="462" y="288"/>
                </a:cxn>
                <a:cxn ang="0">
                  <a:pos x="514" y="278"/>
                </a:cxn>
                <a:cxn ang="0">
                  <a:pos x="556" y="250"/>
                </a:cxn>
                <a:cxn ang="0">
                  <a:pos x="584" y="208"/>
                </a:cxn>
                <a:cxn ang="0">
                  <a:pos x="594" y="156"/>
                </a:cxn>
                <a:cxn ang="0">
                  <a:pos x="574" y="86"/>
                </a:cxn>
                <a:cxn ang="0">
                  <a:pos x="132" y="252"/>
                </a:cxn>
                <a:cxn ang="0">
                  <a:pos x="64" y="224"/>
                </a:cxn>
                <a:cxn ang="0">
                  <a:pos x="36" y="156"/>
                </a:cxn>
                <a:cxn ang="0">
                  <a:pos x="52" y="102"/>
                </a:cxn>
                <a:cxn ang="0">
                  <a:pos x="114" y="60"/>
                </a:cxn>
                <a:cxn ang="0">
                  <a:pos x="170" y="66"/>
                </a:cxn>
                <a:cxn ang="0">
                  <a:pos x="222" y="118"/>
                </a:cxn>
                <a:cxn ang="0">
                  <a:pos x="228" y="174"/>
                </a:cxn>
                <a:cxn ang="0">
                  <a:pos x="186" y="236"/>
                </a:cxn>
                <a:cxn ang="0">
                  <a:pos x="132" y="252"/>
                </a:cxn>
                <a:cxn ang="0">
                  <a:pos x="284" y="220"/>
                </a:cxn>
                <a:cxn ang="0">
                  <a:pos x="266" y="202"/>
                </a:cxn>
                <a:cxn ang="0">
                  <a:pos x="264" y="182"/>
                </a:cxn>
                <a:cxn ang="0">
                  <a:pos x="278" y="162"/>
                </a:cxn>
                <a:cxn ang="0">
                  <a:pos x="298" y="156"/>
                </a:cxn>
                <a:cxn ang="0">
                  <a:pos x="320" y="166"/>
                </a:cxn>
                <a:cxn ang="0">
                  <a:pos x="330" y="188"/>
                </a:cxn>
                <a:cxn ang="0">
                  <a:pos x="324" y="208"/>
                </a:cxn>
                <a:cxn ang="0">
                  <a:pos x="304" y="222"/>
                </a:cxn>
                <a:cxn ang="0">
                  <a:pos x="462" y="252"/>
                </a:cxn>
                <a:cxn ang="0">
                  <a:pos x="394" y="224"/>
                </a:cxn>
                <a:cxn ang="0">
                  <a:pos x="366" y="156"/>
                </a:cxn>
                <a:cxn ang="0">
                  <a:pos x="382" y="102"/>
                </a:cxn>
                <a:cxn ang="0">
                  <a:pos x="442" y="60"/>
                </a:cxn>
                <a:cxn ang="0">
                  <a:pos x="500" y="66"/>
                </a:cxn>
                <a:cxn ang="0">
                  <a:pos x="550" y="118"/>
                </a:cxn>
                <a:cxn ang="0">
                  <a:pos x="556" y="174"/>
                </a:cxn>
                <a:cxn ang="0">
                  <a:pos x="516" y="236"/>
                </a:cxn>
                <a:cxn ang="0">
                  <a:pos x="462" y="252"/>
                </a:cxn>
              </a:cxnLst>
              <a:rect l="0" t="0" r="r" b="b"/>
              <a:pathLst>
                <a:path w="594" h="288">
                  <a:moveTo>
                    <a:pt x="560" y="68"/>
                  </a:moveTo>
                  <a:lnTo>
                    <a:pt x="536" y="34"/>
                  </a:lnTo>
                  <a:lnTo>
                    <a:pt x="536" y="34"/>
                  </a:lnTo>
                  <a:lnTo>
                    <a:pt x="530" y="26"/>
                  </a:lnTo>
                  <a:lnTo>
                    <a:pt x="520" y="20"/>
                  </a:lnTo>
                  <a:lnTo>
                    <a:pt x="502" y="8"/>
                  </a:lnTo>
                  <a:lnTo>
                    <a:pt x="480" y="2"/>
                  </a:lnTo>
                  <a:lnTo>
                    <a:pt x="456" y="0"/>
                  </a:lnTo>
                  <a:lnTo>
                    <a:pt x="456" y="0"/>
                  </a:lnTo>
                  <a:lnTo>
                    <a:pt x="440" y="0"/>
                  </a:lnTo>
                  <a:lnTo>
                    <a:pt x="426" y="2"/>
                  </a:lnTo>
                  <a:lnTo>
                    <a:pt x="412" y="6"/>
                  </a:lnTo>
                  <a:lnTo>
                    <a:pt x="398" y="12"/>
                  </a:lnTo>
                  <a:lnTo>
                    <a:pt x="386" y="20"/>
                  </a:lnTo>
                  <a:lnTo>
                    <a:pt x="374" y="28"/>
                  </a:lnTo>
                  <a:lnTo>
                    <a:pt x="366" y="36"/>
                  </a:lnTo>
                  <a:lnTo>
                    <a:pt x="358" y="46"/>
                  </a:lnTo>
                  <a:lnTo>
                    <a:pt x="356" y="50"/>
                  </a:lnTo>
                  <a:lnTo>
                    <a:pt x="238" y="50"/>
                  </a:lnTo>
                  <a:lnTo>
                    <a:pt x="236" y="46"/>
                  </a:lnTo>
                  <a:lnTo>
                    <a:pt x="236" y="46"/>
                  </a:lnTo>
                  <a:lnTo>
                    <a:pt x="228" y="36"/>
                  </a:lnTo>
                  <a:lnTo>
                    <a:pt x="220" y="28"/>
                  </a:lnTo>
                  <a:lnTo>
                    <a:pt x="208" y="20"/>
                  </a:lnTo>
                  <a:lnTo>
                    <a:pt x="196" y="12"/>
                  </a:lnTo>
                  <a:lnTo>
                    <a:pt x="182" y="6"/>
                  </a:lnTo>
                  <a:lnTo>
                    <a:pt x="168" y="2"/>
                  </a:lnTo>
                  <a:lnTo>
                    <a:pt x="154" y="0"/>
                  </a:lnTo>
                  <a:lnTo>
                    <a:pt x="138" y="0"/>
                  </a:lnTo>
                  <a:lnTo>
                    <a:pt x="138" y="0"/>
                  </a:lnTo>
                  <a:lnTo>
                    <a:pt x="124" y="0"/>
                  </a:lnTo>
                  <a:lnTo>
                    <a:pt x="110" y="2"/>
                  </a:lnTo>
                  <a:lnTo>
                    <a:pt x="98" y="6"/>
                  </a:lnTo>
                  <a:lnTo>
                    <a:pt x="86" y="12"/>
                  </a:lnTo>
                  <a:lnTo>
                    <a:pt x="74" y="18"/>
                  </a:lnTo>
                  <a:lnTo>
                    <a:pt x="64" y="26"/>
                  </a:lnTo>
                  <a:lnTo>
                    <a:pt x="56" y="36"/>
                  </a:lnTo>
                  <a:lnTo>
                    <a:pt x="48" y="46"/>
                  </a:lnTo>
                  <a:lnTo>
                    <a:pt x="48" y="46"/>
                  </a:lnTo>
                  <a:lnTo>
                    <a:pt x="46" y="48"/>
                  </a:lnTo>
                  <a:lnTo>
                    <a:pt x="30" y="72"/>
                  </a:lnTo>
                  <a:lnTo>
                    <a:pt x="30" y="72"/>
                  </a:lnTo>
                  <a:lnTo>
                    <a:pt x="18" y="90"/>
                  </a:lnTo>
                  <a:lnTo>
                    <a:pt x="8" y="110"/>
                  </a:lnTo>
                  <a:lnTo>
                    <a:pt x="2" y="132"/>
                  </a:lnTo>
                  <a:lnTo>
                    <a:pt x="0" y="156"/>
                  </a:lnTo>
                  <a:lnTo>
                    <a:pt x="0" y="156"/>
                  </a:lnTo>
                  <a:lnTo>
                    <a:pt x="0" y="168"/>
                  </a:lnTo>
                  <a:lnTo>
                    <a:pt x="2" y="182"/>
                  </a:lnTo>
                  <a:lnTo>
                    <a:pt x="6" y="194"/>
                  </a:lnTo>
                  <a:lnTo>
                    <a:pt x="10" y="208"/>
                  </a:lnTo>
                  <a:lnTo>
                    <a:pt x="16" y="218"/>
                  </a:lnTo>
                  <a:lnTo>
                    <a:pt x="22" y="230"/>
                  </a:lnTo>
                  <a:lnTo>
                    <a:pt x="30" y="240"/>
                  </a:lnTo>
                  <a:lnTo>
                    <a:pt x="38" y="250"/>
                  </a:lnTo>
                  <a:lnTo>
                    <a:pt x="48" y="258"/>
                  </a:lnTo>
                  <a:lnTo>
                    <a:pt x="58" y="266"/>
                  </a:lnTo>
                  <a:lnTo>
                    <a:pt x="70" y="272"/>
                  </a:lnTo>
                  <a:lnTo>
                    <a:pt x="80" y="278"/>
                  </a:lnTo>
                  <a:lnTo>
                    <a:pt x="94" y="282"/>
                  </a:lnTo>
                  <a:lnTo>
                    <a:pt x="106" y="286"/>
                  </a:lnTo>
                  <a:lnTo>
                    <a:pt x="120" y="288"/>
                  </a:lnTo>
                  <a:lnTo>
                    <a:pt x="132" y="288"/>
                  </a:lnTo>
                  <a:lnTo>
                    <a:pt x="132" y="288"/>
                  </a:lnTo>
                  <a:lnTo>
                    <a:pt x="148" y="288"/>
                  </a:lnTo>
                  <a:lnTo>
                    <a:pt x="162" y="284"/>
                  </a:lnTo>
                  <a:lnTo>
                    <a:pt x="176" y="282"/>
                  </a:lnTo>
                  <a:lnTo>
                    <a:pt x="188" y="276"/>
                  </a:lnTo>
                  <a:lnTo>
                    <a:pt x="200" y="270"/>
                  </a:lnTo>
                  <a:lnTo>
                    <a:pt x="212" y="262"/>
                  </a:lnTo>
                  <a:lnTo>
                    <a:pt x="222" y="252"/>
                  </a:lnTo>
                  <a:lnTo>
                    <a:pt x="232" y="242"/>
                  </a:lnTo>
                  <a:lnTo>
                    <a:pt x="232" y="244"/>
                  </a:lnTo>
                  <a:lnTo>
                    <a:pt x="232" y="244"/>
                  </a:lnTo>
                  <a:lnTo>
                    <a:pt x="234" y="240"/>
                  </a:lnTo>
                  <a:lnTo>
                    <a:pt x="234" y="240"/>
                  </a:lnTo>
                  <a:lnTo>
                    <a:pt x="236" y="240"/>
                  </a:lnTo>
                  <a:lnTo>
                    <a:pt x="236" y="240"/>
                  </a:lnTo>
                  <a:lnTo>
                    <a:pt x="246" y="230"/>
                  </a:lnTo>
                  <a:lnTo>
                    <a:pt x="256" y="220"/>
                  </a:lnTo>
                  <a:lnTo>
                    <a:pt x="256" y="220"/>
                  </a:lnTo>
                  <a:lnTo>
                    <a:pt x="264" y="228"/>
                  </a:lnTo>
                  <a:lnTo>
                    <a:pt x="274" y="236"/>
                  </a:lnTo>
                  <a:lnTo>
                    <a:pt x="286" y="240"/>
                  </a:lnTo>
                  <a:lnTo>
                    <a:pt x="298" y="240"/>
                  </a:lnTo>
                  <a:lnTo>
                    <a:pt x="298" y="240"/>
                  </a:lnTo>
                  <a:lnTo>
                    <a:pt x="310" y="240"/>
                  </a:lnTo>
                  <a:lnTo>
                    <a:pt x="320" y="236"/>
                  </a:lnTo>
                  <a:lnTo>
                    <a:pt x="330" y="228"/>
                  </a:lnTo>
                  <a:lnTo>
                    <a:pt x="338" y="220"/>
                  </a:lnTo>
                  <a:lnTo>
                    <a:pt x="338" y="220"/>
                  </a:lnTo>
                  <a:lnTo>
                    <a:pt x="348" y="228"/>
                  </a:lnTo>
                  <a:lnTo>
                    <a:pt x="358" y="238"/>
                  </a:lnTo>
                  <a:lnTo>
                    <a:pt x="358" y="238"/>
                  </a:lnTo>
                  <a:lnTo>
                    <a:pt x="360" y="242"/>
                  </a:lnTo>
                  <a:lnTo>
                    <a:pt x="360" y="242"/>
                  </a:lnTo>
                  <a:lnTo>
                    <a:pt x="362" y="244"/>
                  </a:lnTo>
                  <a:lnTo>
                    <a:pt x="362" y="244"/>
                  </a:lnTo>
                  <a:lnTo>
                    <a:pt x="362" y="244"/>
                  </a:lnTo>
                  <a:lnTo>
                    <a:pt x="372" y="252"/>
                  </a:lnTo>
                  <a:lnTo>
                    <a:pt x="382" y="262"/>
                  </a:lnTo>
                  <a:lnTo>
                    <a:pt x="394" y="270"/>
                  </a:lnTo>
                  <a:lnTo>
                    <a:pt x="406" y="276"/>
                  </a:lnTo>
                  <a:lnTo>
                    <a:pt x="420" y="282"/>
                  </a:lnTo>
                  <a:lnTo>
                    <a:pt x="432" y="284"/>
                  </a:lnTo>
                  <a:lnTo>
                    <a:pt x="448" y="288"/>
                  </a:lnTo>
                  <a:lnTo>
                    <a:pt x="462" y="288"/>
                  </a:lnTo>
                  <a:lnTo>
                    <a:pt x="462" y="288"/>
                  </a:lnTo>
                  <a:lnTo>
                    <a:pt x="476" y="288"/>
                  </a:lnTo>
                  <a:lnTo>
                    <a:pt x="488" y="286"/>
                  </a:lnTo>
                  <a:lnTo>
                    <a:pt x="502" y="282"/>
                  </a:lnTo>
                  <a:lnTo>
                    <a:pt x="514" y="278"/>
                  </a:lnTo>
                  <a:lnTo>
                    <a:pt x="524" y="272"/>
                  </a:lnTo>
                  <a:lnTo>
                    <a:pt x="536" y="266"/>
                  </a:lnTo>
                  <a:lnTo>
                    <a:pt x="546" y="258"/>
                  </a:lnTo>
                  <a:lnTo>
                    <a:pt x="556" y="250"/>
                  </a:lnTo>
                  <a:lnTo>
                    <a:pt x="564" y="240"/>
                  </a:lnTo>
                  <a:lnTo>
                    <a:pt x="572" y="230"/>
                  </a:lnTo>
                  <a:lnTo>
                    <a:pt x="578" y="218"/>
                  </a:lnTo>
                  <a:lnTo>
                    <a:pt x="584" y="208"/>
                  </a:lnTo>
                  <a:lnTo>
                    <a:pt x="588" y="194"/>
                  </a:lnTo>
                  <a:lnTo>
                    <a:pt x="592" y="182"/>
                  </a:lnTo>
                  <a:lnTo>
                    <a:pt x="594" y="168"/>
                  </a:lnTo>
                  <a:lnTo>
                    <a:pt x="594" y="156"/>
                  </a:lnTo>
                  <a:lnTo>
                    <a:pt x="594" y="156"/>
                  </a:lnTo>
                  <a:lnTo>
                    <a:pt x="592" y="130"/>
                  </a:lnTo>
                  <a:lnTo>
                    <a:pt x="586" y="108"/>
                  </a:lnTo>
                  <a:lnTo>
                    <a:pt x="574" y="86"/>
                  </a:lnTo>
                  <a:lnTo>
                    <a:pt x="560" y="68"/>
                  </a:lnTo>
                  <a:lnTo>
                    <a:pt x="560" y="68"/>
                  </a:lnTo>
                  <a:close/>
                  <a:moveTo>
                    <a:pt x="132" y="252"/>
                  </a:moveTo>
                  <a:lnTo>
                    <a:pt x="132" y="252"/>
                  </a:lnTo>
                  <a:lnTo>
                    <a:pt x="114" y="250"/>
                  </a:lnTo>
                  <a:lnTo>
                    <a:pt x="94" y="244"/>
                  </a:lnTo>
                  <a:lnTo>
                    <a:pt x="78" y="236"/>
                  </a:lnTo>
                  <a:lnTo>
                    <a:pt x="64" y="224"/>
                  </a:lnTo>
                  <a:lnTo>
                    <a:pt x="52" y="210"/>
                  </a:lnTo>
                  <a:lnTo>
                    <a:pt x="44" y="192"/>
                  </a:lnTo>
                  <a:lnTo>
                    <a:pt x="38" y="174"/>
                  </a:lnTo>
                  <a:lnTo>
                    <a:pt x="36" y="156"/>
                  </a:lnTo>
                  <a:lnTo>
                    <a:pt x="36" y="156"/>
                  </a:lnTo>
                  <a:lnTo>
                    <a:pt x="38" y="136"/>
                  </a:lnTo>
                  <a:lnTo>
                    <a:pt x="44" y="118"/>
                  </a:lnTo>
                  <a:lnTo>
                    <a:pt x="52" y="102"/>
                  </a:lnTo>
                  <a:lnTo>
                    <a:pt x="64" y="88"/>
                  </a:lnTo>
                  <a:lnTo>
                    <a:pt x="78" y="76"/>
                  </a:lnTo>
                  <a:lnTo>
                    <a:pt x="94" y="66"/>
                  </a:lnTo>
                  <a:lnTo>
                    <a:pt x="114" y="60"/>
                  </a:lnTo>
                  <a:lnTo>
                    <a:pt x="132" y="58"/>
                  </a:lnTo>
                  <a:lnTo>
                    <a:pt x="132" y="58"/>
                  </a:lnTo>
                  <a:lnTo>
                    <a:pt x="152" y="60"/>
                  </a:lnTo>
                  <a:lnTo>
                    <a:pt x="170" y="66"/>
                  </a:lnTo>
                  <a:lnTo>
                    <a:pt x="186" y="76"/>
                  </a:lnTo>
                  <a:lnTo>
                    <a:pt x="200" y="88"/>
                  </a:lnTo>
                  <a:lnTo>
                    <a:pt x="212" y="102"/>
                  </a:lnTo>
                  <a:lnTo>
                    <a:pt x="222" y="118"/>
                  </a:lnTo>
                  <a:lnTo>
                    <a:pt x="228" y="136"/>
                  </a:lnTo>
                  <a:lnTo>
                    <a:pt x="230" y="156"/>
                  </a:lnTo>
                  <a:lnTo>
                    <a:pt x="230" y="156"/>
                  </a:lnTo>
                  <a:lnTo>
                    <a:pt x="228" y="174"/>
                  </a:lnTo>
                  <a:lnTo>
                    <a:pt x="222" y="192"/>
                  </a:lnTo>
                  <a:lnTo>
                    <a:pt x="212" y="210"/>
                  </a:lnTo>
                  <a:lnTo>
                    <a:pt x="200" y="224"/>
                  </a:lnTo>
                  <a:lnTo>
                    <a:pt x="186" y="236"/>
                  </a:lnTo>
                  <a:lnTo>
                    <a:pt x="170" y="244"/>
                  </a:lnTo>
                  <a:lnTo>
                    <a:pt x="152" y="250"/>
                  </a:lnTo>
                  <a:lnTo>
                    <a:pt x="132" y="252"/>
                  </a:lnTo>
                  <a:lnTo>
                    <a:pt x="132" y="252"/>
                  </a:lnTo>
                  <a:close/>
                  <a:moveTo>
                    <a:pt x="298" y="222"/>
                  </a:moveTo>
                  <a:lnTo>
                    <a:pt x="298" y="222"/>
                  </a:lnTo>
                  <a:lnTo>
                    <a:pt x="290" y="222"/>
                  </a:lnTo>
                  <a:lnTo>
                    <a:pt x="284" y="220"/>
                  </a:lnTo>
                  <a:lnTo>
                    <a:pt x="278" y="216"/>
                  </a:lnTo>
                  <a:lnTo>
                    <a:pt x="274" y="212"/>
                  </a:lnTo>
                  <a:lnTo>
                    <a:pt x="270" y="208"/>
                  </a:lnTo>
                  <a:lnTo>
                    <a:pt x="266" y="202"/>
                  </a:lnTo>
                  <a:lnTo>
                    <a:pt x="264" y="196"/>
                  </a:lnTo>
                  <a:lnTo>
                    <a:pt x="264" y="188"/>
                  </a:lnTo>
                  <a:lnTo>
                    <a:pt x="264" y="188"/>
                  </a:lnTo>
                  <a:lnTo>
                    <a:pt x="264" y="182"/>
                  </a:lnTo>
                  <a:lnTo>
                    <a:pt x="266" y="176"/>
                  </a:lnTo>
                  <a:lnTo>
                    <a:pt x="270" y="170"/>
                  </a:lnTo>
                  <a:lnTo>
                    <a:pt x="274" y="166"/>
                  </a:lnTo>
                  <a:lnTo>
                    <a:pt x="278" y="162"/>
                  </a:lnTo>
                  <a:lnTo>
                    <a:pt x="284" y="158"/>
                  </a:lnTo>
                  <a:lnTo>
                    <a:pt x="290" y="156"/>
                  </a:lnTo>
                  <a:lnTo>
                    <a:pt x="298" y="156"/>
                  </a:lnTo>
                  <a:lnTo>
                    <a:pt x="298" y="156"/>
                  </a:lnTo>
                  <a:lnTo>
                    <a:pt x="304" y="156"/>
                  </a:lnTo>
                  <a:lnTo>
                    <a:pt x="310" y="158"/>
                  </a:lnTo>
                  <a:lnTo>
                    <a:pt x="316" y="162"/>
                  </a:lnTo>
                  <a:lnTo>
                    <a:pt x="320" y="166"/>
                  </a:lnTo>
                  <a:lnTo>
                    <a:pt x="324" y="170"/>
                  </a:lnTo>
                  <a:lnTo>
                    <a:pt x="328" y="176"/>
                  </a:lnTo>
                  <a:lnTo>
                    <a:pt x="330" y="182"/>
                  </a:lnTo>
                  <a:lnTo>
                    <a:pt x="330" y="188"/>
                  </a:lnTo>
                  <a:lnTo>
                    <a:pt x="330" y="188"/>
                  </a:lnTo>
                  <a:lnTo>
                    <a:pt x="330" y="196"/>
                  </a:lnTo>
                  <a:lnTo>
                    <a:pt x="328" y="202"/>
                  </a:lnTo>
                  <a:lnTo>
                    <a:pt x="324" y="208"/>
                  </a:lnTo>
                  <a:lnTo>
                    <a:pt x="320" y="212"/>
                  </a:lnTo>
                  <a:lnTo>
                    <a:pt x="316" y="216"/>
                  </a:lnTo>
                  <a:lnTo>
                    <a:pt x="310" y="220"/>
                  </a:lnTo>
                  <a:lnTo>
                    <a:pt x="304" y="222"/>
                  </a:lnTo>
                  <a:lnTo>
                    <a:pt x="298" y="222"/>
                  </a:lnTo>
                  <a:lnTo>
                    <a:pt x="298" y="222"/>
                  </a:lnTo>
                  <a:close/>
                  <a:moveTo>
                    <a:pt x="462" y="252"/>
                  </a:moveTo>
                  <a:lnTo>
                    <a:pt x="462" y="252"/>
                  </a:lnTo>
                  <a:lnTo>
                    <a:pt x="442" y="250"/>
                  </a:lnTo>
                  <a:lnTo>
                    <a:pt x="424" y="244"/>
                  </a:lnTo>
                  <a:lnTo>
                    <a:pt x="408" y="236"/>
                  </a:lnTo>
                  <a:lnTo>
                    <a:pt x="394" y="224"/>
                  </a:lnTo>
                  <a:lnTo>
                    <a:pt x="382" y="210"/>
                  </a:lnTo>
                  <a:lnTo>
                    <a:pt x="372" y="192"/>
                  </a:lnTo>
                  <a:lnTo>
                    <a:pt x="368" y="174"/>
                  </a:lnTo>
                  <a:lnTo>
                    <a:pt x="366" y="156"/>
                  </a:lnTo>
                  <a:lnTo>
                    <a:pt x="366" y="156"/>
                  </a:lnTo>
                  <a:lnTo>
                    <a:pt x="368" y="136"/>
                  </a:lnTo>
                  <a:lnTo>
                    <a:pt x="372" y="118"/>
                  </a:lnTo>
                  <a:lnTo>
                    <a:pt x="382" y="102"/>
                  </a:lnTo>
                  <a:lnTo>
                    <a:pt x="394" y="88"/>
                  </a:lnTo>
                  <a:lnTo>
                    <a:pt x="408" y="76"/>
                  </a:lnTo>
                  <a:lnTo>
                    <a:pt x="424" y="66"/>
                  </a:lnTo>
                  <a:lnTo>
                    <a:pt x="442" y="60"/>
                  </a:lnTo>
                  <a:lnTo>
                    <a:pt x="462" y="58"/>
                  </a:lnTo>
                  <a:lnTo>
                    <a:pt x="462" y="58"/>
                  </a:lnTo>
                  <a:lnTo>
                    <a:pt x="482" y="60"/>
                  </a:lnTo>
                  <a:lnTo>
                    <a:pt x="500" y="66"/>
                  </a:lnTo>
                  <a:lnTo>
                    <a:pt x="516" y="76"/>
                  </a:lnTo>
                  <a:lnTo>
                    <a:pt x="530" y="88"/>
                  </a:lnTo>
                  <a:lnTo>
                    <a:pt x="542" y="102"/>
                  </a:lnTo>
                  <a:lnTo>
                    <a:pt x="550" y="118"/>
                  </a:lnTo>
                  <a:lnTo>
                    <a:pt x="556" y="136"/>
                  </a:lnTo>
                  <a:lnTo>
                    <a:pt x="558" y="156"/>
                  </a:lnTo>
                  <a:lnTo>
                    <a:pt x="558" y="156"/>
                  </a:lnTo>
                  <a:lnTo>
                    <a:pt x="556" y="174"/>
                  </a:lnTo>
                  <a:lnTo>
                    <a:pt x="550" y="192"/>
                  </a:lnTo>
                  <a:lnTo>
                    <a:pt x="542" y="210"/>
                  </a:lnTo>
                  <a:lnTo>
                    <a:pt x="530" y="224"/>
                  </a:lnTo>
                  <a:lnTo>
                    <a:pt x="516" y="236"/>
                  </a:lnTo>
                  <a:lnTo>
                    <a:pt x="500" y="244"/>
                  </a:lnTo>
                  <a:lnTo>
                    <a:pt x="482" y="250"/>
                  </a:lnTo>
                  <a:lnTo>
                    <a:pt x="462" y="252"/>
                  </a:lnTo>
                  <a:lnTo>
                    <a:pt x="462" y="2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ndParaRPr>
            </a:p>
          </p:txBody>
        </p:sp>
      </p:grpSp>
      <p:sp>
        <p:nvSpPr>
          <p:cNvPr id="80" name="Freeform 280">
            <a:extLst>
              <a:ext uri="{FF2B5EF4-FFF2-40B4-BE49-F238E27FC236}">
                <a16:creationId xmlns:a16="http://schemas.microsoft.com/office/drawing/2014/main" id="{E65694D4-551B-438C-88E9-91A53A776780}"/>
              </a:ext>
            </a:extLst>
          </p:cNvPr>
          <p:cNvSpPr/>
          <p:nvPr/>
        </p:nvSpPr>
        <p:spPr>
          <a:xfrm>
            <a:off x="5589652" y="4288352"/>
            <a:ext cx="627540" cy="713127"/>
          </a:xfrm>
          <a:custGeom>
            <a:avLst/>
            <a:gdLst>
              <a:gd name="connsiteX0" fmla="*/ 205775 w 711092"/>
              <a:gd name="connsiteY0" fmla="*/ 535266 h 711200"/>
              <a:gd name="connsiteX1" fmla="*/ 192882 w 711092"/>
              <a:gd name="connsiteY1" fmla="*/ 547485 h 711200"/>
              <a:gd name="connsiteX2" fmla="*/ 181271 w 711092"/>
              <a:gd name="connsiteY2" fmla="*/ 558876 h 711200"/>
              <a:gd name="connsiteX3" fmla="*/ 180205 w 711092"/>
              <a:gd name="connsiteY3" fmla="*/ 559922 h 711200"/>
              <a:gd name="connsiteX4" fmla="*/ 167797 w 711092"/>
              <a:gd name="connsiteY4" fmla="*/ 572623 h 711200"/>
              <a:gd name="connsiteX5" fmla="*/ 155711 w 711092"/>
              <a:gd name="connsiteY5" fmla="*/ 585635 h 711200"/>
              <a:gd name="connsiteX6" fmla="*/ 177425 w 711092"/>
              <a:gd name="connsiteY6" fmla="*/ 602870 h 711200"/>
              <a:gd name="connsiteX7" fmla="*/ 200671 w 711092"/>
              <a:gd name="connsiteY7" fmla="*/ 618118 h 711200"/>
              <a:gd name="connsiteX8" fmla="*/ 225329 w 711092"/>
              <a:gd name="connsiteY8" fmla="*/ 631237 h 711200"/>
              <a:gd name="connsiteX9" fmla="*/ 251279 w 711092"/>
              <a:gd name="connsiteY9" fmla="*/ 642086 h 711200"/>
              <a:gd name="connsiteX10" fmla="*/ 244702 w 711092"/>
              <a:gd name="connsiteY10" fmla="*/ 618159 h 711200"/>
              <a:gd name="connsiteX11" fmla="*/ 238785 w 711092"/>
              <a:gd name="connsiteY11" fmla="*/ 593971 h 711200"/>
              <a:gd name="connsiteX12" fmla="*/ 233537 w 711092"/>
              <a:gd name="connsiteY12" fmla="*/ 569565 h 711200"/>
              <a:gd name="connsiteX13" fmla="*/ 228939 w 711092"/>
              <a:gd name="connsiteY13" fmla="*/ 544855 h 711200"/>
              <a:gd name="connsiteX14" fmla="*/ 220507 w 711092"/>
              <a:gd name="connsiteY14" fmla="*/ 543191 h 711200"/>
              <a:gd name="connsiteX15" fmla="*/ 212645 w 711092"/>
              <a:gd name="connsiteY15" fmla="*/ 539915 h 711200"/>
              <a:gd name="connsiteX16" fmla="*/ 496198 w 711092"/>
              <a:gd name="connsiteY16" fmla="*/ 356400 h 711200"/>
              <a:gd name="connsiteX17" fmla="*/ 444389 w 711092"/>
              <a:gd name="connsiteY17" fmla="*/ 377240 h 711200"/>
              <a:gd name="connsiteX18" fmla="*/ 394333 w 711092"/>
              <a:gd name="connsiteY18" fmla="*/ 401299 h 711200"/>
              <a:gd name="connsiteX19" fmla="*/ 346156 w 711092"/>
              <a:gd name="connsiteY19" fmla="*/ 428460 h 711200"/>
              <a:gd name="connsiteX20" fmla="*/ 345127 w 711092"/>
              <a:gd name="connsiteY20" fmla="*/ 429133 h 711200"/>
              <a:gd name="connsiteX21" fmla="*/ 299983 w 711092"/>
              <a:gd name="connsiteY21" fmla="*/ 458609 h 711200"/>
              <a:gd name="connsiteX22" fmla="*/ 303006 w 711092"/>
              <a:gd name="connsiteY22" fmla="*/ 466026 h 711200"/>
              <a:gd name="connsiteX23" fmla="*/ 304746 w 711092"/>
              <a:gd name="connsiteY23" fmla="*/ 474103 h 711200"/>
              <a:gd name="connsiteX24" fmla="*/ 304746 w 711092"/>
              <a:gd name="connsiteY24" fmla="*/ 482600 h 711200"/>
              <a:gd name="connsiteX25" fmla="*/ 301965 w 711092"/>
              <a:gd name="connsiteY25" fmla="*/ 501201 h 711200"/>
              <a:gd name="connsiteX26" fmla="*/ 294181 w 711092"/>
              <a:gd name="connsiteY26" fmla="*/ 517604 h 711200"/>
              <a:gd name="connsiteX27" fmla="*/ 282227 w 711092"/>
              <a:gd name="connsiteY27" fmla="*/ 531002 h 711200"/>
              <a:gd name="connsiteX28" fmla="*/ 275425 w 711092"/>
              <a:gd name="connsiteY28" fmla="*/ 535266 h 711200"/>
              <a:gd name="connsiteX29" fmla="*/ 266938 w 711092"/>
              <a:gd name="connsiteY29" fmla="*/ 540588 h 711200"/>
              <a:gd name="connsiteX30" fmla="*/ 272463 w 711092"/>
              <a:gd name="connsiteY30" fmla="*/ 569532 h 711200"/>
              <a:gd name="connsiteX31" fmla="*/ 278941 w 711092"/>
              <a:gd name="connsiteY31" fmla="*/ 598200 h 711200"/>
              <a:gd name="connsiteX32" fmla="*/ 286367 w 711092"/>
              <a:gd name="connsiteY32" fmla="*/ 626461 h 711200"/>
              <a:gd name="connsiteX33" fmla="*/ 291077 w 711092"/>
              <a:gd name="connsiteY33" fmla="*/ 642086 h 711200"/>
              <a:gd name="connsiteX34" fmla="*/ 294763 w 711092"/>
              <a:gd name="connsiteY34" fmla="*/ 654316 h 711200"/>
              <a:gd name="connsiteX35" fmla="*/ 309622 w 711092"/>
              <a:gd name="connsiteY35" fmla="*/ 656944 h 711200"/>
              <a:gd name="connsiteX36" fmla="*/ 324716 w 711092"/>
              <a:gd name="connsiteY36" fmla="*/ 658849 h 711200"/>
              <a:gd name="connsiteX37" fmla="*/ 340030 w 711092"/>
              <a:gd name="connsiteY37" fmla="*/ 660008 h 711200"/>
              <a:gd name="connsiteX38" fmla="*/ 355546 w 711092"/>
              <a:gd name="connsiteY38" fmla="*/ 660400 h 711200"/>
              <a:gd name="connsiteX39" fmla="*/ 402554 w 711092"/>
              <a:gd name="connsiteY39" fmla="*/ 656795 h 711200"/>
              <a:gd name="connsiteX40" fmla="*/ 447296 w 711092"/>
              <a:gd name="connsiteY40" fmla="*/ 646340 h 711200"/>
              <a:gd name="connsiteX41" fmla="*/ 489234 w 711092"/>
              <a:gd name="connsiteY41" fmla="*/ 629573 h 711200"/>
              <a:gd name="connsiteX42" fmla="*/ 527808 w 711092"/>
              <a:gd name="connsiteY42" fmla="*/ 607047 h 711200"/>
              <a:gd name="connsiteX43" fmla="*/ 562553 w 711092"/>
              <a:gd name="connsiteY43" fmla="*/ 579257 h 711200"/>
              <a:gd name="connsiteX44" fmla="*/ 592863 w 711092"/>
              <a:gd name="connsiteY44" fmla="*/ 546784 h 711200"/>
              <a:gd name="connsiteX45" fmla="*/ 618223 w 711092"/>
              <a:gd name="connsiteY45" fmla="*/ 510153 h 711200"/>
              <a:gd name="connsiteX46" fmla="*/ 638098 w 711092"/>
              <a:gd name="connsiteY46" fmla="*/ 469901 h 711200"/>
              <a:gd name="connsiteX47" fmla="*/ 651951 w 711092"/>
              <a:gd name="connsiteY47" fmla="*/ 426567 h 711200"/>
              <a:gd name="connsiteX48" fmla="*/ 635910 w 711092"/>
              <a:gd name="connsiteY48" fmla="*/ 411021 h 711200"/>
              <a:gd name="connsiteX49" fmla="*/ 619433 w 711092"/>
              <a:gd name="connsiteY49" fmla="*/ 395933 h 711200"/>
              <a:gd name="connsiteX50" fmla="*/ 602556 w 711092"/>
              <a:gd name="connsiteY50" fmla="*/ 381281 h 711200"/>
              <a:gd name="connsiteX51" fmla="*/ 585314 w 711092"/>
              <a:gd name="connsiteY51" fmla="*/ 367042 h 711200"/>
              <a:gd name="connsiteX52" fmla="*/ 576705 w 711092"/>
              <a:gd name="connsiteY52" fmla="*/ 372856 h 711200"/>
              <a:gd name="connsiteX53" fmla="*/ 567230 w 711092"/>
              <a:gd name="connsiteY53" fmla="*/ 377240 h 711200"/>
              <a:gd name="connsiteX54" fmla="*/ 556948 w 711092"/>
              <a:gd name="connsiteY54" fmla="*/ 380030 h 711200"/>
              <a:gd name="connsiteX55" fmla="*/ 546046 w 711092"/>
              <a:gd name="connsiteY55" fmla="*/ 381000 h 711200"/>
              <a:gd name="connsiteX56" fmla="*/ 531313 w 711092"/>
              <a:gd name="connsiteY56" fmla="*/ 379247 h 711200"/>
              <a:gd name="connsiteX57" fmla="*/ 517855 w 711092"/>
              <a:gd name="connsiteY57" fmla="*/ 374276 h 711200"/>
              <a:gd name="connsiteX58" fmla="*/ 506030 w 711092"/>
              <a:gd name="connsiteY58" fmla="*/ 366517 h 711200"/>
              <a:gd name="connsiteX59" fmla="*/ 657526 w 711092"/>
              <a:gd name="connsiteY59" fmla="*/ 314642 h 711200"/>
              <a:gd name="connsiteX60" fmla="*/ 645265 w 711092"/>
              <a:gd name="connsiteY60" fmla="*/ 316658 h 711200"/>
              <a:gd name="connsiteX61" fmla="*/ 608492 w 711092"/>
              <a:gd name="connsiteY61" fmla="*/ 327888 h 711200"/>
              <a:gd name="connsiteX62" fmla="*/ 607755 w 711092"/>
              <a:gd name="connsiteY62" fmla="*/ 331749 h 711200"/>
              <a:gd name="connsiteX63" fmla="*/ 606650 w 711092"/>
              <a:gd name="connsiteY63" fmla="*/ 335495 h 711200"/>
              <a:gd name="connsiteX64" fmla="*/ 620110 w 711092"/>
              <a:gd name="connsiteY64" fmla="*/ 346475 h 711200"/>
              <a:gd name="connsiteX65" fmla="*/ 631865 w 711092"/>
              <a:gd name="connsiteY65" fmla="*/ 356400 h 711200"/>
              <a:gd name="connsiteX66" fmla="*/ 633278 w 711092"/>
              <a:gd name="connsiteY66" fmla="*/ 357593 h 711200"/>
              <a:gd name="connsiteX67" fmla="*/ 644043 w 711092"/>
              <a:gd name="connsiteY67" fmla="*/ 367042 h 711200"/>
              <a:gd name="connsiteX68" fmla="*/ 646426 w 711092"/>
              <a:gd name="connsiteY68" fmla="*/ 369135 h 711200"/>
              <a:gd name="connsiteX69" fmla="*/ 659215 w 711092"/>
              <a:gd name="connsiteY69" fmla="*/ 380873 h 711200"/>
              <a:gd name="connsiteX70" fmla="*/ 659874 w 711092"/>
              <a:gd name="connsiteY70" fmla="*/ 372856 h 711200"/>
              <a:gd name="connsiteX71" fmla="*/ 660219 w 711092"/>
              <a:gd name="connsiteY71" fmla="*/ 366517 h 711200"/>
              <a:gd name="connsiteX72" fmla="*/ 660159 w 711092"/>
              <a:gd name="connsiteY72" fmla="*/ 345224 h 711200"/>
              <a:gd name="connsiteX73" fmla="*/ 659612 w 711092"/>
              <a:gd name="connsiteY73" fmla="*/ 334940 h 711200"/>
              <a:gd name="connsiteX74" fmla="*/ 658728 w 711092"/>
              <a:gd name="connsiteY74" fmla="*/ 324746 h 711200"/>
              <a:gd name="connsiteX75" fmla="*/ 304047 w 711092"/>
              <a:gd name="connsiteY75" fmla="*/ 216395 h 711200"/>
              <a:gd name="connsiteX76" fmla="*/ 296800 w 711092"/>
              <a:gd name="connsiteY76" fmla="*/ 224337 h 711200"/>
              <a:gd name="connsiteX77" fmla="*/ 288339 w 711092"/>
              <a:gd name="connsiteY77" fmla="*/ 230957 h 711200"/>
              <a:gd name="connsiteX78" fmla="*/ 278814 w 711092"/>
              <a:gd name="connsiteY78" fmla="*/ 236074 h 711200"/>
              <a:gd name="connsiteX79" fmla="*/ 268373 w 711092"/>
              <a:gd name="connsiteY79" fmla="*/ 239509 h 711200"/>
              <a:gd name="connsiteX80" fmla="*/ 262229 w 711092"/>
              <a:gd name="connsiteY80" fmla="*/ 277266 h 711200"/>
              <a:gd name="connsiteX81" fmla="*/ 257697 w 711092"/>
              <a:gd name="connsiteY81" fmla="*/ 315604 h 711200"/>
              <a:gd name="connsiteX82" fmla="*/ 254902 w 711092"/>
              <a:gd name="connsiteY82" fmla="*/ 354409 h 711200"/>
              <a:gd name="connsiteX83" fmla="*/ 253946 w 711092"/>
              <a:gd name="connsiteY83" fmla="*/ 393700 h 711200"/>
              <a:gd name="connsiteX84" fmla="*/ 254128 w 711092"/>
              <a:gd name="connsiteY84" fmla="*/ 408922 h 711200"/>
              <a:gd name="connsiteX85" fmla="*/ 254219 w 711092"/>
              <a:gd name="connsiteY85" fmla="*/ 412732 h 711200"/>
              <a:gd name="connsiteX86" fmla="*/ 254454 w 711092"/>
              <a:gd name="connsiteY86" fmla="*/ 420522 h 711200"/>
              <a:gd name="connsiteX87" fmla="*/ 261985 w 711092"/>
              <a:gd name="connsiteY87" fmla="*/ 422109 h 711200"/>
              <a:gd name="connsiteX88" fmla="*/ 268957 w 711092"/>
              <a:gd name="connsiteY88" fmla="*/ 425119 h 711200"/>
              <a:gd name="connsiteX89" fmla="*/ 275244 w 711092"/>
              <a:gd name="connsiteY89" fmla="*/ 429133 h 711200"/>
              <a:gd name="connsiteX90" fmla="*/ 314102 w 711092"/>
              <a:gd name="connsiteY90" fmla="*/ 403226 h 711200"/>
              <a:gd name="connsiteX91" fmla="*/ 354368 w 711092"/>
              <a:gd name="connsiteY91" fmla="*/ 379358 h 711200"/>
              <a:gd name="connsiteX92" fmla="*/ 395966 w 711092"/>
              <a:gd name="connsiteY92" fmla="*/ 357593 h 711200"/>
              <a:gd name="connsiteX93" fmla="*/ 438823 w 711092"/>
              <a:gd name="connsiteY93" fmla="*/ 337990 h 711200"/>
              <a:gd name="connsiteX94" fmla="*/ 482863 w 711092"/>
              <a:gd name="connsiteY94" fmla="*/ 320611 h 711200"/>
              <a:gd name="connsiteX95" fmla="*/ 482812 w 711092"/>
              <a:gd name="connsiteY95" fmla="*/ 319557 h 711200"/>
              <a:gd name="connsiteX96" fmla="*/ 482637 w 711092"/>
              <a:gd name="connsiteY96" fmla="*/ 318904 h 711200"/>
              <a:gd name="connsiteX97" fmla="*/ 482546 w 711092"/>
              <a:gd name="connsiteY97" fmla="*/ 310565 h 711200"/>
              <a:gd name="connsiteX98" fmla="*/ 483930 w 711092"/>
              <a:gd name="connsiteY98" fmla="*/ 304012 h 711200"/>
              <a:gd name="connsiteX99" fmla="*/ 485987 w 711092"/>
              <a:gd name="connsiteY99" fmla="*/ 297764 h 711200"/>
              <a:gd name="connsiteX100" fmla="*/ 442664 w 711092"/>
              <a:gd name="connsiteY100" fmla="*/ 273582 h 711200"/>
              <a:gd name="connsiteX101" fmla="*/ 397846 w 711092"/>
              <a:gd name="connsiteY101" fmla="*/ 251893 h 711200"/>
              <a:gd name="connsiteX102" fmla="*/ 351613 w 711092"/>
              <a:gd name="connsiteY102" fmla="*/ 232797 h 711200"/>
              <a:gd name="connsiteX103" fmla="*/ 106613 w 711092"/>
              <a:gd name="connsiteY103" fmla="*/ 179831 h 711200"/>
              <a:gd name="connsiteX104" fmla="*/ 83053 w 711092"/>
              <a:gd name="connsiteY104" fmla="*/ 219041 h 711200"/>
              <a:gd name="connsiteX105" fmla="*/ 65497 w 711092"/>
              <a:gd name="connsiteY105" fmla="*/ 261786 h 711200"/>
              <a:gd name="connsiteX106" fmla="*/ 54531 w 711092"/>
              <a:gd name="connsiteY106" fmla="*/ 307496 h 711200"/>
              <a:gd name="connsiteX107" fmla="*/ 50897 w 711092"/>
              <a:gd name="connsiteY107" fmla="*/ 353683 h 711200"/>
              <a:gd name="connsiteX108" fmla="*/ 50821 w 711092"/>
              <a:gd name="connsiteY108" fmla="*/ 356400 h 711200"/>
              <a:gd name="connsiteX109" fmla="*/ 56097 w 711092"/>
              <a:gd name="connsiteY109" fmla="*/ 412732 h 711200"/>
              <a:gd name="connsiteX110" fmla="*/ 71494 w 711092"/>
              <a:gd name="connsiteY110" fmla="*/ 466305 h 711200"/>
              <a:gd name="connsiteX111" fmla="*/ 95955 w 711092"/>
              <a:gd name="connsiteY111" fmla="*/ 515344 h 711200"/>
              <a:gd name="connsiteX112" fmla="*/ 128495 w 711092"/>
              <a:gd name="connsiteY112" fmla="*/ 558876 h 711200"/>
              <a:gd name="connsiteX113" fmla="*/ 141423 w 711092"/>
              <a:gd name="connsiteY113" fmla="*/ 544950 h 711200"/>
              <a:gd name="connsiteX114" fmla="*/ 154665 w 711092"/>
              <a:gd name="connsiteY114" fmla="*/ 531321 h 711200"/>
              <a:gd name="connsiteX115" fmla="*/ 168195 w 711092"/>
              <a:gd name="connsiteY115" fmla="*/ 517976 h 711200"/>
              <a:gd name="connsiteX116" fmla="*/ 181987 w 711092"/>
              <a:gd name="connsiteY116" fmla="*/ 504901 h 711200"/>
              <a:gd name="connsiteX117" fmla="*/ 179359 w 711092"/>
              <a:gd name="connsiteY117" fmla="*/ 497941 h 711200"/>
              <a:gd name="connsiteX118" fmla="*/ 177746 w 711092"/>
              <a:gd name="connsiteY118" fmla="*/ 490486 h 711200"/>
              <a:gd name="connsiteX119" fmla="*/ 177746 w 711092"/>
              <a:gd name="connsiteY119" fmla="*/ 482600 h 711200"/>
              <a:gd name="connsiteX120" fmla="*/ 180607 w 711092"/>
              <a:gd name="connsiteY120" fmla="*/ 463701 h 711200"/>
              <a:gd name="connsiteX121" fmla="*/ 188612 w 711092"/>
              <a:gd name="connsiteY121" fmla="*/ 447071 h 711200"/>
              <a:gd name="connsiteX122" fmla="*/ 200897 w 711092"/>
              <a:gd name="connsiteY122" fmla="*/ 433576 h 711200"/>
              <a:gd name="connsiteX123" fmla="*/ 216595 w 711092"/>
              <a:gd name="connsiteY123" fmla="*/ 424078 h 711200"/>
              <a:gd name="connsiteX124" fmla="*/ 216317 w 711092"/>
              <a:gd name="connsiteY124" fmla="*/ 416504 h 711200"/>
              <a:gd name="connsiteX125" fmla="*/ 216077 w 711092"/>
              <a:gd name="connsiteY125" fmla="*/ 408922 h 711200"/>
              <a:gd name="connsiteX126" fmla="*/ 215951 w 711092"/>
              <a:gd name="connsiteY126" fmla="*/ 403226 h 711200"/>
              <a:gd name="connsiteX127" fmla="*/ 215846 w 711092"/>
              <a:gd name="connsiteY127" fmla="*/ 393700 h 711200"/>
              <a:gd name="connsiteX128" fmla="*/ 216787 w 711092"/>
              <a:gd name="connsiteY128" fmla="*/ 353683 h 711200"/>
              <a:gd name="connsiteX129" fmla="*/ 219546 w 711092"/>
              <a:gd name="connsiteY129" fmla="*/ 314148 h 711200"/>
              <a:gd name="connsiteX130" fmla="*/ 224027 w 711092"/>
              <a:gd name="connsiteY130" fmla="*/ 275111 h 711200"/>
              <a:gd name="connsiteX131" fmla="*/ 230133 w 711092"/>
              <a:gd name="connsiteY131" fmla="*/ 236588 h 711200"/>
              <a:gd name="connsiteX132" fmla="*/ 216402 w 711092"/>
              <a:gd name="connsiteY132" fmla="*/ 228913 h 711200"/>
              <a:gd name="connsiteX133" fmla="*/ 205054 w 711092"/>
              <a:gd name="connsiteY133" fmla="*/ 218206 h 711200"/>
              <a:gd name="connsiteX134" fmla="*/ 196625 w 711092"/>
              <a:gd name="connsiteY134" fmla="*/ 204996 h 711200"/>
              <a:gd name="connsiteX135" fmla="*/ 191652 w 711092"/>
              <a:gd name="connsiteY135" fmla="*/ 189814 h 711200"/>
              <a:gd name="connsiteX136" fmla="*/ 170630 w 711092"/>
              <a:gd name="connsiteY136" fmla="*/ 186550 h 711200"/>
              <a:gd name="connsiteX137" fmla="*/ 149452 w 711092"/>
              <a:gd name="connsiteY137" fmla="*/ 183775 h 711200"/>
              <a:gd name="connsiteX138" fmla="*/ 128114 w 711092"/>
              <a:gd name="connsiteY138" fmla="*/ 181523 h 711200"/>
              <a:gd name="connsiteX139" fmla="*/ 106613 w 711092"/>
              <a:gd name="connsiteY139" fmla="*/ 179831 h 711200"/>
              <a:gd name="connsiteX140" fmla="*/ 280819 w 711092"/>
              <a:gd name="connsiteY140" fmla="*/ 60058 h 711200"/>
              <a:gd name="connsiteX141" fmla="*/ 240123 w 711092"/>
              <a:gd name="connsiteY141" fmla="*/ 73455 h 711200"/>
              <a:gd name="connsiteX142" fmla="*/ 202190 w 711092"/>
              <a:gd name="connsiteY142" fmla="*/ 92197 h 711200"/>
              <a:gd name="connsiteX143" fmla="*/ 167462 w 711092"/>
              <a:gd name="connsiteY143" fmla="*/ 115827 h 711200"/>
              <a:gd name="connsiteX144" fmla="*/ 136382 w 711092"/>
              <a:gd name="connsiteY144" fmla="*/ 143890 h 711200"/>
              <a:gd name="connsiteX145" fmla="*/ 151444 w 711092"/>
              <a:gd name="connsiteY145" fmla="*/ 145471 h 711200"/>
              <a:gd name="connsiteX146" fmla="*/ 166420 w 711092"/>
              <a:gd name="connsiteY146" fmla="*/ 147326 h 711200"/>
              <a:gd name="connsiteX147" fmla="*/ 181316 w 711092"/>
              <a:gd name="connsiteY147" fmla="*/ 149438 h 711200"/>
              <a:gd name="connsiteX148" fmla="*/ 196135 w 711092"/>
              <a:gd name="connsiteY148" fmla="*/ 151790 h 711200"/>
              <a:gd name="connsiteX149" fmla="*/ 252105 w 711092"/>
              <a:gd name="connsiteY149" fmla="*/ 151790 h 711200"/>
              <a:gd name="connsiteX150" fmla="*/ 252106 w 711092"/>
              <a:gd name="connsiteY150" fmla="*/ 151790 h 711200"/>
              <a:gd name="connsiteX151" fmla="*/ 196135 w 711092"/>
              <a:gd name="connsiteY151" fmla="*/ 151790 h 711200"/>
              <a:gd name="connsiteX152" fmla="*/ 205745 w 711092"/>
              <a:gd name="connsiteY152" fmla="*/ 136620 h 711200"/>
              <a:gd name="connsiteX153" fmla="*/ 219111 w 711092"/>
              <a:gd name="connsiteY153" fmla="*/ 124767 h 711200"/>
              <a:gd name="connsiteX154" fmla="*/ 235442 w 711092"/>
              <a:gd name="connsiteY154" fmla="*/ 117053 h 711200"/>
              <a:gd name="connsiteX155" fmla="*/ 253946 w 711092"/>
              <a:gd name="connsiteY155" fmla="*/ 114300 h 711200"/>
              <a:gd name="connsiteX156" fmla="*/ 256257 w 711092"/>
              <a:gd name="connsiteY156" fmla="*/ 114300 h 711200"/>
              <a:gd name="connsiteX157" fmla="*/ 258441 w 711092"/>
              <a:gd name="connsiteY157" fmla="*/ 114744 h 711200"/>
              <a:gd name="connsiteX158" fmla="*/ 260702 w 711092"/>
              <a:gd name="connsiteY158" fmla="*/ 114985 h 711200"/>
              <a:gd name="connsiteX159" fmla="*/ 265406 w 711092"/>
              <a:gd name="connsiteY159" fmla="*/ 101099 h 711200"/>
              <a:gd name="connsiteX160" fmla="*/ 270322 w 711092"/>
              <a:gd name="connsiteY160" fmla="*/ 87312 h 711200"/>
              <a:gd name="connsiteX161" fmla="*/ 275457 w 711092"/>
              <a:gd name="connsiteY161" fmla="*/ 73630 h 711200"/>
              <a:gd name="connsiteX162" fmla="*/ 355546 w 711092"/>
              <a:gd name="connsiteY162" fmla="*/ 50800 h 711200"/>
              <a:gd name="connsiteX163" fmla="*/ 347947 w 711092"/>
              <a:gd name="connsiteY163" fmla="*/ 50896 h 711200"/>
              <a:gd name="connsiteX164" fmla="*/ 340393 w 711092"/>
              <a:gd name="connsiteY164" fmla="*/ 51182 h 711200"/>
              <a:gd name="connsiteX165" fmla="*/ 332884 w 711092"/>
              <a:gd name="connsiteY165" fmla="*/ 51651 h 711200"/>
              <a:gd name="connsiteX166" fmla="*/ 325421 w 711092"/>
              <a:gd name="connsiteY166" fmla="*/ 52298 h 711200"/>
              <a:gd name="connsiteX167" fmla="*/ 322140 w 711092"/>
              <a:gd name="connsiteY167" fmla="*/ 60058 h 711200"/>
              <a:gd name="connsiteX168" fmla="*/ 317315 w 711092"/>
              <a:gd name="connsiteY168" fmla="*/ 71469 h 711200"/>
              <a:gd name="connsiteX169" fmla="*/ 309691 w 711092"/>
              <a:gd name="connsiteY169" fmla="*/ 90889 h 711200"/>
              <a:gd name="connsiteX170" fmla="*/ 302531 w 711092"/>
              <a:gd name="connsiteY170" fmla="*/ 110539 h 711200"/>
              <a:gd name="connsiteX171" fmla="*/ 301028 w 711092"/>
              <a:gd name="connsiteY171" fmla="*/ 114985 h 711200"/>
              <a:gd name="connsiteX172" fmla="*/ 295818 w 711092"/>
              <a:gd name="connsiteY172" fmla="*/ 130403 h 711200"/>
              <a:gd name="connsiteX173" fmla="*/ 304748 w 711092"/>
              <a:gd name="connsiteY173" fmla="*/ 140052 h 711200"/>
              <a:gd name="connsiteX174" fmla="*/ 311566 w 711092"/>
              <a:gd name="connsiteY174" fmla="*/ 151358 h 711200"/>
              <a:gd name="connsiteX175" fmla="*/ 311714 w 711092"/>
              <a:gd name="connsiteY175" fmla="*/ 151790 h 711200"/>
              <a:gd name="connsiteX176" fmla="*/ 253810 w 711092"/>
              <a:gd name="connsiteY176" fmla="*/ 151790 h 711200"/>
              <a:gd name="connsiteX177" fmla="*/ 253811 w 711092"/>
              <a:gd name="connsiteY177" fmla="*/ 151790 h 711200"/>
              <a:gd name="connsiteX178" fmla="*/ 311714 w 711092"/>
              <a:gd name="connsiteY178" fmla="*/ 151790 h 711200"/>
              <a:gd name="connsiteX179" fmla="*/ 315917 w 711092"/>
              <a:gd name="connsiteY179" fmla="*/ 164036 h 711200"/>
              <a:gd name="connsiteX180" fmla="*/ 317446 w 711092"/>
              <a:gd name="connsiteY180" fmla="*/ 177800 h 711200"/>
              <a:gd name="connsiteX181" fmla="*/ 317446 w 711092"/>
              <a:gd name="connsiteY181" fmla="*/ 178752 h 711200"/>
              <a:gd name="connsiteX182" fmla="*/ 317204 w 711092"/>
              <a:gd name="connsiteY182" fmla="*/ 179654 h 711200"/>
              <a:gd name="connsiteX183" fmla="*/ 317197 w 711092"/>
              <a:gd name="connsiteY183" fmla="*/ 179831 h 711200"/>
              <a:gd name="connsiteX184" fmla="*/ 317166 w 711092"/>
              <a:gd name="connsiteY184" fmla="*/ 180594 h 711200"/>
              <a:gd name="connsiteX185" fmla="*/ 367147 w 711092"/>
              <a:gd name="connsiteY185" fmla="*/ 197959 h 711200"/>
              <a:gd name="connsiteX186" fmla="*/ 411411 w 711092"/>
              <a:gd name="connsiteY186" fmla="*/ 216395 h 711200"/>
              <a:gd name="connsiteX187" fmla="*/ 415707 w 711092"/>
              <a:gd name="connsiteY187" fmla="*/ 218184 h 711200"/>
              <a:gd name="connsiteX188" fmla="*/ 462765 w 711092"/>
              <a:gd name="connsiteY188" fmla="*/ 241149 h 711200"/>
              <a:gd name="connsiteX189" fmla="*/ 508238 w 711092"/>
              <a:gd name="connsiteY189" fmla="*/ 266738 h 711200"/>
              <a:gd name="connsiteX190" fmla="*/ 516613 w 711092"/>
              <a:gd name="connsiteY190" fmla="*/ 261415 h 711200"/>
              <a:gd name="connsiteX191" fmla="*/ 525780 w 711092"/>
              <a:gd name="connsiteY191" fmla="*/ 257406 h 711200"/>
              <a:gd name="connsiteX192" fmla="*/ 535627 w 711092"/>
              <a:gd name="connsiteY192" fmla="*/ 254879 h 711200"/>
              <a:gd name="connsiteX193" fmla="*/ 546046 w 711092"/>
              <a:gd name="connsiteY193" fmla="*/ 254000 h 711200"/>
              <a:gd name="connsiteX194" fmla="*/ 563117 w 711092"/>
              <a:gd name="connsiteY194" fmla="*/ 256354 h 711200"/>
              <a:gd name="connsiteX195" fmla="*/ 578374 w 711092"/>
              <a:gd name="connsiteY195" fmla="*/ 262978 h 711200"/>
              <a:gd name="connsiteX196" fmla="*/ 583096 w 711092"/>
              <a:gd name="connsiteY196" fmla="*/ 266738 h 711200"/>
              <a:gd name="connsiteX197" fmla="*/ 591230 w 711092"/>
              <a:gd name="connsiteY197" fmla="*/ 273213 h 711200"/>
              <a:gd name="connsiteX198" fmla="*/ 601100 w 711092"/>
              <a:gd name="connsiteY198" fmla="*/ 286397 h 711200"/>
              <a:gd name="connsiteX199" fmla="*/ 613266 w 711092"/>
              <a:gd name="connsiteY199" fmla="*/ 283863 h 711200"/>
              <a:gd name="connsiteX200" fmla="*/ 625494 w 711092"/>
              <a:gd name="connsiteY200" fmla="*/ 281489 h 711200"/>
              <a:gd name="connsiteX201" fmla="*/ 637783 w 711092"/>
              <a:gd name="connsiteY201" fmla="*/ 279286 h 711200"/>
              <a:gd name="connsiteX202" fmla="*/ 650135 w 711092"/>
              <a:gd name="connsiteY202" fmla="*/ 277266 h 711200"/>
              <a:gd name="connsiteX203" fmla="*/ 633345 w 711092"/>
              <a:gd name="connsiteY203" fmla="*/ 230106 h 711200"/>
              <a:gd name="connsiteX204" fmla="*/ 609385 w 711092"/>
              <a:gd name="connsiteY204" fmla="*/ 186883 h 711200"/>
              <a:gd name="connsiteX205" fmla="*/ 578977 w 711092"/>
              <a:gd name="connsiteY205" fmla="*/ 148321 h 711200"/>
              <a:gd name="connsiteX206" fmla="*/ 542845 w 711092"/>
              <a:gd name="connsiteY206" fmla="*/ 115146 h 711200"/>
              <a:gd name="connsiteX207" fmla="*/ 501713 w 711092"/>
              <a:gd name="connsiteY207" fmla="*/ 88081 h 711200"/>
              <a:gd name="connsiteX208" fmla="*/ 456304 w 711092"/>
              <a:gd name="connsiteY208" fmla="*/ 67852 h 711200"/>
              <a:gd name="connsiteX209" fmla="*/ 407340 w 711092"/>
              <a:gd name="connsiteY209" fmla="*/ 55183 h 711200"/>
              <a:gd name="connsiteX210" fmla="*/ 355547 w 711092"/>
              <a:gd name="connsiteY210" fmla="*/ 50800 h 711200"/>
              <a:gd name="connsiteX211" fmla="*/ 355546 w 711092"/>
              <a:gd name="connsiteY211" fmla="*/ 0 h 711200"/>
              <a:gd name="connsiteX212" fmla="*/ 403799 w 711092"/>
              <a:gd name="connsiteY212" fmla="*/ 3246 h 711200"/>
              <a:gd name="connsiteX213" fmla="*/ 450078 w 711092"/>
              <a:gd name="connsiteY213" fmla="*/ 12702 h 711200"/>
              <a:gd name="connsiteX214" fmla="*/ 493961 w 711092"/>
              <a:gd name="connsiteY214" fmla="*/ 27944 h 711200"/>
              <a:gd name="connsiteX215" fmla="*/ 535024 w 711092"/>
              <a:gd name="connsiteY215" fmla="*/ 48549 h 711200"/>
              <a:gd name="connsiteX216" fmla="*/ 538356 w 711092"/>
              <a:gd name="connsiteY216" fmla="*/ 50800 h 711200"/>
              <a:gd name="connsiteX217" fmla="*/ 572842 w 711092"/>
              <a:gd name="connsiteY217" fmla="*/ 74093 h 711200"/>
              <a:gd name="connsiteX218" fmla="*/ 606993 w 711092"/>
              <a:gd name="connsiteY218" fmla="*/ 104152 h 711200"/>
              <a:gd name="connsiteX219" fmla="*/ 637052 w 711092"/>
              <a:gd name="connsiteY219" fmla="*/ 138303 h 711200"/>
              <a:gd name="connsiteX220" fmla="*/ 662596 w 711092"/>
              <a:gd name="connsiteY220" fmla="*/ 176121 h 711200"/>
              <a:gd name="connsiteX221" fmla="*/ 683201 w 711092"/>
              <a:gd name="connsiteY221" fmla="*/ 217184 h 711200"/>
              <a:gd name="connsiteX222" fmla="*/ 703619 w 711092"/>
              <a:gd name="connsiteY222" fmla="*/ 286397 h 711200"/>
              <a:gd name="connsiteX223" fmla="*/ 707899 w 711092"/>
              <a:gd name="connsiteY223" fmla="*/ 307347 h 711200"/>
              <a:gd name="connsiteX224" fmla="*/ 708390 w 711092"/>
              <a:gd name="connsiteY224" fmla="*/ 314642 h 711200"/>
              <a:gd name="connsiteX225" fmla="*/ 711017 w 711092"/>
              <a:gd name="connsiteY225" fmla="*/ 353683 h 711200"/>
              <a:gd name="connsiteX226" fmla="*/ 711092 w 711092"/>
              <a:gd name="connsiteY226" fmla="*/ 356400 h 711200"/>
              <a:gd name="connsiteX227" fmla="*/ 709445 w 711092"/>
              <a:gd name="connsiteY227" fmla="*/ 380873 h 711200"/>
              <a:gd name="connsiteX228" fmla="*/ 707899 w 711092"/>
              <a:gd name="connsiteY228" fmla="*/ 403852 h 711200"/>
              <a:gd name="connsiteX229" fmla="*/ 698443 w 711092"/>
              <a:gd name="connsiteY229" fmla="*/ 450132 h 711200"/>
              <a:gd name="connsiteX230" fmla="*/ 683201 w 711092"/>
              <a:gd name="connsiteY230" fmla="*/ 494015 h 711200"/>
              <a:gd name="connsiteX231" fmla="*/ 662596 w 711092"/>
              <a:gd name="connsiteY231" fmla="*/ 535078 h 711200"/>
              <a:gd name="connsiteX232" fmla="*/ 637052 w 711092"/>
              <a:gd name="connsiteY232" fmla="*/ 572896 h 711200"/>
              <a:gd name="connsiteX233" fmla="*/ 607005 w 711092"/>
              <a:gd name="connsiteY233" fmla="*/ 607033 h 711200"/>
              <a:gd name="connsiteX234" fmla="*/ 572842 w 711092"/>
              <a:gd name="connsiteY234" fmla="*/ 637106 h 711200"/>
              <a:gd name="connsiteX235" fmla="*/ 538356 w 711092"/>
              <a:gd name="connsiteY235" fmla="*/ 660400 h 711200"/>
              <a:gd name="connsiteX236" fmla="*/ 535024 w 711092"/>
              <a:gd name="connsiteY236" fmla="*/ 662650 h 711200"/>
              <a:gd name="connsiteX237" fmla="*/ 493961 w 711092"/>
              <a:gd name="connsiteY237" fmla="*/ 683255 h 711200"/>
              <a:gd name="connsiteX238" fmla="*/ 450078 w 711092"/>
              <a:gd name="connsiteY238" fmla="*/ 698497 h 711200"/>
              <a:gd name="connsiteX239" fmla="*/ 403799 w 711092"/>
              <a:gd name="connsiteY239" fmla="*/ 707953 h 711200"/>
              <a:gd name="connsiteX240" fmla="*/ 355546 w 711092"/>
              <a:gd name="connsiteY240" fmla="*/ 711200 h 711200"/>
              <a:gd name="connsiteX241" fmla="*/ 307293 w 711092"/>
              <a:gd name="connsiteY241" fmla="*/ 707953 h 711200"/>
              <a:gd name="connsiteX242" fmla="*/ 261013 w 711092"/>
              <a:gd name="connsiteY242" fmla="*/ 698497 h 711200"/>
              <a:gd name="connsiteX243" fmla="*/ 217130 w 711092"/>
              <a:gd name="connsiteY243" fmla="*/ 683255 h 711200"/>
              <a:gd name="connsiteX244" fmla="*/ 176067 w 711092"/>
              <a:gd name="connsiteY244" fmla="*/ 662650 h 711200"/>
              <a:gd name="connsiteX245" fmla="*/ 138249 w 711092"/>
              <a:gd name="connsiteY245" fmla="*/ 637106 h 711200"/>
              <a:gd name="connsiteX246" fmla="*/ 104098 w 711092"/>
              <a:gd name="connsiteY246" fmla="*/ 607047 h 711200"/>
              <a:gd name="connsiteX247" fmla="*/ 74039 w 711092"/>
              <a:gd name="connsiteY247" fmla="*/ 572896 h 711200"/>
              <a:gd name="connsiteX248" fmla="*/ 48495 w 711092"/>
              <a:gd name="connsiteY248" fmla="*/ 535078 h 711200"/>
              <a:gd name="connsiteX249" fmla="*/ 27890 w 711092"/>
              <a:gd name="connsiteY249" fmla="*/ 494015 h 711200"/>
              <a:gd name="connsiteX250" fmla="*/ 12648 w 711092"/>
              <a:gd name="connsiteY250" fmla="*/ 450132 h 711200"/>
              <a:gd name="connsiteX251" fmla="*/ 3192 w 711092"/>
              <a:gd name="connsiteY251" fmla="*/ 403852 h 711200"/>
              <a:gd name="connsiteX252" fmla="*/ 0 w 711092"/>
              <a:gd name="connsiteY252" fmla="*/ 356400 h 711200"/>
              <a:gd name="connsiteX253" fmla="*/ 75 w 711092"/>
              <a:gd name="connsiteY253" fmla="*/ 353683 h 711200"/>
              <a:gd name="connsiteX254" fmla="*/ 3192 w 711092"/>
              <a:gd name="connsiteY254" fmla="*/ 307347 h 711200"/>
              <a:gd name="connsiteX255" fmla="*/ 12648 w 711092"/>
              <a:gd name="connsiteY255" fmla="*/ 261067 h 711200"/>
              <a:gd name="connsiteX256" fmla="*/ 27890 w 711092"/>
              <a:gd name="connsiteY256" fmla="*/ 217184 h 711200"/>
              <a:gd name="connsiteX257" fmla="*/ 48495 w 711092"/>
              <a:gd name="connsiteY257" fmla="*/ 176121 h 711200"/>
              <a:gd name="connsiteX258" fmla="*/ 74039 w 711092"/>
              <a:gd name="connsiteY258" fmla="*/ 138303 h 711200"/>
              <a:gd name="connsiteX259" fmla="*/ 104098 w 711092"/>
              <a:gd name="connsiteY259" fmla="*/ 104152 h 711200"/>
              <a:gd name="connsiteX260" fmla="*/ 138249 w 711092"/>
              <a:gd name="connsiteY260" fmla="*/ 74093 h 711200"/>
              <a:gd name="connsiteX261" fmla="*/ 176067 w 711092"/>
              <a:gd name="connsiteY261" fmla="*/ 48549 h 711200"/>
              <a:gd name="connsiteX262" fmla="*/ 217130 w 711092"/>
              <a:gd name="connsiteY262" fmla="*/ 27944 h 711200"/>
              <a:gd name="connsiteX263" fmla="*/ 261013 w 711092"/>
              <a:gd name="connsiteY263" fmla="*/ 12702 h 711200"/>
              <a:gd name="connsiteX264" fmla="*/ 307293 w 711092"/>
              <a:gd name="connsiteY264" fmla="*/ 3246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711092" h="711200">
                <a:moveTo>
                  <a:pt x="205775" y="535266"/>
                </a:moveTo>
                <a:lnTo>
                  <a:pt x="192882" y="547485"/>
                </a:lnTo>
                <a:lnTo>
                  <a:pt x="181271" y="558876"/>
                </a:lnTo>
                <a:lnTo>
                  <a:pt x="180205" y="559922"/>
                </a:lnTo>
                <a:lnTo>
                  <a:pt x="167797" y="572623"/>
                </a:lnTo>
                <a:lnTo>
                  <a:pt x="155711" y="585635"/>
                </a:lnTo>
                <a:lnTo>
                  <a:pt x="177425" y="602870"/>
                </a:lnTo>
                <a:lnTo>
                  <a:pt x="200671" y="618118"/>
                </a:lnTo>
                <a:lnTo>
                  <a:pt x="225329" y="631237"/>
                </a:lnTo>
                <a:lnTo>
                  <a:pt x="251279" y="642086"/>
                </a:lnTo>
                <a:lnTo>
                  <a:pt x="244702" y="618159"/>
                </a:lnTo>
                <a:lnTo>
                  <a:pt x="238785" y="593971"/>
                </a:lnTo>
                <a:lnTo>
                  <a:pt x="233537" y="569565"/>
                </a:lnTo>
                <a:lnTo>
                  <a:pt x="228939" y="544855"/>
                </a:lnTo>
                <a:lnTo>
                  <a:pt x="220507" y="543191"/>
                </a:lnTo>
                <a:lnTo>
                  <a:pt x="212645" y="539915"/>
                </a:lnTo>
                <a:close/>
                <a:moveTo>
                  <a:pt x="496198" y="356400"/>
                </a:moveTo>
                <a:lnTo>
                  <a:pt x="444389" y="377240"/>
                </a:lnTo>
                <a:lnTo>
                  <a:pt x="394333" y="401299"/>
                </a:lnTo>
                <a:lnTo>
                  <a:pt x="346156" y="428460"/>
                </a:lnTo>
                <a:lnTo>
                  <a:pt x="345127" y="429133"/>
                </a:lnTo>
                <a:lnTo>
                  <a:pt x="299983" y="458609"/>
                </a:lnTo>
                <a:lnTo>
                  <a:pt x="303006" y="466026"/>
                </a:lnTo>
                <a:lnTo>
                  <a:pt x="304746" y="474103"/>
                </a:lnTo>
                <a:lnTo>
                  <a:pt x="304746" y="482600"/>
                </a:lnTo>
                <a:lnTo>
                  <a:pt x="301965" y="501201"/>
                </a:lnTo>
                <a:lnTo>
                  <a:pt x="294181" y="517604"/>
                </a:lnTo>
                <a:lnTo>
                  <a:pt x="282227" y="531002"/>
                </a:lnTo>
                <a:lnTo>
                  <a:pt x="275425" y="535266"/>
                </a:lnTo>
                <a:lnTo>
                  <a:pt x="266938" y="540588"/>
                </a:lnTo>
                <a:lnTo>
                  <a:pt x="272463" y="569532"/>
                </a:lnTo>
                <a:lnTo>
                  <a:pt x="278941" y="598200"/>
                </a:lnTo>
                <a:lnTo>
                  <a:pt x="286367" y="626461"/>
                </a:lnTo>
                <a:lnTo>
                  <a:pt x="291077" y="642086"/>
                </a:lnTo>
                <a:lnTo>
                  <a:pt x="294763" y="654316"/>
                </a:lnTo>
                <a:lnTo>
                  <a:pt x="309622" y="656944"/>
                </a:lnTo>
                <a:lnTo>
                  <a:pt x="324716" y="658849"/>
                </a:lnTo>
                <a:lnTo>
                  <a:pt x="340030" y="660008"/>
                </a:lnTo>
                <a:lnTo>
                  <a:pt x="355546" y="660400"/>
                </a:lnTo>
                <a:lnTo>
                  <a:pt x="402554" y="656795"/>
                </a:lnTo>
                <a:lnTo>
                  <a:pt x="447296" y="646340"/>
                </a:lnTo>
                <a:lnTo>
                  <a:pt x="489234" y="629573"/>
                </a:lnTo>
                <a:lnTo>
                  <a:pt x="527808" y="607047"/>
                </a:lnTo>
                <a:lnTo>
                  <a:pt x="562553" y="579257"/>
                </a:lnTo>
                <a:lnTo>
                  <a:pt x="592863" y="546784"/>
                </a:lnTo>
                <a:lnTo>
                  <a:pt x="618223" y="510153"/>
                </a:lnTo>
                <a:lnTo>
                  <a:pt x="638098" y="469901"/>
                </a:lnTo>
                <a:lnTo>
                  <a:pt x="651951" y="426567"/>
                </a:lnTo>
                <a:lnTo>
                  <a:pt x="635910" y="411021"/>
                </a:lnTo>
                <a:lnTo>
                  <a:pt x="619433" y="395933"/>
                </a:lnTo>
                <a:lnTo>
                  <a:pt x="602556" y="381281"/>
                </a:lnTo>
                <a:lnTo>
                  <a:pt x="585314" y="367042"/>
                </a:lnTo>
                <a:lnTo>
                  <a:pt x="576705" y="372856"/>
                </a:lnTo>
                <a:lnTo>
                  <a:pt x="567230" y="377240"/>
                </a:lnTo>
                <a:lnTo>
                  <a:pt x="556948" y="380030"/>
                </a:lnTo>
                <a:lnTo>
                  <a:pt x="546046" y="381000"/>
                </a:lnTo>
                <a:lnTo>
                  <a:pt x="531313" y="379247"/>
                </a:lnTo>
                <a:lnTo>
                  <a:pt x="517855" y="374276"/>
                </a:lnTo>
                <a:lnTo>
                  <a:pt x="506030" y="366517"/>
                </a:lnTo>
                <a:close/>
                <a:moveTo>
                  <a:pt x="657526" y="314642"/>
                </a:moveTo>
                <a:lnTo>
                  <a:pt x="645265" y="316658"/>
                </a:lnTo>
                <a:lnTo>
                  <a:pt x="608492" y="327888"/>
                </a:lnTo>
                <a:lnTo>
                  <a:pt x="607755" y="331749"/>
                </a:lnTo>
                <a:lnTo>
                  <a:pt x="606650" y="335495"/>
                </a:lnTo>
                <a:lnTo>
                  <a:pt x="620110" y="346475"/>
                </a:lnTo>
                <a:lnTo>
                  <a:pt x="631865" y="356400"/>
                </a:lnTo>
                <a:lnTo>
                  <a:pt x="633278" y="357593"/>
                </a:lnTo>
                <a:lnTo>
                  <a:pt x="644043" y="367042"/>
                </a:lnTo>
                <a:lnTo>
                  <a:pt x="646426" y="369135"/>
                </a:lnTo>
                <a:lnTo>
                  <a:pt x="659215" y="380873"/>
                </a:lnTo>
                <a:lnTo>
                  <a:pt x="659874" y="372856"/>
                </a:lnTo>
                <a:lnTo>
                  <a:pt x="660219" y="366517"/>
                </a:lnTo>
                <a:lnTo>
                  <a:pt x="660159" y="345224"/>
                </a:lnTo>
                <a:lnTo>
                  <a:pt x="659612" y="334940"/>
                </a:lnTo>
                <a:lnTo>
                  <a:pt x="658728" y="324746"/>
                </a:lnTo>
                <a:close/>
                <a:moveTo>
                  <a:pt x="304047" y="216395"/>
                </a:moveTo>
                <a:lnTo>
                  <a:pt x="296800" y="224337"/>
                </a:lnTo>
                <a:lnTo>
                  <a:pt x="288339" y="230957"/>
                </a:lnTo>
                <a:lnTo>
                  <a:pt x="278814" y="236074"/>
                </a:lnTo>
                <a:lnTo>
                  <a:pt x="268373" y="239509"/>
                </a:lnTo>
                <a:lnTo>
                  <a:pt x="262229" y="277266"/>
                </a:lnTo>
                <a:lnTo>
                  <a:pt x="257697" y="315604"/>
                </a:lnTo>
                <a:lnTo>
                  <a:pt x="254902" y="354409"/>
                </a:lnTo>
                <a:lnTo>
                  <a:pt x="253946" y="393700"/>
                </a:lnTo>
                <a:lnTo>
                  <a:pt x="254128" y="408922"/>
                </a:lnTo>
                <a:lnTo>
                  <a:pt x="254219" y="412732"/>
                </a:lnTo>
                <a:lnTo>
                  <a:pt x="254454" y="420522"/>
                </a:lnTo>
                <a:lnTo>
                  <a:pt x="261985" y="422109"/>
                </a:lnTo>
                <a:lnTo>
                  <a:pt x="268957" y="425119"/>
                </a:lnTo>
                <a:lnTo>
                  <a:pt x="275244" y="429133"/>
                </a:lnTo>
                <a:lnTo>
                  <a:pt x="314102" y="403226"/>
                </a:lnTo>
                <a:lnTo>
                  <a:pt x="354368" y="379358"/>
                </a:lnTo>
                <a:lnTo>
                  <a:pt x="395966" y="357593"/>
                </a:lnTo>
                <a:lnTo>
                  <a:pt x="438823" y="337990"/>
                </a:lnTo>
                <a:lnTo>
                  <a:pt x="482863" y="320611"/>
                </a:lnTo>
                <a:lnTo>
                  <a:pt x="482812" y="319557"/>
                </a:lnTo>
                <a:lnTo>
                  <a:pt x="482637" y="318904"/>
                </a:lnTo>
                <a:lnTo>
                  <a:pt x="482546" y="310565"/>
                </a:lnTo>
                <a:lnTo>
                  <a:pt x="483930" y="304012"/>
                </a:lnTo>
                <a:lnTo>
                  <a:pt x="485987" y="297764"/>
                </a:lnTo>
                <a:lnTo>
                  <a:pt x="442664" y="273582"/>
                </a:lnTo>
                <a:lnTo>
                  <a:pt x="397846" y="251893"/>
                </a:lnTo>
                <a:lnTo>
                  <a:pt x="351613" y="232797"/>
                </a:lnTo>
                <a:close/>
                <a:moveTo>
                  <a:pt x="106613" y="179831"/>
                </a:moveTo>
                <a:lnTo>
                  <a:pt x="83053" y="219041"/>
                </a:lnTo>
                <a:lnTo>
                  <a:pt x="65497" y="261786"/>
                </a:lnTo>
                <a:lnTo>
                  <a:pt x="54531" y="307496"/>
                </a:lnTo>
                <a:lnTo>
                  <a:pt x="50897" y="353683"/>
                </a:lnTo>
                <a:lnTo>
                  <a:pt x="50821" y="356400"/>
                </a:lnTo>
                <a:lnTo>
                  <a:pt x="56097" y="412732"/>
                </a:lnTo>
                <a:lnTo>
                  <a:pt x="71494" y="466305"/>
                </a:lnTo>
                <a:lnTo>
                  <a:pt x="95955" y="515344"/>
                </a:lnTo>
                <a:lnTo>
                  <a:pt x="128495" y="558876"/>
                </a:lnTo>
                <a:lnTo>
                  <a:pt x="141423" y="544950"/>
                </a:lnTo>
                <a:lnTo>
                  <a:pt x="154665" y="531321"/>
                </a:lnTo>
                <a:lnTo>
                  <a:pt x="168195" y="517976"/>
                </a:lnTo>
                <a:lnTo>
                  <a:pt x="181987" y="504901"/>
                </a:lnTo>
                <a:lnTo>
                  <a:pt x="179359" y="497941"/>
                </a:lnTo>
                <a:lnTo>
                  <a:pt x="177746" y="490486"/>
                </a:lnTo>
                <a:lnTo>
                  <a:pt x="177746" y="482600"/>
                </a:lnTo>
                <a:lnTo>
                  <a:pt x="180607" y="463701"/>
                </a:lnTo>
                <a:lnTo>
                  <a:pt x="188612" y="447071"/>
                </a:lnTo>
                <a:lnTo>
                  <a:pt x="200897" y="433576"/>
                </a:lnTo>
                <a:lnTo>
                  <a:pt x="216595" y="424078"/>
                </a:lnTo>
                <a:lnTo>
                  <a:pt x="216317" y="416504"/>
                </a:lnTo>
                <a:lnTo>
                  <a:pt x="216077" y="408922"/>
                </a:lnTo>
                <a:lnTo>
                  <a:pt x="215951" y="403226"/>
                </a:lnTo>
                <a:lnTo>
                  <a:pt x="215846" y="393700"/>
                </a:lnTo>
                <a:lnTo>
                  <a:pt x="216787" y="353683"/>
                </a:lnTo>
                <a:lnTo>
                  <a:pt x="219546" y="314148"/>
                </a:lnTo>
                <a:lnTo>
                  <a:pt x="224027" y="275111"/>
                </a:lnTo>
                <a:lnTo>
                  <a:pt x="230133" y="236588"/>
                </a:lnTo>
                <a:lnTo>
                  <a:pt x="216402" y="228913"/>
                </a:lnTo>
                <a:lnTo>
                  <a:pt x="205054" y="218206"/>
                </a:lnTo>
                <a:lnTo>
                  <a:pt x="196625" y="204996"/>
                </a:lnTo>
                <a:lnTo>
                  <a:pt x="191652" y="189814"/>
                </a:lnTo>
                <a:lnTo>
                  <a:pt x="170630" y="186550"/>
                </a:lnTo>
                <a:lnTo>
                  <a:pt x="149452" y="183775"/>
                </a:lnTo>
                <a:lnTo>
                  <a:pt x="128114" y="181523"/>
                </a:lnTo>
                <a:lnTo>
                  <a:pt x="106613" y="179831"/>
                </a:lnTo>
                <a:close/>
                <a:moveTo>
                  <a:pt x="280819" y="60058"/>
                </a:moveTo>
                <a:lnTo>
                  <a:pt x="240123" y="73455"/>
                </a:lnTo>
                <a:lnTo>
                  <a:pt x="202190" y="92197"/>
                </a:lnTo>
                <a:lnTo>
                  <a:pt x="167462" y="115827"/>
                </a:lnTo>
                <a:lnTo>
                  <a:pt x="136382" y="143890"/>
                </a:lnTo>
                <a:lnTo>
                  <a:pt x="151444" y="145471"/>
                </a:lnTo>
                <a:lnTo>
                  <a:pt x="166420" y="147326"/>
                </a:lnTo>
                <a:lnTo>
                  <a:pt x="181316" y="149438"/>
                </a:lnTo>
                <a:lnTo>
                  <a:pt x="196135" y="151790"/>
                </a:lnTo>
                <a:lnTo>
                  <a:pt x="252105" y="151790"/>
                </a:lnTo>
                <a:lnTo>
                  <a:pt x="252106" y="151790"/>
                </a:lnTo>
                <a:lnTo>
                  <a:pt x="196135" y="151790"/>
                </a:lnTo>
                <a:lnTo>
                  <a:pt x="205745" y="136620"/>
                </a:lnTo>
                <a:lnTo>
                  <a:pt x="219111" y="124767"/>
                </a:lnTo>
                <a:lnTo>
                  <a:pt x="235442" y="117053"/>
                </a:lnTo>
                <a:lnTo>
                  <a:pt x="253946" y="114300"/>
                </a:lnTo>
                <a:lnTo>
                  <a:pt x="256257" y="114300"/>
                </a:lnTo>
                <a:lnTo>
                  <a:pt x="258441" y="114744"/>
                </a:lnTo>
                <a:lnTo>
                  <a:pt x="260702" y="114985"/>
                </a:lnTo>
                <a:lnTo>
                  <a:pt x="265406" y="101099"/>
                </a:lnTo>
                <a:lnTo>
                  <a:pt x="270322" y="87312"/>
                </a:lnTo>
                <a:lnTo>
                  <a:pt x="275457" y="73630"/>
                </a:lnTo>
                <a:close/>
                <a:moveTo>
                  <a:pt x="355546" y="50800"/>
                </a:moveTo>
                <a:lnTo>
                  <a:pt x="347947" y="50896"/>
                </a:lnTo>
                <a:lnTo>
                  <a:pt x="340393" y="51182"/>
                </a:lnTo>
                <a:lnTo>
                  <a:pt x="332884" y="51651"/>
                </a:lnTo>
                <a:lnTo>
                  <a:pt x="325421" y="52298"/>
                </a:lnTo>
                <a:lnTo>
                  <a:pt x="322140" y="60058"/>
                </a:lnTo>
                <a:lnTo>
                  <a:pt x="317315" y="71469"/>
                </a:lnTo>
                <a:lnTo>
                  <a:pt x="309691" y="90889"/>
                </a:lnTo>
                <a:lnTo>
                  <a:pt x="302531" y="110539"/>
                </a:lnTo>
                <a:lnTo>
                  <a:pt x="301028" y="114985"/>
                </a:lnTo>
                <a:lnTo>
                  <a:pt x="295818" y="130403"/>
                </a:lnTo>
                <a:lnTo>
                  <a:pt x="304748" y="140052"/>
                </a:lnTo>
                <a:lnTo>
                  <a:pt x="311566" y="151358"/>
                </a:lnTo>
                <a:lnTo>
                  <a:pt x="311714" y="151790"/>
                </a:lnTo>
                <a:lnTo>
                  <a:pt x="253810" y="151790"/>
                </a:lnTo>
                <a:lnTo>
                  <a:pt x="253811" y="151790"/>
                </a:lnTo>
                <a:lnTo>
                  <a:pt x="311714" y="151790"/>
                </a:lnTo>
                <a:lnTo>
                  <a:pt x="315917" y="164036"/>
                </a:lnTo>
                <a:lnTo>
                  <a:pt x="317446" y="177800"/>
                </a:lnTo>
                <a:lnTo>
                  <a:pt x="317446" y="178752"/>
                </a:lnTo>
                <a:lnTo>
                  <a:pt x="317204" y="179654"/>
                </a:lnTo>
                <a:lnTo>
                  <a:pt x="317197" y="179831"/>
                </a:lnTo>
                <a:lnTo>
                  <a:pt x="317166" y="180594"/>
                </a:lnTo>
                <a:lnTo>
                  <a:pt x="367147" y="197959"/>
                </a:lnTo>
                <a:lnTo>
                  <a:pt x="411411" y="216395"/>
                </a:lnTo>
                <a:lnTo>
                  <a:pt x="415707" y="218184"/>
                </a:lnTo>
                <a:lnTo>
                  <a:pt x="462765" y="241149"/>
                </a:lnTo>
                <a:lnTo>
                  <a:pt x="508238" y="266738"/>
                </a:lnTo>
                <a:lnTo>
                  <a:pt x="516613" y="261415"/>
                </a:lnTo>
                <a:lnTo>
                  <a:pt x="525780" y="257406"/>
                </a:lnTo>
                <a:lnTo>
                  <a:pt x="535627" y="254879"/>
                </a:lnTo>
                <a:lnTo>
                  <a:pt x="546046" y="254000"/>
                </a:lnTo>
                <a:lnTo>
                  <a:pt x="563117" y="256354"/>
                </a:lnTo>
                <a:lnTo>
                  <a:pt x="578374" y="262978"/>
                </a:lnTo>
                <a:lnTo>
                  <a:pt x="583096" y="266738"/>
                </a:lnTo>
                <a:lnTo>
                  <a:pt x="591230" y="273213"/>
                </a:lnTo>
                <a:lnTo>
                  <a:pt x="601100" y="286397"/>
                </a:lnTo>
                <a:lnTo>
                  <a:pt x="613266" y="283863"/>
                </a:lnTo>
                <a:lnTo>
                  <a:pt x="625494" y="281489"/>
                </a:lnTo>
                <a:lnTo>
                  <a:pt x="637783" y="279286"/>
                </a:lnTo>
                <a:lnTo>
                  <a:pt x="650135" y="277266"/>
                </a:lnTo>
                <a:lnTo>
                  <a:pt x="633345" y="230106"/>
                </a:lnTo>
                <a:lnTo>
                  <a:pt x="609385" y="186883"/>
                </a:lnTo>
                <a:lnTo>
                  <a:pt x="578977" y="148321"/>
                </a:lnTo>
                <a:lnTo>
                  <a:pt x="542845" y="115146"/>
                </a:lnTo>
                <a:lnTo>
                  <a:pt x="501713" y="88081"/>
                </a:lnTo>
                <a:lnTo>
                  <a:pt x="456304" y="67852"/>
                </a:lnTo>
                <a:lnTo>
                  <a:pt x="407340" y="55183"/>
                </a:lnTo>
                <a:lnTo>
                  <a:pt x="355547" y="50800"/>
                </a:lnTo>
                <a:close/>
                <a:moveTo>
                  <a:pt x="355546" y="0"/>
                </a:moveTo>
                <a:lnTo>
                  <a:pt x="403799" y="3246"/>
                </a:lnTo>
                <a:lnTo>
                  <a:pt x="450078" y="12702"/>
                </a:lnTo>
                <a:lnTo>
                  <a:pt x="493961" y="27944"/>
                </a:lnTo>
                <a:lnTo>
                  <a:pt x="535024" y="48549"/>
                </a:lnTo>
                <a:lnTo>
                  <a:pt x="538356" y="50800"/>
                </a:lnTo>
                <a:lnTo>
                  <a:pt x="572842" y="74093"/>
                </a:lnTo>
                <a:lnTo>
                  <a:pt x="606993" y="104152"/>
                </a:lnTo>
                <a:lnTo>
                  <a:pt x="637052" y="138303"/>
                </a:lnTo>
                <a:lnTo>
                  <a:pt x="662596" y="176121"/>
                </a:lnTo>
                <a:lnTo>
                  <a:pt x="683201" y="217184"/>
                </a:lnTo>
                <a:lnTo>
                  <a:pt x="703619" y="286397"/>
                </a:lnTo>
                <a:lnTo>
                  <a:pt x="707899" y="307347"/>
                </a:lnTo>
                <a:lnTo>
                  <a:pt x="708390" y="314642"/>
                </a:lnTo>
                <a:lnTo>
                  <a:pt x="711017" y="353683"/>
                </a:lnTo>
                <a:lnTo>
                  <a:pt x="711092" y="356400"/>
                </a:lnTo>
                <a:lnTo>
                  <a:pt x="709445" y="380873"/>
                </a:lnTo>
                <a:lnTo>
                  <a:pt x="707899" y="403852"/>
                </a:lnTo>
                <a:lnTo>
                  <a:pt x="698443" y="450132"/>
                </a:lnTo>
                <a:lnTo>
                  <a:pt x="683201" y="494015"/>
                </a:lnTo>
                <a:lnTo>
                  <a:pt x="662596" y="535078"/>
                </a:lnTo>
                <a:lnTo>
                  <a:pt x="637052" y="572896"/>
                </a:lnTo>
                <a:lnTo>
                  <a:pt x="607005" y="607033"/>
                </a:lnTo>
                <a:lnTo>
                  <a:pt x="572842" y="637106"/>
                </a:lnTo>
                <a:lnTo>
                  <a:pt x="538356" y="660400"/>
                </a:lnTo>
                <a:lnTo>
                  <a:pt x="535024" y="662650"/>
                </a:lnTo>
                <a:lnTo>
                  <a:pt x="493961" y="683255"/>
                </a:lnTo>
                <a:lnTo>
                  <a:pt x="450078" y="698497"/>
                </a:lnTo>
                <a:lnTo>
                  <a:pt x="403799" y="707953"/>
                </a:lnTo>
                <a:lnTo>
                  <a:pt x="355546" y="711200"/>
                </a:lnTo>
                <a:lnTo>
                  <a:pt x="307293" y="707953"/>
                </a:lnTo>
                <a:lnTo>
                  <a:pt x="261013" y="698497"/>
                </a:lnTo>
                <a:lnTo>
                  <a:pt x="217130" y="683255"/>
                </a:lnTo>
                <a:lnTo>
                  <a:pt x="176067" y="662650"/>
                </a:lnTo>
                <a:lnTo>
                  <a:pt x="138249" y="637106"/>
                </a:lnTo>
                <a:lnTo>
                  <a:pt x="104098" y="607047"/>
                </a:lnTo>
                <a:lnTo>
                  <a:pt x="74039" y="572896"/>
                </a:lnTo>
                <a:lnTo>
                  <a:pt x="48495" y="535078"/>
                </a:lnTo>
                <a:lnTo>
                  <a:pt x="27890" y="494015"/>
                </a:lnTo>
                <a:lnTo>
                  <a:pt x="12648" y="450132"/>
                </a:lnTo>
                <a:lnTo>
                  <a:pt x="3192" y="403852"/>
                </a:lnTo>
                <a:lnTo>
                  <a:pt x="0" y="356400"/>
                </a:lnTo>
                <a:lnTo>
                  <a:pt x="75" y="353683"/>
                </a:lnTo>
                <a:lnTo>
                  <a:pt x="3192" y="307347"/>
                </a:lnTo>
                <a:lnTo>
                  <a:pt x="12648" y="261067"/>
                </a:lnTo>
                <a:lnTo>
                  <a:pt x="27890" y="217184"/>
                </a:lnTo>
                <a:lnTo>
                  <a:pt x="48495" y="176121"/>
                </a:lnTo>
                <a:lnTo>
                  <a:pt x="74039" y="138303"/>
                </a:lnTo>
                <a:lnTo>
                  <a:pt x="104098" y="104152"/>
                </a:lnTo>
                <a:lnTo>
                  <a:pt x="138249" y="74093"/>
                </a:lnTo>
                <a:lnTo>
                  <a:pt x="176067" y="48549"/>
                </a:lnTo>
                <a:lnTo>
                  <a:pt x="217130" y="27944"/>
                </a:lnTo>
                <a:lnTo>
                  <a:pt x="261013" y="12702"/>
                </a:lnTo>
                <a:lnTo>
                  <a:pt x="307293" y="3246"/>
                </a:lnTo>
                <a:close/>
              </a:path>
            </a:pathLst>
          </a:custGeom>
          <a:solidFill>
            <a:sysClr val="window" lastClr="FFFFFF"/>
          </a:solidFill>
          <a:ln w="12700" cap="flat" cmpd="sng" algn="ctr">
            <a:noFill/>
            <a:prstDash val="solid"/>
            <a:miter lim="800000"/>
          </a:ln>
          <a:effectLst/>
        </p:spPr>
        <p:txBody>
          <a:bodyPr lIns="54610" tIns="54610" rIns="54610" bIns="5461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err="1">
              <a:ln>
                <a:noFill/>
              </a:ln>
              <a:solidFill>
                <a:prstClr val="white"/>
              </a:solidFill>
              <a:effectLst/>
              <a:uLnTx/>
              <a:uFillTx/>
              <a:latin typeface="Arial"/>
              <a:ea typeface="+mn-ea"/>
              <a:cs typeface="+mn-cs"/>
            </a:endParaRPr>
          </a:p>
        </p:txBody>
      </p:sp>
      <p:sp>
        <p:nvSpPr>
          <p:cNvPr id="82" name="TextBox 81">
            <a:extLst>
              <a:ext uri="{FF2B5EF4-FFF2-40B4-BE49-F238E27FC236}">
                <a16:creationId xmlns:a16="http://schemas.microsoft.com/office/drawing/2014/main" id="{9A61EE4B-D463-467E-8C70-225E2F7DC90E}"/>
              </a:ext>
            </a:extLst>
          </p:cNvPr>
          <p:cNvSpPr txBox="1"/>
          <p:nvPr/>
        </p:nvSpPr>
        <p:spPr>
          <a:xfrm>
            <a:off x="1397292" y="3749115"/>
            <a:ext cx="1079367" cy="720362"/>
          </a:xfrm>
          <a:prstGeom prst="rect">
            <a:avLst/>
          </a:prstGeom>
          <a:noFill/>
        </p:spPr>
        <p:txBody>
          <a:bodyPr wrap="square" lIns="0" tIns="0" rIns="0" bIns="0" rtlCol="0">
            <a:noAutofit/>
          </a:bodyPr>
          <a:lstStyle/>
          <a:p>
            <a:pPr lvl="0"/>
            <a:r>
              <a:rPr lang="pt-BR" sz="1100" dirty="0">
                <a:solidFill>
                  <a:schemeClr val="bg1"/>
                </a:solidFill>
              </a:rPr>
              <a:t>Não é admitido a contratação de empresas/ prestadores de serviço /terceiros com pendenciais judiciais, criminais e/ou registrados em listas restritivas.</a:t>
            </a:r>
          </a:p>
        </p:txBody>
      </p:sp>
      <p:sp>
        <p:nvSpPr>
          <p:cNvPr id="85" name="TextBox 84">
            <a:extLst>
              <a:ext uri="{FF2B5EF4-FFF2-40B4-BE49-F238E27FC236}">
                <a16:creationId xmlns:a16="http://schemas.microsoft.com/office/drawing/2014/main" id="{8980786A-F289-4199-9489-72817ED6262D}"/>
              </a:ext>
            </a:extLst>
          </p:cNvPr>
          <p:cNvSpPr txBox="1"/>
          <p:nvPr/>
        </p:nvSpPr>
        <p:spPr>
          <a:xfrm>
            <a:off x="4360226" y="3795862"/>
            <a:ext cx="1172084" cy="720362"/>
          </a:xfrm>
          <a:prstGeom prst="rect">
            <a:avLst/>
          </a:prstGeom>
          <a:noFill/>
        </p:spPr>
        <p:txBody>
          <a:bodyPr wrap="square" lIns="0" tIns="0" rIns="0" bIns="0" rtlCol="0">
            <a:noAutofit/>
          </a:bodyPr>
          <a:lstStyle/>
          <a:p>
            <a:r>
              <a:rPr lang="pt-BR" sz="1100" dirty="0">
                <a:solidFill>
                  <a:schemeClr val="bg1"/>
                </a:solidFill>
              </a:rPr>
              <a:t>Não é permitido associar a imagem da Sustenidos com fornecedores/ patrocinadores que pratiquem atos ilícitos ou quaisquer outros atos que possam trazer riscos para a organização.</a:t>
            </a:r>
            <a:endParaRPr lang="en-US" sz="1100" dirty="0">
              <a:solidFill>
                <a:schemeClr val="bg1"/>
              </a:solidFill>
            </a:endParaRPr>
          </a:p>
        </p:txBody>
      </p:sp>
      <p:sp>
        <p:nvSpPr>
          <p:cNvPr id="93" name="Oval 92">
            <a:extLst>
              <a:ext uri="{FF2B5EF4-FFF2-40B4-BE49-F238E27FC236}">
                <a16:creationId xmlns:a16="http://schemas.microsoft.com/office/drawing/2014/main" id="{77710089-7C84-46C4-90B4-D23976785875}"/>
              </a:ext>
            </a:extLst>
          </p:cNvPr>
          <p:cNvSpPr/>
          <p:nvPr/>
        </p:nvSpPr>
        <p:spPr>
          <a:xfrm>
            <a:off x="2563574" y="3724915"/>
            <a:ext cx="1603287" cy="1821674"/>
          </a:xfrm>
          <a:prstGeom prst="ellipse">
            <a:avLst/>
          </a:prstGeom>
          <a:noFill/>
          <a:ln w="19050" cap="flat" cmpd="sng" algn="ctr">
            <a:solidFill>
              <a:schemeClr val="bg1"/>
            </a:solidFill>
            <a:prstDash val="dash"/>
            <a:miter lim="800000"/>
          </a:ln>
          <a:effectLst/>
        </p:spPr>
        <p:txBody>
          <a:bodyPr lIns="54000" tIns="54000" rIns="54000" bIns="54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Arial"/>
              <a:ea typeface="+mn-ea"/>
              <a:cs typeface="+mn-cs"/>
            </a:endParaRPr>
          </a:p>
        </p:txBody>
      </p:sp>
      <p:sp>
        <p:nvSpPr>
          <p:cNvPr id="94" name="TextBox 93">
            <a:extLst>
              <a:ext uri="{FF2B5EF4-FFF2-40B4-BE49-F238E27FC236}">
                <a16:creationId xmlns:a16="http://schemas.microsoft.com/office/drawing/2014/main" id="{DD70A9F0-7F57-4DCE-8D54-F545B2C68E8A}"/>
              </a:ext>
            </a:extLst>
          </p:cNvPr>
          <p:cNvSpPr txBox="1"/>
          <p:nvPr/>
        </p:nvSpPr>
        <p:spPr>
          <a:xfrm>
            <a:off x="2908634" y="4041221"/>
            <a:ext cx="1213895" cy="720362"/>
          </a:xfrm>
          <a:prstGeom prst="rect">
            <a:avLst/>
          </a:prstGeom>
          <a:noFill/>
        </p:spPr>
        <p:txBody>
          <a:bodyPr wrap="square" lIns="0" tIns="0" rIns="0" bIns="0" rtlCol="0">
            <a:noAutofit/>
          </a:bodyPr>
          <a:lstStyle/>
          <a:p>
            <a:r>
              <a:rPr lang="pt-BR" sz="1100" dirty="0">
                <a:solidFill>
                  <a:schemeClr val="bg1"/>
                </a:solidFill>
              </a:rPr>
              <a:t>Não é admitido realizar publicações negativas e/ou divulgação de fake-news em redes sociais sobre a Sustenidos.</a:t>
            </a:r>
          </a:p>
        </p:txBody>
      </p:sp>
    </p:spTree>
    <p:extLst>
      <p:ext uri="{BB962C8B-B14F-4D97-AF65-F5344CB8AC3E}">
        <p14:creationId xmlns:p14="http://schemas.microsoft.com/office/powerpoint/2010/main" val="2549984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4280985"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Relacionamento com o Poder Público</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2947274"/>
          </a:xfrm>
        </p:spPr>
        <p:txBody>
          <a:bodyPr>
            <a:noAutofit/>
          </a:bodyPr>
          <a:lstStyle/>
          <a:p>
            <a:pPr marL="0" indent="0">
              <a:buNone/>
            </a:pPr>
            <a:r>
              <a:rPr lang="pt-BR" sz="1400" dirty="0">
                <a:solidFill>
                  <a:srgbClr val="343535"/>
                </a:solidFill>
              </a:rPr>
              <a:t>Devido às atividades prestadas pela Sustenidos, se faz necessário o cumprimento de diretrizes de conduta ao se relacionar com os integrantes do poder público, principalmente, no que tange a questões de prevenção à corrupção e suborno. Para fins deste manual, são considerados membros do poder público:</a:t>
            </a:r>
          </a:p>
          <a:p>
            <a:pPr marL="0" indent="0">
              <a:buNone/>
            </a:pPr>
            <a:endParaRPr lang="pt-BR" sz="1400" dirty="0">
              <a:solidFill>
                <a:srgbClr val="343535"/>
              </a:solidFill>
            </a:endParaRP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12</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2" name="TextBox 11">
            <a:extLst>
              <a:ext uri="{FF2B5EF4-FFF2-40B4-BE49-F238E27FC236}">
                <a16:creationId xmlns:a16="http://schemas.microsoft.com/office/drawing/2014/main" id="{93D5B9CF-CD83-46DA-AAD4-9DF3F2930FD3}"/>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0F6A6696-2D68-457B-82E9-C196C32E4155}"/>
              </a:ext>
            </a:extLst>
          </p:cNvPr>
          <p:cNvSpPr txBox="1"/>
          <p:nvPr/>
        </p:nvSpPr>
        <p:spPr>
          <a:xfrm>
            <a:off x="1773541" y="4456416"/>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sp>
        <p:nvSpPr>
          <p:cNvPr id="21" name="TextBox 20">
            <a:extLst>
              <a:ext uri="{FF2B5EF4-FFF2-40B4-BE49-F238E27FC236}">
                <a16:creationId xmlns:a16="http://schemas.microsoft.com/office/drawing/2014/main" id="{E094A1C9-362B-4448-85F1-0DA742926366}"/>
              </a:ext>
            </a:extLst>
          </p:cNvPr>
          <p:cNvSpPr txBox="1"/>
          <p:nvPr/>
        </p:nvSpPr>
        <p:spPr>
          <a:xfrm>
            <a:off x="4389993" y="4456416"/>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grpSp>
        <p:nvGrpSpPr>
          <p:cNvPr id="22" name="Group 21">
            <a:extLst>
              <a:ext uri="{FF2B5EF4-FFF2-40B4-BE49-F238E27FC236}">
                <a16:creationId xmlns:a16="http://schemas.microsoft.com/office/drawing/2014/main" id="{EA912709-FA4C-4A33-BE84-88D2B0A466EF}"/>
              </a:ext>
            </a:extLst>
          </p:cNvPr>
          <p:cNvGrpSpPr/>
          <p:nvPr/>
        </p:nvGrpSpPr>
        <p:grpSpPr>
          <a:xfrm>
            <a:off x="723829" y="4454129"/>
            <a:ext cx="867597" cy="604551"/>
            <a:chOff x="995364" y="2350260"/>
            <a:chExt cx="437752" cy="257249"/>
          </a:xfrm>
          <a:solidFill>
            <a:schemeClr val="bg1"/>
          </a:solidFill>
        </p:grpSpPr>
        <p:sp>
          <p:nvSpPr>
            <p:cNvPr id="23" name="Freeform 73">
              <a:extLst>
                <a:ext uri="{FF2B5EF4-FFF2-40B4-BE49-F238E27FC236}">
                  <a16:creationId xmlns:a16="http://schemas.microsoft.com/office/drawing/2014/main" id="{1843CB58-FA37-417F-86B3-24634E333445}"/>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4" name="Freeform 74">
              <a:extLst>
                <a:ext uri="{FF2B5EF4-FFF2-40B4-BE49-F238E27FC236}">
                  <a16:creationId xmlns:a16="http://schemas.microsoft.com/office/drawing/2014/main" id="{F820D551-A52C-441B-9C38-3CF193D1579F}"/>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5" name="Freeform 75">
              <a:extLst>
                <a:ext uri="{FF2B5EF4-FFF2-40B4-BE49-F238E27FC236}">
                  <a16:creationId xmlns:a16="http://schemas.microsoft.com/office/drawing/2014/main" id="{463D1B6B-FE66-4236-9484-FC9AA9E73BEC}"/>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6" name="Freeform 76">
              <a:extLst>
                <a:ext uri="{FF2B5EF4-FFF2-40B4-BE49-F238E27FC236}">
                  <a16:creationId xmlns:a16="http://schemas.microsoft.com/office/drawing/2014/main" id="{79A5C459-297C-4172-9C8F-FECFE36491E5}"/>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7" name="Freeform 77">
              <a:extLst>
                <a:ext uri="{FF2B5EF4-FFF2-40B4-BE49-F238E27FC236}">
                  <a16:creationId xmlns:a16="http://schemas.microsoft.com/office/drawing/2014/main" id="{7EDFD505-AE75-40A3-8A21-DFAEF5B82C53}"/>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8" name="Freeform 78">
              <a:extLst>
                <a:ext uri="{FF2B5EF4-FFF2-40B4-BE49-F238E27FC236}">
                  <a16:creationId xmlns:a16="http://schemas.microsoft.com/office/drawing/2014/main" id="{36ED6A34-B972-4A14-AC21-76B73D15DCDC}"/>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9" name="Freeform 79">
              <a:extLst>
                <a:ext uri="{FF2B5EF4-FFF2-40B4-BE49-F238E27FC236}">
                  <a16:creationId xmlns:a16="http://schemas.microsoft.com/office/drawing/2014/main" id="{28354058-11B0-4DB5-AB1A-751C6D2B07C2}"/>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30" name="Group 29">
            <a:extLst>
              <a:ext uri="{FF2B5EF4-FFF2-40B4-BE49-F238E27FC236}">
                <a16:creationId xmlns:a16="http://schemas.microsoft.com/office/drawing/2014/main" id="{A1B8CB9D-DE96-4CB0-9D06-60ACC22CC254}"/>
              </a:ext>
            </a:extLst>
          </p:cNvPr>
          <p:cNvGrpSpPr/>
          <p:nvPr/>
        </p:nvGrpSpPr>
        <p:grpSpPr>
          <a:xfrm>
            <a:off x="3322174" y="4454129"/>
            <a:ext cx="867597" cy="604551"/>
            <a:chOff x="995364" y="2350260"/>
            <a:chExt cx="437752" cy="257249"/>
          </a:xfrm>
          <a:solidFill>
            <a:schemeClr val="bg1"/>
          </a:solidFill>
        </p:grpSpPr>
        <p:sp>
          <p:nvSpPr>
            <p:cNvPr id="31" name="Freeform 73">
              <a:extLst>
                <a:ext uri="{FF2B5EF4-FFF2-40B4-BE49-F238E27FC236}">
                  <a16:creationId xmlns:a16="http://schemas.microsoft.com/office/drawing/2014/main" id="{CF5F86DC-A770-4A7A-A3C2-1EDBF40B23A1}"/>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2" name="Freeform 74">
              <a:extLst>
                <a:ext uri="{FF2B5EF4-FFF2-40B4-BE49-F238E27FC236}">
                  <a16:creationId xmlns:a16="http://schemas.microsoft.com/office/drawing/2014/main" id="{13A81FC7-AB54-4D51-A310-D4D7C0276AE5}"/>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3" name="Freeform 75">
              <a:extLst>
                <a:ext uri="{FF2B5EF4-FFF2-40B4-BE49-F238E27FC236}">
                  <a16:creationId xmlns:a16="http://schemas.microsoft.com/office/drawing/2014/main" id="{ECED2D3C-12A9-436D-95DB-A6B5ACBF8D6C}"/>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4" name="Freeform 76">
              <a:extLst>
                <a:ext uri="{FF2B5EF4-FFF2-40B4-BE49-F238E27FC236}">
                  <a16:creationId xmlns:a16="http://schemas.microsoft.com/office/drawing/2014/main" id="{E55F3D31-8B6A-4A18-892F-9355CB3BCDCC}"/>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5" name="Freeform 77">
              <a:extLst>
                <a:ext uri="{FF2B5EF4-FFF2-40B4-BE49-F238E27FC236}">
                  <a16:creationId xmlns:a16="http://schemas.microsoft.com/office/drawing/2014/main" id="{B424CB08-B301-4E47-BCA3-866F370E90DB}"/>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6" name="Freeform 78">
              <a:extLst>
                <a:ext uri="{FF2B5EF4-FFF2-40B4-BE49-F238E27FC236}">
                  <a16:creationId xmlns:a16="http://schemas.microsoft.com/office/drawing/2014/main" id="{EDB4119C-4345-4A7E-9B27-481CE678B7B7}"/>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7" name="Freeform 79">
              <a:extLst>
                <a:ext uri="{FF2B5EF4-FFF2-40B4-BE49-F238E27FC236}">
                  <a16:creationId xmlns:a16="http://schemas.microsoft.com/office/drawing/2014/main" id="{B1496E1C-CC56-4E16-980B-43D53296FF78}"/>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38" name="Group 37">
            <a:extLst>
              <a:ext uri="{FF2B5EF4-FFF2-40B4-BE49-F238E27FC236}">
                <a16:creationId xmlns:a16="http://schemas.microsoft.com/office/drawing/2014/main" id="{6B92CF6E-B66A-41C0-B032-F69D373B52F7}"/>
              </a:ext>
            </a:extLst>
          </p:cNvPr>
          <p:cNvGrpSpPr/>
          <p:nvPr/>
        </p:nvGrpSpPr>
        <p:grpSpPr>
          <a:xfrm>
            <a:off x="541291" y="3658185"/>
            <a:ext cx="5845220" cy="2448511"/>
            <a:chOff x="-3756115" y="486836"/>
            <a:chExt cx="2760754" cy="3468864"/>
          </a:xfrm>
        </p:grpSpPr>
        <p:sp>
          <p:nvSpPr>
            <p:cNvPr id="39" name="Rectangle 38">
              <a:extLst>
                <a:ext uri="{FF2B5EF4-FFF2-40B4-BE49-F238E27FC236}">
                  <a16:creationId xmlns:a16="http://schemas.microsoft.com/office/drawing/2014/main" id="{1F0F057F-AA60-4536-A586-24C62AC2929B}"/>
                </a:ext>
              </a:extLst>
            </p:cNvPr>
            <p:cNvSpPr/>
            <p:nvPr/>
          </p:nvSpPr>
          <p:spPr>
            <a:xfrm>
              <a:off x="-3756115" y="788431"/>
              <a:ext cx="2760754" cy="3167269"/>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485CFDC-4043-4A4A-BB2B-25673497276A}"/>
                </a:ext>
              </a:extLst>
            </p:cNvPr>
            <p:cNvSpPr/>
            <p:nvPr/>
          </p:nvSpPr>
          <p:spPr>
            <a:xfrm>
              <a:off x="-3689440" y="486836"/>
              <a:ext cx="2636929" cy="523241"/>
            </a:xfrm>
            <a:prstGeom prst="rect">
              <a:avLst/>
            </a:prstGeom>
            <a:solidFill>
              <a:srgbClr val="34353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EEEDE4"/>
                  </a:solidFill>
                  <a:latin typeface="Calibri" panose="020F0502020204030204"/>
                </a:rPr>
                <a:t>AGENTE PÚBLICO</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6C321748-3307-47E2-A4C1-DE1B9AF3DEC0}"/>
              </a:ext>
            </a:extLst>
          </p:cNvPr>
          <p:cNvSpPr/>
          <p:nvPr/>
        </p:nvSpPr>
        <p:spPr>
          <a:xfrm>
            <a:off x="560899" y="4067627"/>
            <a:ext cx="5826170" cy="2031325"/>
          </a:xfrm>
          <a:prstGeom prst="rect">
            <a:avLst/>
          </a:prstGeom>
        </p:spPr>
        <p:txBody>
          <a:bodyPr wrap="square">
            <a:spAutoFit/>
          </a:bodyPr>
          <a:lstStyle/>
          <a:p>
            <a:pPr lvl="0"/>
            <a:r>
              <a:rPr lang="pt-BR" sz="1400" dirty="0">
                <a:solidFill>
                  <a:prstClr val="black"/>
                </a:solidFill>
              </a:rPr>
              <a:t>É todo aquele que exerce, ainda que transitoriamente ou sem remuneração, por eleição, nomeação, designação, contratação ou qualquer forma de investidura ou vínculo, mandato, cargo, emprego ou função pública em instituições dos poderes Executivo (administração pública direta e indireta), Legislativo, Judiciário dos entes federativos (União, Estados, Distrito Federal e Municípios) do Brasil ou de qualquer outro País. Equipara-se a Agente Público quem exerce cargo, emprego ou função em organização paraestatal e quem trabalha para empresa prestadora de serviço contratada ou conveniada para a execução de atividade típica do Setor Público.</a:t>
            </a:r>
          </a:p>
        </p:txBody>
      </p:sp>
      <p:sp>
        <p:nvSpPr>
          <p:cNvPr id="42" name="TextBox 41">
            <a:extLst>
              <a:ext uri="{FF2B5EF4-FFF2-40B4-BE49-F238E27FC236}">
                <a16:creationId xmlns:a16="http://schemas.microsoft.com/office/drawing/2014/main" id="{621DB04A-0B65-4672-8AD6-76F5972E3A47}"/>
              </a:ext>
            </a:extLst>
          </p:cNvPr>
          <p:cNvSpPr txBox="1"/>
          <p:nvPr/>
        </p:nvSpPr>
        <p:spPr>
          <a:xfrm>
            <a:off x="1773541" y="7156762"/>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sp>
        <p:nvSpPr>
          <p:cNvPr id="43" name="TextBox 42">
            <a:extLst>
              <a:ext uri="{FF2B5EF4-FFF2-40B4-BE49-F238E27FC236}">
                <a16:creationId xmlns:a16="http://schemas.microsoft.com/office/drawing/2014/main" id="{A8E2BCFF-E410-4436-B3CE-ACBC871F722D}"/>
              </a:ext>
            </a:extLst>
          </p:cNvPr>
          <p:cNvSpPr txBox="1"/>
          <p:nvPr/>
        </p:nvSpPr>
        <p:spPr>
          <a:xfrm>
            <a:off x="4389993" y="7156762"/>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grpSp>
        <p:nvGrpSpPr>
          <p:cNvPr id="44" name="Group 43">
            <a:extLst>
              <a:ext uri="{FF2B5EF4-FFF2-40B4-BE49-F238E27FC236}">
                <a16:creationId xmlns:a16="http://schemas.microsoft.com/office/drawing/2014/main" id="{D3FD71E9-8899-42B1-ACBB-673F6DD8BD2D}"/>
              </a:ext>
            </a:extLst>
          </p:cNvPr>
          <p:cNvGrpSpPr/>
          <p:nvPr/>
        </p:nvGrpSpPr>
        <p:grpSpPr>
          <a:xfrm>
            <a:off x="723829" y="7154475"/>
            <a:ext cx="867597" cy="604551"/>
            <a:chOff x="995364" y="2350260"/>
            <a:chExt cx="437752" cy="257249"/>
          </a:xfrm>
          <a:solidFill>
            <a:schemeClr val="bg1"/>
          </a:solidFill>
        </p:grpSpPr>
        <p:sp>
          <p:nvSpPr>
            <p:cNvPr id="45" name="Freeform 73">
              <a:extLst>
                <a:ext uri="{FF2B5EF4-FFF2-40B4-BE49-F238E27FC236}">
                  <a16:creationId xmlns:a16="http://schemas.microsoft.com/office/drawing/2014/main" id="{AA42D4B9-1EF6-48CA-B7DD-9B9D896E7761}"/>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6" name="Freeform 74">
              <a:extLst>
                <a:ext uri="{FF2B5EF4-FFF2-40B4-BE49-F238E27FC236}">
                  <a16:creationId xmlns:a16="http://schemas.microsoft.com/office/drawing/2014/main" id="{1C13DC59-DE10-4436-A8E4-F51F3542A7A3}"/>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7" name="Freeform 75">
              <a:extLst>
                <a:ext uri="{FF2B5EF4-FFF2-40B4-BE49-F238E27FC236}">
                  <a16:creationId xmlns:a16="http://schemas.microsoft.com/office/drawing/2014/main" id="{18A417A4-6F87-47B8-96A9-314146DF60A7}"/>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8" name="Freeform 76">
              <a:extLst>
                <a:ext uri="{FF2B5EF4-FFF2-40B4-BE49-F238E27FC236}">
                  <a16:creationId xmlns:a16="http://schemas.microsoft.com/office/drawing/2014/main" id="{35ABDB59-B838-4451-97BF-97778BA749EF}"/>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9" name="Freeform 77">
              <a:extLst>
                <a:ext uri="{FF2B5EF4-FFF2-40B4-BE49-F238E27FC236}">
                  <a16:creationId xmlns:a16="http://schemas.microsoft.com/office/drawing/2014/main" id="{645ABFC5-AED3-4932-9955-A1340CDE72C0}"/>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0" name="Freeform 78">
              <a:extLst>
                <a:ext uri="{FF2B5EF4-FFF2-40B4-BE49-F238E27FC236}">
                  <a16:creationId xmlns:a16="http://schemas.microsoft.com/office/drawing/2014/main" id="{B4901F9D-3886-4DD5-A770-175328E74363}"/>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1" name="Freeform 79">
              <a:extLst>
                <a:ext uri="{FF2B5EF4-FFF2-40B4-BE49-F238E27FC236}">
                  <a16:creationId xmlns:a16="http://schemas.microsoft.com/office/drawing/2014/main" id="{C50BEEA1-6E6E-4EA0-A2D9-375C7A445E62}"/>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52" name="Group 51">
            <a:extLst>
              <a:ext uri="{FF2B5EF4-FFF2-40B4-BE49-F238E27FC236}">
                <a16:creationId xmlns:a16="http://schemas.microsoft.com/office/drawing/2014/main" id="{8B3B8DED-9893-4CE9-AAC9-28F9BE921D02}"/>
              </a:ext>
            </a:extLst>
          </p:cNvPr>
          <p:cNvGrpSpPr/>
          <p:nvPr/>
        </p:nvGrpSpPr>
        <p:grpSpPr>
          <a:xfrm>
            <a:off x="3322174" y="7154475"/>
            <a:ext cx="867597" cy="604551"/>
            <a:chOff x="995364" y="2350260"/>
            <a:chExt cx="437752" cy="257249"/>
          </a:xfrm>
          <a:solidFill>
            <a:schemeClr val="bg1"/>
          </a:solidFill>
        </p:grpSpPr>
        <p:sp>
          <p:nvSpPr>
            <p:cNvPr id="53" name="Freeform 73">
              <a:extLst>
                <a:ext uri="{FF2B5EF4-FFF2-40B4-BE49-F238E27FC236}">
                  <a16:creationId xmlns:a16="http://schemas.microsoft.com/office/drawing/2014/main" id="{A5B27D47-E071-4492-842D-B1ABAB7653C7}"/>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4" name="Freeform 74">
              <a:extLst>
                <a:ext uri="{FF2B5EF4-FFF2-40B4-BE49-F238E27FC236}">
                  <a16:creationId xmlns:a16="http://schemas.microsoft.com/office/drawing/2014/main" id="{DB007D24-F7B6-4D56-AE6F-35B823C79204}"/>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5" name="Freeform 75">
              <a:extLst>
                <a:ext uri="{FF2B5EF4-FFF2-40B4-BE49-F238E27FC236}">
                  <a16:creationId xmlns:a16="http://schemas.microsoft.com/office/drawing/2014/main" id="{C43BB46C-382E-4015-9085-DFDAD324687C}"/>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6" name="Freeform 76">
              <a:extLst>
                <a:ext uri="{FF2B5EF4-FFF2-40B4-BE49-F238E27FC236}">
                  <a16:creationId xmlns:a16="http://schemas.microsoft.com/office/drawing/2014/main" id="{DF77ABC7-DF7E-41FE-BE58-9CC7D5287265}"/>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7" name="Freeform 77">
              <a:extLst>
                <a:ext uri="{FF2B5EF4-FFF2-40B4-BE49-F238E27FC236}">
                  <a16:creationId xmlns:a16="http://schemas.microsoft.com/office/drawing/2014/main" id="{BDEA2724-CC58-4989-B2A7-C46670620F78}"/>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8" name="Freeform 78">
              <a:extLst>
                <a:ext uri="{FF2B5EF4-FFF2-40B4-BE49-F238E27FC236}">
                  <a16:creationId xmlns:a16="http://schemas.microsoft.com/office/drawing/2014/main" id="{7E37244A-43C8-49E7-9819-6768D58490DA}"/>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9" name="Freeform 79">
              <a:extLst>
                <a:ext uri="{FF2B5EF4-FFF2-40B4-BE49-F238E27FC236}">
                  <a16:creationId xmlns:a16="http://schemas.microsoft.com/office/drawing/2014/main" id="{D5B6B6DE-2545-4CE2-9058-31C4A2E46D53}"/>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60" name="Group 59">
            <a:extLst>
              <a:ext uri="{FF2B5EF4-FFF2-40B4-BE49-F238E27FC236}">
                <a16:creationId xmlns:a16="http://schemas.microsoft.com/office/drawing/2014/main" id="{4B27E269-EEF9-4704-B2A2-177420098BE3}"/>
              </a:ext>
            </a:extLst>
          </p:cNvPr>
          <p:cNvGrpSpPr/>
          <p:nvPr/>
        </p:nvGrpSpPr>
        <p:grpSpPr>
          <a:xfrm>
            <a:off x="541291" y="6358531"/>
            <a:ext cx="5845220" cy="1794437"/>
            <a:chOff x="-3756115" y="486836"/>
            <a:chExt cx="2760754" cy="2542221"/>
          </a:xfrm>
        </p:grpSpPr>
        <p:sp>
          <p:nvSpPr>
            <p:cNvPr id="61" name="Rectangle 60">
              <a:extLst>
                <a:ext uri="{FF2B5EF4-FFF2-40B4-BE49-F238E27FC236}">
                  <a16:creationId xmlns:a16="http://schemas.microsoft.com/office/drawing/2014/main" id="{CB022856-D0A5-4CD4-8E41-0CE38EDA78CC}"/>
                </a:ext>
              </a:extLst>
            </p:cNvPr>
            <p:cNvSpPr/>
            <p:nvPr/>
          </p:nvSpPr>
          <p:spPr>
            <a:xfrm>
              <a:off x="-3756115" y="788431"/>
              <a:ext cx="2760754" cy="2240626"/>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EE2071BA-FFB3-429D-B121-FC3C6C0867C7}"/>
                </a:ext>
              </a:extLst>
            </p:cNvPr>
            <p:cNvSpPr/>
            <p:nvPr/>
          </p:nvSpPr>
          <p:spPr>
            <a:xfrm>
              <a:off x="-3689440" y="486836"/>
              <a:ext cx="2636929" cy="523241"/>
            </a:xfrm>
            <a:prstGeom prst="rect">
              <a:avLst/>
            </a:prstGeom>
            <a:solidFill>
              <a:srgbClr val="00BAAE"/>
            </a:solidFill>
            <a:ln>
              <a:solidFill>
                <a:srgbClr val="00BAAE"/>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EEEDE4"/>
                  </a:solidFill>
                  <a:latin typeface="Calibri" panose="020F0502020204030204"/>
                </a:rPr>
                <a:t>ENTIDADE GOVERNAMENTAL</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grpSp>
      <p:sp>
        <p:nvSpPr>
          <p:cNvPr id="63" name="Rectangle 62">
            <a:extLst>
              <a:ext uri="{FF2B5EF4-FFF2-40B4-BE49-F238E27FC236}">
                <a16:creationId xmlns:a16="http://schemas.microsoft.com/office/drawing/2014/main" id="{827EC18B-BBB1-4284-A385-771497A35F28}"/>
              </a:ext>
            </a:extLst>
          </p:cNvPr>
          <p:cNvSpPr/>
          <p:nvPr/>
        </p:nvSpPr>
        <p:spPr>
          <a:xfrm>
            <a:off x="560899" y="6767973"/>
            <a:ext cx="5826170" cy="1384995"/>
          </a:xfrm>
          <a:prstGeom prst="rect">
            <a:avLst/>
          </a:prstGeom>
        </p:spPr>
        <p:txBody>
          <a:bodyPr wrap="square">
            <a:spAutoFit/>
          </a:bodyPr>
          <a:lstStyle/>
          <a:p>
            <a:pPr lvl="0"/>
            <a:r>
              <a:rPr lang="pt-BR" sz="1400" dirty="0">
                <a:solidFill>
                  <a:prstClr val="black"/>
                </a:solidFill>
              </a:rPr>
              <a:t>Refere-se às empresas onde o Estado tem controle significativo, através de controle acionário total, majoritário ou participação minoritária significativa, e nos casos em que o Estado retém uma participação relativamente pequena em uma empresa, mas deve, entretanto, agir como um acionista responsável e informado. Instituições e organismos financiados através de fundos públicos devem ser considerados no rol de Entidade Governamental. </a:t>
            </a:r>
          </a:p>
        </p:txBody>
      </p:sp>
    </p:spTree>
    <p:extLst>
      <p:ext uri="{BB962C8B-B14F-4D97-AF65-F5344CB8AC3E}">
        <p14:creationId xmlns:p14="http://schemas.microsoft.com/office/powerpoint/2010/main" val="422102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2" name="TextBox 11">
            <a:extLst>
              <a:ext uri="{FF2B5EF4-FFF2-40B4-BE49-F238E27FC236}">
                <a16:creationId xmlns:a16="http://schemas.microsoft.com/office/drawing/2014/main" id="{93D5B9CF-CD83-46DA-AAD4-9DF3F2930FD3}"/>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0F6A6696-2D68-457B-82E9-C196C32E4155}"/>
              </a:ext>
            </a:extLst>
          </p:cNvPr>
          <p:cNvSpPr txBox="1"/>
          <p:nvPr/>
        </p:nvSpPr>
        <p:spPr>
          <a:xfrm>
            <a:off x="1773541" y="3193080"/>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sp>
        <p:nvSpPr>
          <p:cNvPr id="21" name="TextBox 20">
            <a:extLst>
              <a:ext uri="{FF2B5EF4-FFF2-40B4-BE49-F238E27FC236}">
                <a16:creationId xmlns:a16="http://schemas.microsoft.com/office/drawing/2014/main" id="{E094A1C9-362B-4448-85F1-0DA742926366}"/>
              </a:ext>
            </a:extLst>
          </p:cNvPr>
          <p:cNvSpPr txBox="1"/>
          <p:nvPr/>
        </p:nvSpPr>
        <p:spPr>
          <a:xfrm>
            <a:off x="4389993" y="3193080"/>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grpSp>
        <p:nvGrpSpPr>
          <p:cNvPr id="22" name="Group 21">
            <a:extLst>
              <a:ext uri="{FF2B5EF4-FFF2-40B4-BE49-F238E27FC236}">
                <a16:creationId xmlns:a16="http://schemas.microsoft.com/office/drawing/2014/main" id="{EA912709-FA4C-4A33-BE84-88D2B0A466EF}"/>
              </a:ext>
            </a:extLst>
          </p:cNvPr>
          <p:cNvGrpSpPr/>
          <p:nvPr/>
        </p:nvGrpSpPr>
        <p:grpSpPr>
          <a:xfrm>
            <a:off x="723829" y="3190793"/>
            <a:ext cx="867597" cy="604551"/>
            <a:chOff x="995364" y="2350260"/>
            <a:chExt cx="437752" cy="257249"/>
          </a:xfrm>
          <a:solidFill>
            <a:schemeClr val="bg1"/>
          </a:solidFill>
        </p:grpSpPr>
        <p:sp>
          <p:nvSpPr>
            <p:cNvPr id="23" name="Freeform 73">
              <a:extLst>
                <a:ext uri="{FF2B5EF4-FFF2-40B4-BE49-F238E27FC236}">
                  <a16:creationId xmlns:a16="http://schemas.microsoft.com/office/drawing/2014/main" id="{1843CB58-FA37-417F-86B3-24634E333445}"/>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4" name="Freeform 74">
              <a:extLst>
                <a:ext uri="{FF2B5EF4-FFF2-40B4-BE49-F238E27FC236}">
                  <a16:creationId xmlns:a16="http://schemas.microsoft.com/office/drawing/2014/main" id="{F820D551-A52C-441B-9C38-3CF193D1579F}"/>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5" name="Freeform 75">
              <a:extLst>
                <a:ext uri="{FF2B5EF4-FFF2-40B4-BE49-F238E27FC236}">
                  <a16:creationId xmlns:a16="http://schemas.microsoft.com/office/drawing/2014/main" id="{463D1B6B-FE66-4236-9484-FC9AA9E73BEC}"/>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6" name="Freeform 76">
              <a:extLst>
                <a:ext uri="{FF2B5EF4-FFF2-40B4-BE49-F238E27FC236}">
                  <a16:creationId xmlns:a16="http://schemas.microsoft.com/office/drawing/2014/main" id="{79A5C459-297C-4172-9C8F-FECFE36491E5}"/>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7" name="Freeform 77">
              <a:extLst>
                <a:ext uri="{FF2B5EF4-FFF2-40B4-BE49-F238E27FC236}">
                  <a16:creationId xmlns:a16="http://schemas.microsoft.com/office/drawing/2014/main" id="{7EDFD505-AE75-40A3-8A21-DFAEF5B82C53}"/>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8" name="Freeform 78">
              <a:extLst>
                <a:ext uri="{FF2B5EF4-FFF2-40B4-BE49-F238E27FC236}">
                  <a16:creationId xmlns:a16="http://schemas.microsoft.com/office/drawing/2014/main" id="{36ED6A34-B972-4A14-AC21-76B73D15DCDC}"/>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29" name="Freeform 79">
              <a:extLst>
                <a:ext uri="{FF2B5EF4-FFF2-40B4-BE49-F238E27FC236}">
                  <a16:creationId xmlns:a16="http://schemas.microsoft.com/office/drawing/2014/main" id="{28354058-11B0-4DB5-AB1A-751C6D2B07C2}"/>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30" name="Group 29">
            <a:extLst>
              <a:ext uri="{FF2B5EF4-FFF2-40B4-BE49-F238E27FC236}">
                <a16:creationId xmlns:a16="http://schemas.microsoft.com/office/drawing/2014/main" id="{A1B8CB9D-DE96-4CB0-9D06-60ACC22CC254}"/>
              </a:ext>
            </a:extLst>
          </p:cNvPr>
          <p:cNvGrpSpPr/>
          <p:nvPr/>
        </p:nvGrpSpPr>
        <p:grpSpPr>
          <a:xfrm>
            <a:off x="3322174" y="3190793"/>
            <a:ext cx="867597" cy="604551"/>
            <a:chOff x="995364" y="2350260"/>
            <a:chExt cx="437752" cy="257249"/>
          </a:xfrm>
          <a:solidFill>
            <a:schemeClr val="bg1"/>
          </a:solidFill>
        </p:grpSpPr>
        <p:sp>
          <p:nvSpPr>
            <p:cNvPr id="31" name="Freeform 73">
              <a:extLst>
                <a:ext uri="{FF2B5EF4-FFF2-40B4-BE49-F238E27FC236}">
                  <a16:creationId xmlns:a16="http://schemas.microsoft.com/office/drawing/2014/main" id="{CF5F86DC-A770-4A7A-A3C2-1EDBF40B23A1}"/>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2" name="Freeform 74">
              <a:extLst>
                <a:ext uri="{FF2B5EF4-FFF2-40B4-BE49-F238E27FC236}">
                  <a16:creationId xmlns:a16="http://schemas.microsoft.com/office/drawing/2014/main" id="{13A81FC7-AB54-4D51-A310-D4D7C0276AE5}"/>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3" name="Freeform 75">
              <a:extLst>
                <a:ext uri="{FF2B5EF4-FFF2-40B4-BE49-F238E27FC236}">
                  <a16:creationId xmlns:a16="http://schemas.microsoft.com/office/drawing/2014/main" id="{ECED2D3C-12A9-436D-95DB-A6B5ACBF8D6C}"/>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4" name="Freeform 76">
              <a:extLst>
                <a:ext uri="{FF2B5EF4-FFF2-40B4-BE49-F238E27FC236}">
                  <a16:creationId xmlns:a16="http://schemas.microsoft.com/office/drawing/2014/main" id="{E55F3D31-8B6A-4A18-892F-9355CB3BCDCC}"/>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5" name="Freeform 77">
              <a:extLst>
                <a:ext uri="{FF2B5EF4-FFF2-40B4-BE49-F238E27FC236}">
                  <a16:creationId xmlns:a16="http://schemas.microsoft.com/office/drawing/2014/main" id="{B424CB08-B301-4E47-BCA3-866F370E90DB}"/>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6" name="Freeform 78">
              <a:extLst>
                <a:ext uri="{FF2B5EF4-FFF2-40B4-BE49-F238E27FC236}">
                  <a16:creationId xmlns:a16="http://schemas.microsoft.com/office/drawing/2014/main" id="{EDB4119C-4345-4A7E-9B27-481CE678B7B7}"/>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37" name="Freeform 79">
              <a:extLst>
                <a:ext uri="{FF2B5EF4-FFF2-40B4-BE49-F238E27FC236}">
                  <a16:creationId xmlns:a16="http://schemas.microsoft.com/office/drawing/2014/main" id="{B1496E1C-CC56-4E16-980B-43D53296FF78}"/>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38" name="Group 37">
            <a:extLst>
              <a:ext uri="{FF2B5EF4-FFF2-40B4-BE49-F238E27FC236}">
                <a16:creationId xmlns:a16="http://schemas.microsoft.com/office/drawing/2014/main" id="{6B92CF6E-B66A-41C0-B032-F69D373B52F7}"/>
              </a:ext>
            </a:extLst>
          </p:cNvPr>
          <p:cNvGrpSpPr/>
          <p:nvPr/>
        </p:nvGrpSpPr>
        <p:grpSpPr>
          <a:xfrm>
            <a:off x="541291" y="2394849"/>
            <a:ext cx="5845220" cy="1206355"/>
            <a:chOff x="-3756115" y="486836"/>
            <a:chExt cx="2760754" cy="1709072"/>
          </a:xfrm>
        </p:grpSpPr>
        <p:sp>
          <p:nvSpPr>
            <p:cNvPr id="39" name="Rectangle 38">
              <a:extLst>
                <a:ext uri="{FF2B5EF4-FFF2-40B4-BE49-F238E27FC236}">
                  <a16:creationId xmlns:a16="http://schemas.microsoft.com/office/drawing/2014/main" id="{1F0F057F-AA60-4536-A586-24C62AC2929B}"/>
                </a:ext>
              </a:extLst>
            </p:cNvPr>
            <p:cNvSpPr/>
            <p:nvPr/>
          </p:nvSpPr>
          <p:spPr>
            <a:xfrm>
              <a:off x="-3756115" y="788432"/>
              <a:ext cx="2760754" cy="1407476"/>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485CFDC-4043-4A4A-BB2B-25673497276A}"/>
                </a:ext>
              </a:extLst>
            </p:cNvPr>
            <p:cNvSpPr/>
            <p:nvPr/>
          </p:nvSpPr>
          <p:spPr>
            <a:xfrm>
              <a:off x="-3689440" y="486836"/>
              <a:ext cx="2636929" cy="523241"/>
            </a:xfrm>
            <a:prstGeom prst="rect">
              <a:avLst/>
            </a:prstGeom>
            <a:solidFill>
              <a:srgbClr val="34353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EEEDE4"/>
                  </a:solidFill>
                  <a:latin typeface="Calibri" panose="020F0502020204030204"/>
                </a:rPr>
                <a:t>ADMINISTRAÇÃO PÚBLICA NACIONAL</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grpSp>
      <p:sp>
        <p:nvSpPr>
          <p:cNvPr id="41" name="Rectangle 40">
            <a:extLst>
              <a:ext uri="{FF2B5EF4-FFF2-40B4-BE49-F238E27FC236}">
                <a16:creationId xmlns:a16="http://schemas.microsoft.com/office/drawing/2014/main" id="{6C321748-3307-47E2-A4C1-DE1B9AF3DEC0}"/>
              </a:ext>
            </a:extLst>
          </p:cNvPr>
          <p:cNvSpPr/>
          <p:nvPr/>
        </p:nvSpPr>
        <p:spPr>
          <a:xfrm>
            <a:off x="560899" y="2804291"/>
            <a:ext cx="5826170" cy="738664"/>
          </a:xfrm>
          <a:prstGeom prst="rect">
            <a:avLst/>
          </a:prstGeom>
        </p:spPr>
        <p:txBody>
          <a:bodyPr wrap="square">
            <a:spAutoFit/>
          </a:bodyPr>
          <a:lstStyle/>
          <a:p>
            <a:pPr lvl="0"/>
            <a:r>
              <a:rPr lang="pt-BR" sz="1400" dirty="0">
                <a:solidFill>
                  <a:prstClr val="black"/>
                </a:solidFill>
              </a:rPr>
              <a:t>Administração pública direta e indireta, incluindo, mas não se limitando a órgãos públicos, entes federados, autarquias, fundações, empresas públicas ou sociedades de economia mista.</a:t>
            </a:r>
          </a:p>
        </p:txBody>
      </p:sp>
      <p:grpSp>
        <p:nvGrpSpPr>
          <p:cNvPr id="60" name="Group 59">
            <a:extLst>
              <a:ext uri="{FF2B5EF4-FFF2-40B4-BE49-F238E27FC236}">
                <a16:creationId xmlns:a16="http://schemas.microsoft.com/office/drawing/2014/main" id="{4B27E269-EEF9-4704-B2A2-177420098BE3}"/>
              </a:ext>
            </a:extLst>
          </p:cNvPr>
          <p:cNvGrpSpPr/>
          <p:nvPr/>
        </p:nvGrpSpPr>
        <p:grpSpPr>
          <a:xfrm>
            <a:off x="550946" y="3844971"/>
            <a:ext cx="5845220" cy="1402795"/>
            <a:chOff x="-3756115" y="486836"/>
            <a:chExt cx="2760754" cy="1987373"/>
          </a:xfrm>
        </p:grpSpPr>
        <p:sp>
          <p:nvSpPr>
            <p:cNvPr id="61" name="Rectangle 60">
              <a:extLst>
                <a:ext uri="{FF2B5EF4-FFF2-40B4-BE49-F238E27FC236}">
                  <a16:creationId xmlns:a16="http://schemas.microsoft.com/office/drawing/2014/main" id="{CB022856-D0A5-4CD4-8E41-0CE38EDA78CC}"/>
                </a:ext>
              </a:extLst>
            </p:cNvPr>
            <p:cNvSpPr/>
            <p:nvPr/>
          </p:nvSpPr>
          <p:spPr>
            <a:xfrm>
              <a:off x="-3756115" y="788431"/>
              <a:ext cx="2760754" cy="1685778"/>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EE2071BA-FFB3-429D-B121-FC3C6C0867C7}"/>
                </a:ext>
              </a:extLst>
            </p:cNvPr>
            <p:cNvSpPr/>
            <p:nvPr/>
          </p:nvSpPr>
          <p:spPr>
            <a:xfrm>
              <a:off x="-3689440" y="486836"/>
              <a:ext cx="2636929" cy="523241"/>
            </a:xfrm>
            <a:prstGeom prst="rect">
              <a:avLst/>
            </a:prstGeom>
            <a:solidFill>
              <a:srgbClr val="00BAAE"/>
            </a:solidFill>
            <a:ln>
              <a:solidFill>
                <a:srgbClr val="00BAAE"/>
              </a:solidFill>
            </a:ln>
          </p:spPr>
          <p:txBody>
            <a:bodyPr wrap="square">
              <a:spAutoFit/>
            </a:bodyPr>
            <a:lstStyle/>
            <a:p>
              <a:pPr lvl="0" algn="ctr">
                <a:defRPr/>
              </a:pPr>
              <a:r>
                <a:rPr lang="pt-BR" b="1" dirty="0">
                  <a:solidFill>
                    <a:srgbClr val="EEEDE4"/>
                  </a:solidFill>
                </a:rPr>
                <a:t>ADMINISTRAÇÃO PÚBLICA ESTRANGEIRA</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grpSp>
      <p:sp>
        <p:nvSpPr>
          <p:cNvPr id="63" name="Rectangle 62">
            <a:extLst>
              <a:ext uri="{FF2B5EF4-FFF2-40B4-BE49-F238E27FC236}">
                <a16:creationId xmlns:a16="http://schemas.microsoft.com/office/drawing/2014/main" id="{827EC18B-BBB1-4284-A385-771497A35F28}"/>
              </a:ext>
            </a:extLst>
          </p:cNvPr>
          <p:cNvSpPr/>
          <p:nvPr/>
        </p:nvSpPr>
        <p:spPr>
          <a:xfrm>
            <a:off x="541291" y="4264469"/>
            <a:ext cx="5826170" cy="954107"/>
          </a:xfrm>
          <a:prstGeom prst="rect">
            <a:avLst/>
          </a:prstGeom>
        </p:spPr>
        <p:txBody>
          <a:bodyPr wrap="square">
            <a:spAutoFit/>
          </a:bodyPr>
          <a:lstStyle/>
          <a:p>
            <a:pPr lvl="0"/>
            <a:r>
              <a:rPr lang="pt-BR" sz="1400" dirty="0">
                <a:solidFill>
                  <a:prstClr val="black"/>
                </a:solidFill>
              </a:rPr>
              <a:t>Órgãos, organizações públicas internacionais e entidades estatais, paraestatis ou representações diplomáticas de país estrangeiro, de qualquer nível ou esfera de governo, bem como as pessoas jurídicas controladas, direta ou indiretamente, pelo poder público de país estrangeiro;</a:t>
            </a:r>
          </a:p>
        </p:txBody>
      </p:sp>
      <p:grpSp>
        <p:nvGrpSpPr>
          <p:cNvPr id="11" name="Group 10">
            <a:extLst>
              <a:ext uri="{FF2B5EF4-FFF2-40B4-BE49-F238E27FC236}">
                <a16:creationId xmlns:a16="http://schemas.microsoft.com/office/drawing/2014/main" id="{7848F2E6-19DB-40B5-BFB8-0400AC420F98}"/>
              </a:ext>
            </a:extLst>
          </p:cNvPr>
          <p:cNvGrpSpPr/>
          <p:nvPr/>
        </p:nvGrpSpPr>
        <p:grpSpPr>
          <a:xfrm>
            <a:off x="723829" y="5411067"/>
            <a:ext cx="5316025" cy="1770433"/>
            <a:chOff x="723829" y="5411067"/>
            <a:chExt cx="5316025" cy="1770433"/>
          </a:xfrm>
        </p:grpSpPr>
        <p:sp>
          <p:nvSpPr>
            <p:cNvPr id="42" name="TextBox 41">
              <a:extLst>
                <a:ext uri="{FF2B5EF4-FFF2-40B4-BE49-F238E27FC236}">
                  <a16:creationId xmlns:a16="http://schemas.microsoft.com/office/drawing/2014/main" id="{621DB04A-0B65-4672-8AD6-76F5972E3A47}"/>
                </a:ext>
              </a:extLst>
            </p:cNvPr>
            <p:cNvSpPr txBox="1"/>
            <p:nvPr/>
          </p:nvSpPr>
          <p:spPr>
            <a:xfrm>
              <a:off x="1773541" y="6579236"/>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sp>
          <p:nvSpPr>
            <p:cNvPr id="43" name="TextBox 42">
              <a:extLst>
                <a:ext uri="{FF2B5EF4-FFF2-40B4-BE49-F238E27FC236}">
                  <a16:creationId xmlns:a16="http://schemas.microsoft.com/office/drawing/2014/main" id="{A8E2BCFF-E410-4436-B3CE-ACBC871F722D}"/>
                </a:ext>
              </a:extLst>
            </p:cNvPr>
            <p:cNvSpPr txBox="1"/>
            <p:nvPr/>
          </p:nvSpPr>
          <p:spPr>
            <a:xfrm>
              <a:off x="4389993" y="6579236"/>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grpSp>
          <p:nvGrpSpPr>
            <p:cNvPr id="44" name="Group 43">
              <a:extLst>
                <a:ext uri="{FF2B5EF4-FFF2-40B4-BE49-F238E27FC236}">
                  <a16:creationId xmlns:a16="http://schemas.microsoft.com/office/drawing/2014/main" id="{D3FD71E9-8899-42B1-ACBB-673F6DD8BD2D}"/>
                </a:ext>
              </a:extLst>
            </p:cNvPr>
            <p:cNvGrpSpPr/>
            <p:nvPr/>
          </p:nvGrpSpPr>
          <p:grpSpPr>
            <a:xfrm>
              <a:off x="723829" y="6576949"/>
              <a:ext cx="867597" cy="604551"/>
              <a:chOff x="995364" y="2350260"/>
              <a:chExt cx="437752" cy="257249"/>
            </a:xfrm>
            <a:solidFill>
              <a:schemeClr val="bg1"/>
            </a:solidFill>
          </p:grpSpPr>
          <p:sp>
            <p:nvSpPr>
              <p:cNvPr id="45" name="Freeform 73">
                <a:extLst>
                  <a:ext uri="{FF2B5EF4-FFF2-40B4-BE49-F238E27FC236}">
                    <a16:creationId xmlns:a16="http://schemas.microsoft.com/office/drawing/2014/main" id="{AA42D4B9-1EF6-48CA-B7DD-9B9D896E7761}"/>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6" name="Freeform 74">
                <a:extLst>
                  <a:ext uri="{FF2B5EF4-FFF2-40B4-BE49-F238E27FC236}">
                    <a16:creationId xmlns:a16="http://schemas.microsoft.com/office/drawing/2014/main" id="{1C13DC59-DE10-4436-A8E4-F51F3542A7A3}"/>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7" name="Freeform 75">
                <a:extLst>
                  <a:ext uri="{FF2B5EF4-FFF2-40B4-BE49-F238E27FC236}">
                    <a16:creationId xmlns:a16="http://schemas.microsoft.com/office/drawing/2014/main" id="{18A417A4-6F87-47B8-96A9-314146DF60A7}"/>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8" name="Freeform 76">
                <a:extLst>
                  <a:ext uri="{FF2B5EF4-FFF2-40B4-BE49-F238E27FC236}">
                    <a16:creationId xmlns:a16="http://schemas.microsoft.com/office/drawing/2014/main" id="{35ABDB59-B838-4451-97BF-97778BA749EF}"/>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49" name="Freeform 77">
                <a:extLst>
                  <a:ext uri="{FF2B5EF4-FFF2-40B4-BE49-F238E27FC236}">
                    <a16:creationId xmlns:a16="http://schemas.microsoft.com/office/drawing/2014/main" id="{645ABFC5-AED3-4932-9955-A1340CDE72C0}"/>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0" name="Freeform 78">
                <a:extLst>
                  <a:ext uri="{FF2B5EF4-FFF2-40B4-BE49-F238E27FC236}">
                    <a16:creationId xmlns:a16="http://schemas.microsoft.com/office/drawing/2014/main" id="{B4901F9D-3886-4DD5-A770-175328E74363}"/>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1" name="Freeform 79">
                <a:extLst>
                  <a:ext uri="{FF2B5EF4-FFF2-40B4-BE49-F238E27FC236}">
                    <a16:creationId xmlns:a16="http://schemas.microsoft.com/office/drawing/2014/main" id="{C50BEEA1-6E6E-4EA0-A2D9-375C7A445E62}"/>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52" name="Group 51">
              <a:extLst>
                <a:ext uri="{FF2B5EF4-FFF2-40B4-BE49-F238E27FC236}">
                  <a16:creationId xmlns:a16="http://schemas.microsoft.com/office/drawing/2014/main" id="{8B3B8DED-9893-4CE9-AAC9-28F9BE921D02}"/>
                </a:ext>
              </a:extLst>
            </p:cNvPr>
            <p:cNvGrpSpPr/>
            <p:nvPr/>
          </p:nvGrpSpPr>
          <p:grpSpPr>
            <a:xfrm>
              <a:off x="3322174" y="6576949"/>
              <a:ext cx="867597" cy="604551"/>
              <a:chOff x="995364" y="2350260"/>
              <a:chExt cx="437752" cy="257249"/>
            </a:xfrm>
            <a:solidFill>
              <a:schemeClr val="bg1"/>
            </a:solidFill>
          </p:grpSpPr>
          <p:sp>
            <p:nvSpPr>
              <p:cNvPr id="53" name="Freeform 73">
                <a:extLst>
                  <a:ext uri="{FF2B5EF4-FFF2-40B4-BE49-F238E27FC236}">
                    <a16:creationId xmlns:a16="http://schemas.microsoft.com/office/drawing/2014/main" id="{A5B27D47-E071-4492-842D-B1ABAB7653C7}"/>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4" name="Freeform 74">
                <a:extLst>
                  <a:ext uri="{FF2B5EF4-FFF2-40B4-BE49-F238E27FC236}">
                    <a16:creationId xmlns:a16="http://schemas.microsoft.com/office/drawing/2014/main" id="{DB007D24-F7B6-4D56-AE6F-35B823C79204}"/>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5" name="Freeform 75">
                <a:extLst>
                  <a:ext uri="{FF2B5EF4-FFF2-40B4-BE49-F238E27FC236}">
                    <a16:creationId xmlns:a16="http://schemas.microsoft.com/office/drawing/2014/main" id="{C43BB46C-382E-4015-9085-DFDAD324687C}"/>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6" name="Freeform 76">
                <a:extLst>
                  <a:ext uri="{FF2B5EF4-FFF2-40B4-BE49-F238E27FC236}">
                    <a16:creationId xmlns:a16="http://schemas.microsoft.com/office/drawing/2014/main" id="{DF77ABC7-DF7E-41FE-BE58-9CC7D5287265}"/>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7" name="Freeform 77">
                <a:extLst>
                  <a:ext uri="{FF2B5EF4-FFF2-40B4-BE49-F238E27FC236}">
                    <a16:creationId xmlns:a16="http://schemas.microsoft.com/office/drawing/2014/main" id="{BDEA2724-CC58-4989-B2A7-C46670620F78}"/>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8" name="Freeform 78">
                <a:extLst>
                  <a:ext uri="{FF2B5EF4-FFF2-40B4-BE49-F238E27FC236}">
                    <a16:creationId xmlns:a16="http://schemas.microsoft.com/office/drawing/2014/main" id="{7E37244A-43C8-49E7-9819-6768D58490DA}"/>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59" name="Freeform 79">
                <a:extLst>
                  <a:ext uri="{FF2B5EF4-FFF2-40B4-BE49-F238E27FC236}">
                    <a16:creationId xmlns:a16="http://schemas.microsoft.com/office/drawing/2014/main" id="{D5B6B6DE-2545-4CE2-9058-31C4A2E46D53}"/>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sp>
          <p:nvSpPr>
            <p:cNvPr id="65" name="Freeform: Shape 64">
              <a:extLst>
                <a:ext uri="{FF2B5EF4-FFF2-40B4-BE49-F238E27FC236}">
                  <a16:creationId xmlns:a16="http://schemas.microsoft.com/office/drawing/2014/main" id="{CF6A6933-90A0-4189-9E2D-D3B2C783EE4D}"/>
                </a:ext>
              </a:extLst>
            </p:cNvPr>
            <p:cNvSpPr/>
            <p:nvPr/>
          </p:nvSpPr>
          <p:spPr>
            <a:xfrm>
              <a:off x="872348" y="5449770"/>
              <a:ext cx="2939463" cy="1254618"/>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ight Triangle 65">
              <a:extLst>
                <a:ext uri="{FF2B5EF4-FFF2-40B4-BE49-F238E27FC236}">
                  <a16:creationId xmlns:a16="http://schemas.microsoft.com/office/drawing/2014/main" id="{F90EB909-2C09-47DA-927E-FFBECB4AD646}"/>
                </a:ext>
              </a:extLst>
            </p:cNvPr>
            <p:cNvSpPr/>
            <p:nvPr/>
          </p:nvSpPr>
          <p:spPr>
            <a:xfrm flipH="1" flipV="1">
              <a:off x="872348" y="6704388"/>
              <a:ext cx="481889" cy="341218"/>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26A48C5F-F252-414D-BE64-2AD145477C85}"/>
                </a:ext>
              </a:extLst>
            </p:cNvPr>
            <p:cNvSpPr/>
            <p:nvPr/>
          </p:nvSpPr>
          <p:spPr>
            <a:xfrm flipV="1">
              <a:off x="5554254" y="6704387"/>
              <a:ext cx="485600" cy="341218"/>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920E15BD-6A73-490D-B8EB-25A4A3895196}"/>
                </a:ext>
              </a:extLst>
            </p:cNvPr>
            <p:cNvSpPr/>
            <p:nvPr/>
          </p:nvSpPr>
          <p:spPr>
            <a:xfrm>
              <a:off x="3100391" y="5449770"/>
              <a:ext cx="2939463" cy="1254618"/>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4D97DB00-91BC-4BAC-BEE6-805938AA8C51}"/>
                </a:ext>
              </a:extLst>
            </p:cNvPr>
            <p:cNvSpPr txBox="1"/>
            <p:nvPr/>
          </p:nvSpPr>
          <p:spPr>
            <a:xfrm>
              <a:off x="3965189" y="5418464"/>
              <a:ext cx="1988676" cy="1323439"/>
            </a:xfrm>
            <a:prstGeom prst="rect">
              <a:avLst/>
            </a:prstGeom>
            <a:noFill/>
          </p:spPr>
          <p:txBody>
            <a:bodyPr wrap="square" lIns="0" rIns="0" rtlCol="0" anchor="t">
              <a:spAutoFit/>
            </a:bodyPr>
            <a:lstStyle/>
            <a:p>
              <a:pPr lvl="0"/>
              <a:r>
                <a:rPr lang="pt-BR" sz="1000" dirty="0">
                  <a:solidFill>
                    <a:schemeClr val="bg1"/>
                  </a:solidFill>
                </a:rPr>
                <a:t>É proibido aos colaboradores e terceiros que atuam em nome  da Sustenidos obstruir a atividade fiscalizatória do poder público, seja ocultando, segregando ou manipulando as informações requisitadas no âmbito de inspeções, visitas ou fiscalizações.</a:t>
              </a:r>
            </a:p>
          </p:txBody>
        </p:sp>
        <p:sp>
          <p:nvSpPr>
            <p:cNvPr id="78" name="TextBox 77">
              <a:extLst>
                <a:ext uri="{FF2B5EF4-FFF2-40B4-BE49-F238E27FC236}">
                  <a16:creationId xmlns:a16="http://schemas.microsoft.com/office/drawing/2014/main" id="{86051419-B541-480B-8653-A9EE39B44F37}"/>
                </a:ext>
              </a:extLst>
            </p:cNvPr>
            <p:cNvSpPr txBox="1"/>
            <p:nvPr/>
          </p:nvSpPr>
          <p:spPr>
            <a:xfrm>
              <a:off x="985392" y="5411067"/>
              <a:ext cx="2118189" cy="1323439"/>
            </a:xfrm>
            <a:prstGeom prst="rect">
              <a:avLst/>
            </a:prstGeom>
            <a:noFill/>
          </p:spPr>
          <p:txBody>
            <a:bodyPr wrap="square" lIns="0" rIns="0" rtlCol="0" anchor="t">
              <a:spAutoFit/>
            </a:bodyPr>
            <a:lstStyle/>
            <a:p>
              <a:r>
                <a:rPr lang="pt-BR" sz="1000" dirty="0">
                  <a:solidFill>
                    <a:schemeClr val="bg1"/>
                  </a:solidFill>
                </a:rPr>
                <a:t>As relações com administração pública nacional e estrangeria, órgãos governamentais e agentes públicos, devem ser geridas somente por colaboradores autorizados para este fim e pautadas na ética, transparência e em conformidade com o Código de Ética  e Conduta. </a:t>
              </a:r>
              <a:endParaRPr lang="en-US" sz="1000" dirty="0">
                <a:solidFill>
                  <a:schemeClr val="bg1"/>
                </a:solidFill>
              </a:endParaRPr>
            </a:p>
          </p:txBody>
        </p:sp>
      </p:grpSp>
      <p:sp>
        <p:nvSpPr>
          <p:cNvPr id="82" name="Footer Placeholder 1">
            <a:extLst>
              <a:ext uri="{FF2B5EF4-FFF2-40B4-BE49-F238E27FC236}">
                <a16:creationId xmlns:a16="http://schemas.microsoft.com/office/drawing/2014/main" id="{7C856E6F-7219-4750-B699-03216B60D7A2}"/>
              </a:ext>
            </a:extLst>
          </p:cNvPr>
          <p:cNvSpPr>
            <a:spLocks noGrp="1"/>
          </p:cNvSpPr>
          <p:nvPr>
            <p:ph type="ftr" sz="quarter" idx="11"/>
          </p:nvPr>
        </p:nvSpPr>
        <p:spPr>
          <a:xfrm>
            <a:off x="2271713" y="8475136"/>
            <a:ext cx="2314575" cy="486833"/>
          </a:xfrm>
        </p:spPr>
        <p:txBody>
          <a:bodyPr/>
          <a:lstStyle/>
          <a:p>
            <a:r>
              <a:rPr lang="pt-BR" dirty="0"/>
              <a:t>Manual de Integridade</a:t>
            </a:r>
          </a:p>
        </p:txBody>
      </p:sp>
      <p:sp>
        <p:nvSpPr>
          <p:cNvPr id="83" name="Title 5">
            <a:extLst>
              <a:ext uri="{FF2B5EF4-FFF2-40B4-BE49-F238E27FC236}">
                <a16:creationId xmlns:a16="http://schemas.microsoft.com/office/drawing/2014/main" id="{94C516FC-0DD2-4808-B164-2B6FC5197D4E}"/>
              </a:ext>
            </a:extLst>
          </p:cNvPr>
          <p:cNvSpPr txBox="1">
            <a:spLocks/>
          </p:cNvSpPr>
          <p:nvPr/>
        </p:nvSpPr>
        <p:spPr>
          <a:xfrm>
            <a:off x="471488" y="486836"/>
            <a:ext cx="4256923" cy="176741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pPr>
            <a:r>
              <a:rPr lang="pt-BR" sz="3200" b="1" dirty="0">
                <a:solidFill>
                  <a:srgbClr val="343535"/>
                </a:solidFill>
                <a:latin typeface="Calibri" panose="020F0502020204030204"/>
              </a:rPr>
              <a:t>Relacionamento com o Poder Público</a:t>
            </a:r>
            <a:endParaRPr lang="pt-BR" sz="3200" b="1" dirty="0">
              <a:solidFill>
                <a:srgbClr val="343535"/>
              </a:solidFill>
              <a:latin typeface="Calibri" panose="020F0502020204030204"/>
              <a:ea typeface="+mn-ea"/>
              <a:cs typeface="+mn-cs"/>
            </a:endParaRPr>
          </a:p>
        </p:txBody>
      </p:sp>
      <p:grpSp>
        <p:nvGrpSpPr>
          <p:cNvPr id="110" name="Group 109">
            <a:extLst>
              <a:ext uri="{FF2B5EF4-FFF2-40B4-BE49-F238E27FC236}">
                <a16:creationId xmlns:a16="http://schemas.microsoft.com/office/drawing/2014/main" id="{24BEEAD6-D57F-40AE-852B-17473608CB8F}"/>
              </a:ext>
            </a:extLst>
          </p:cNvPr>
          <p:cNvGrpSpPr/>
          <p:nvPr/>
        </p:nvGrpSpPr>
        <p:grpSpPr>
          <a:xfrm>
            <a:off x="706576" y="7109653"/>
            <a:ext cx="5412281" cy="1752217"/>
            <a:chOff x="723829" y="5429283"/>
            <a:chExt cx="5412281" cy="1752217"/>
          </a:xfrm>
        </p:grpSpPr>
        <p:sp>
          <p:nvSpPr>
            <p:cNvPr id="111" name="TextBox 110">
              <a:extLst>
                <a:ext uri="{FF2B5EF4-FFF2-40B4-BE49-F238E27FC236}">
                  <a16:creationId xmlns:a16="http://schemas.microsoft.com/office/drawing/2014/main" id="{A712CD98-D620-45CB-B78B-877996B26D54}"/>
                </a:ext>
              </a:extLst>
            </p:cNvPr>
            <p:cNvSpPr txBox="1"/>
            <p:nvPr/>
          </p:nvSpPr>
          <p:spPr>
            <a:xfrm>
              <a:off x="1773541" y="6579236"/>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sp>
          <p:nvSpPr>
            <p:cNvPr id="112" name="TextBox 111">
              <a:extLst>
                <a:ext uri="{FF2B5EF4-FFF2-40B4-BE49-F238E27FC236}">
                  <a16:creationId xmlns:a16="http://schemas.microsoft.com/office/drawing/2014/main" id="{0FF3060C-1ABC-4299-A1ED-77A1A1143B2D}"/>
                </a:ext>
              </a:extLst>
            </p:cNvPr>
            <p:cNvSpPr txBox="1"/>
            <p:nvPr/>
          </p:nvSpPr>
          <p:spPr>
            <a:xfrm>
              <a:off x="4389993" y="6579236"/>
              <a:ext cx="944380" cy="594194"/>
            </a:xfrm>
            <a:prstGeom prst="rect">
              <a:avLst/>
            </a:prstGeom>
            <a:noFill/>
          </p:spPr>
          <p:txBody>
            <a:bodyPr wrap="square" lIns="54610" tIns="54610" rIns="54610" bIns="54610" rtlCol="0">
              <a:noAutofit/>
            </a:bodyPr>
            <a:lstStyle/>
            <a:p>
              <a:pPr>
                <a:spcAft>
                  <a:spcPts val="600"/>
                </a:spcAft>
              </a:pPr>
              <a:r>
                <a:rPr lang="en-US" sz="1600" b="1" dirty="0">
                  <a:solidFill>
                    <a:schemeClr val="bg1"/>
                  </a:solidFill>
                </a:rPr>
                <a:t>Lorem Ipsum</a:t>
              </a:r>
              <a:endParaRPr lang="en-IN" sz="1500" dirty="0" err="1">
                <a:solidFill>
                  <a:schemeClr val="bg1"/>
                </a:solidFill>
              </a:endParaRPr>
            </a:p>
          </p:txBody>
        </p:sp>
        <p:grpSp>
          <p:nvGrpSpPr>
            <p:cNvPr id="113" name="Group 112">
              <a:extLst>
                <a:ext uri="{FF2B5EF4-FFF2-40B4-BE49-F238E27FC236}">
                  <a16:creationId xmlns:a16="http://schemas.microsoft.com/office/drawing/2014/main" id="{D93090EC-F7DB-4D53-8971-72BC328B8A7C}"/>
                </a:ext>
              </a:extLst>
            </p:cNvPr>
            <p:cNvGrpSpPr/>
            <p:nvPr/>
          </p:nvGrpSpPr>
          <p:grpSpPr>
            <a:xfrm>
              <a:off x="723829" y="6576949"/>
              <a:ext cx="867597" cy="604551"/>
              <a:chOff x="995364" y="2350260"/>
              <a:chExt cx="437752" cy="257249"/>
            </a:xfrm>
            <a:solidFill>
              <a:schemeClr val="bg1"/>
            </a:solidFill>
          </p:grpSpPr>
          <p:sp>
            <p:nvSpPr>
              <p:cNvPr id="130" name="Freeform 73">
                <a:extLst>
                  <a:ext uri="{FF2B5EF4-FFF2-40B4-BE49-F238E27FC236}">
                    <a16:creationId xmlns:a16="http://schemas.microsoft.com/office/drawing/2014/main" id="{6F0B0FA6-99F5-4E9F-8EA3-F91045035656}"/>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31" name="Freeform 74">
                <a:extLst>
                  <a:ext uri="{FF2B5EF4-FFF2-40B4-BE49-F238E27FC236}">
                    <a16:creationId xmlns:a16="http://schemas.microsoft.com/office/drawing/2014/main" id="{56F95C3B-1CBD-44E7-BB6E-83561A7958B0}"/>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32" name="Freeform 75">
                <a:extLst>
                  <a:ext uri="{FF2B5EF4-FFF2-40B4-BE49-F238E27FC236}">
                    <a16:creationId xmlns:a16="http://schemas.microsoft.com/office/drawing/2014/main" id="{BD66AC8D-1F1F-4EFB-937C-21D0FF87F755}"/>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33" name="Freeform 76">
                <a:extLst>
                  <a:ext uri="{FF2B5EF4-FFF2-40B4-BE49-F238E27FC236}">
                    <a16:creationId xmlns:a16="http://schemas.microsoft.com/office/drawing/2014/main" id="{CE295DD5-5109-4F4B-901C-D627D05145FD}"/>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34" name="Freeform 77">
                <a:extLst>
                  <a:ext uri="{FF2B5EF4-FFF2-40B4-BE49-F238E27FC236}">
                    <a16:creationId xmlns:a16="http://schemas.microsoft.com/office/drawing/2014/main" id="{B8FCAF32-32A8-424A-8D8D-1DC07B7F8E8B}"/>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35" name="Freeform 78">
                <a:extLst>
                  <a:ext uri="{FF2B5EF4-FFF2-40B4-BE49-F238E27FC236}">
                    <a16:creationId xmlns:a16="http://schemas.microsoft.com/office/drawing/2014/main" id="{15EA14EE-47C8-44F6-97DC-5550C5D05F90}"/>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36" name="Freeform 79">
                <a:extLst>
                  <a:ext uri="{FF2B5EF4-FFF2-40B4-BE49-F238E27FC236}">
                    <a16:creationId xmlns:a16="http://schemas.microsoft.com/office/drawing/2014/main" id="{DAE27CD3-0C9D-4418-8335-20B485D8554F}"/>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grpSp>
          <p:nvGrpSpPr>
            <p:cNvPr id="114" name="Group 113">
              <a:extLst>
                <a:ext uri="{FF2B5EF4-FFF2-40B4-BE49-F238E27FC236}">
                  <a16:creationId xmlns:a16="http://schemas.microsoft.com/office/drawing/2014/main" id="{75B19842-B82A-4BA1-94D5-F4EA700F94B1}"/>
                </a:ext>
              </a:extLst>
            </p:cNvPr>
            <p:cNvGrpSpPr/>
            <p:nvPr/>
          </p:nvGrpSpPr>
          <p:grpSpPr>
            <a:xfrm>
              <a:off x="3322174" y="6576949"/>
              <a:ext cx="867597" cy="604551"/>
              <a:chOff x="995364" y="2350260"/>
              <a:chExt cx="437752" cy="257249"/>
            </a:xfrm>
            <a:solidFill>
              <a:schemeClr val="bg1"/>
            </a:solidFill>
          </p:grpSpPr>
          <p:sp>
            <p:nvSpPr>
              <p:cNvPr id="123" name="Freeform 73">
                <a:extLst>
                  <a:ext uri="{FF2B5EF4-FFF2-40B4-BE49-F238E27FC236}">
                    <a16:creationId xmlns:a16="http://schemas.microsoft.com/office/drawing/2014/main" id="{628F7F89-0D08-4F8F-A11F-30FEB5C5301C}"/>
                  </a:ext>
                </a:extLst>
              </p:cNvPr>
              <p:cNvSpPr>
                <a:spLocks/>
              </p:cNvSpPr>
              <p:nvPr/>
            </p:nvSpPr>
            <p:spPr bwMode="auto">
              <a:xfrm>
                <a:off x="1125214" y="2350260"/>
                <a:ext cx="185526" cy="98051"/>
              </a:xfrm>
              <a:custGeom>
                <a:avLst/>
                <a:gdLst/>
                <a:ahLst/>
                <a:cxnLst>
                  <a:cxn ang="0">
                    <a:pos x="36" y="0"/>
                  </a:cxn>
                  <a:cxn ang="0">
                    <a:pos x="13" y="0"/>
                  </a:cxn>
                  <a:cxn ang="0">
                    <a:pos x="0" y="14"/>
                  </a:cxn>
                  <a:cxn ang="0">
                    <a:pos x="0" y="19"/>
                  </a:cxn>
                  <a:cxn ang="0">
                    <a:pos x="13" y="32"/>
                  </a:cxn>
                  <a:cxn ang="0">
                    <a:pos x="36" y="32"/>
                  </a:cxn>
                  <a:cxn ang="0">
                    <a:pos x="50" y="19"/>
                  </a:cxn>
                  <a:cxn ang="0">
                    <a:pos x="50" y="14"/>
                  </a:cxn>
                  <a:cxn ang="0">
                    <a:pos x="36" y="0"/>
                  </a:cxn>
                </a:cxnLst>
                <a:rect l="0" t="0" r="r" b="b"/>
                <a:pathLst>
                  <a:path w="50" h="32">
                    <a:moveTo>
                      <a:pt x="36" y="0"/>
                    </a:moveTo>
                    <a:cubicBezTo>
                      <a:pt x="13" y="0"/>
                      <a:pt x="13" y="0"/>
                      <a:pt x="13" y="0"/>
                    </a:cubicBezTo>
                    <a:cubicBezTo>
                      <a:pt x="6" y="0"/>
                      <a:pt x="0" y="6"/>
                      <a:pt x="0" y="14"/>
                    </a:cubicBezTo>
                    <a:cubicBezTo>
                      <a:pt x="0" y="19"/>
                      <a:pt x="0" y="19"/>
                      <a:pt x="0" y="19"/>
                    </a:cubicBezTo>
                    <a:cubicBezTo>
                      <a:pt x="0" y="26"/>
                      <a:pt x="6" y="32"/>
                      <a:pt x="13" y="32"/>
                    </a:cubicBezTo>
                    <a:cubicBezTo>
                      <a:pt x="36" y="32"/>
                      <a:pt x="36" y="32"/>
                      <a:pt x="36" y="32"/>
                    </a:cubicBezTo>
                    <a:cubicBezTo>
                      <a:pt x="44" y="32"/>
                      <a:pt x="50" y="26"/>
                      <a:pt x="50" y="19"/>
                    </a:cubicBezTo>
                    <a:cubicBezTo>
                      <a:pt x="50" y="14"/>
                      <a:pt x="50" y="14"/>
                      <a:pt x="50" y="14"/>
                    </a:cubicBezTo>
                    <a:cubicBezTo>
                      <a:pt x="50" y="6"/>
                      <a:pt x="44" y="0"/>
                      <a:pt x="36"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24" name="Freeform 74">
                <a:extLst>
                  <a:ext uri="{FF2B5EF4-FFF2-40B4-BE49-F238E27FC236}">
                    <a16:creationId xmlns:a16="http://schemas.microsoft.com/office/drawing/2014/main" id="{2D712AA2-8893-43F0-A444-995BE34B6B3D}"/>
                  </a:ext>
                </a:extLst>
              </p:cNvPr>
              <p:cNvSpPr>
                <a:spLocks/>
              </p:cNvSpPr>
              <p:nvPr/>
            </p:nvSpPr>
            <p:spPr bwMode="auto">
              <a:xfrm>
                <a:off x="995364" y="2555472"/>
                <a:ext cx="118826"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25" name="Freeform 75">
                <a:extLst>
                  <a:ext uri="{FF2B5EF4-FFF2-40B4-BE49-F238E27FC236}">
                    <a16:creationId xmlns:a16="http://schemas.microsoft.com/office/drawing/2014/main" id="{963945EC-2213-409F-A989-AB2F4328DB7A}"/>
                  </a:ext>
                </a:extLst>
              </p:cNvPr>
              <p:cNvSpPr>
                <a:spLocks/>
              </p:cNvSpPr>
              <p:nvPr/>
            </p:nvSpPr>
            <p:spPr bwMode="auto">
              <a:xfrm>
                <a:off x="1154920" y="2555472"/>
                <a:ext cx="118640" cy="52037"/>
              </a:xfrm>
              <a:custGeom>
                <a:avLst/>
                <a:gdLst/>
                <a:ahLst/>
                <a:cxnLst>
                  <a:cxn ang="0">
                    <a:pos x="24" y="0"/>
                  </a:cxn>
                  <a:cxn ang="0">
                    <a:pos x="9" y="0"/>
                  </a:cxn>
                  <a:cxn ang="0">
                    <a:pos x="0" y="8"/>
                  </a:cxn>
                  <a:cxn ang="0">
                    <a:pos x="0" y="11"/>
                  </a:cxn>
                  <a:cxn ang="0">
                    <a:pos x="9" y="17"/>
                  </a:cxn>
                  <a:cxn ang="0">
                    <a:pos x="24" y="17"/>
                  </a:cxn>
                  <a:cxn ang="0">
                    <a:pos x="32" y="11"/>
                  </a:cxn>
                  <a:cxn ang="0">
                    <a:pos x="32" y="8"/>
                  </a:cxn>
                  <a:cxn ang="0">
                    <a:pos x="24" y="0"/>
                  </a:cxn>
                </a:cxnLst>
                <a:rect l="0" t="0" r="r" b="b"/>
                <a:pathLst>
                  <a:path w="32" h="17">
                    <a:moveTo>
                      <a:pt x="24" y="0"/>
                    </a:moveTo>
                    <a:cubicBezTo>
                      <a:pt x="9" y="0"/>
                      <a:pt x="9" y="0"/>
                      <a:pt x="9" y="0"/>
                    </a:cubicBezTo>
                    <a:cubicBezTo>
                      <a:pt x="4" y="0"/>
                      <a:pt x="0" y="3"/>
                      <a:pt x="0" y="8"/>
                    </a:cubicBezTo>
                    <a:cubicBezTo>
                      <a:pt x="0" y="11"/>
                      <a:pt x="0" y="11"/>
                      <a:pt x="0" y="11"/>
                    </a:cubicBezTo>
                    <a:cubicBezTo>
                      <a:pt x="0" y="16"/>
                      <a:pt x="4" y="17"/>
                      <a:pt x="9" y="17"/>
                    </a:cubicBezTo>
                    <a:cubicBezTo>
                      <a:pt x="24" y="17"/>
                      <a:pt x="24" y="17"/>
                      <a:pt x="24" y="17"/>
                    </a:cubicBezTo>
                    <a:cubicBezTo>
                      <a:pt x="29" y="17"/>
                      <a:pt x="32" y="16"/>
                      <a:pt x="32" y="11"/>
                    </a:cubicBezTo>
                    <a:cubicBezTo>
                      <a:pt x="32" y="8"/>
                      <a:pt x="32" y="8"/>
                      <a:pt x="32" y="8"/>
                    </a:cubicBezTo>
                    <a:cubicBezTo>
                      <a:pt x="32" y="3"/>
                      <a:pt x="29" y="0"/>
                      <a:pt x="24"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26" name="Freeform 76">
                <a:extLst>
                  <a:ext uri="{FF2B5EF4-FFF2-40B4-BE49-F238E27FC236}">
                    <a16:creationId xmlns:a16="http://schemas.microsoft.com/office/drawing/2014/main" id="{EE4D949E-0A8E-44C0-BEFF-C5E21EE4DA6D}"/>
                  </a:ext>
                </a:extLst>
              </p:cNvPr>
              <p:cNvSpPr>
                <a:spLocks/>
              </p:cNvSpPr>
              <p:nvPr/>
            </p:nvSpPr>
            <p:spPr bwMode="auto">
              <a:xfrm>
                <a:off x="1314476" y="2555472"/>
                <a:ext cx="118640" cy="52037"/>
              </a:xfrm>
              <a:custGeom>
                <a:avLst/>
                <a:gdLst/>
                <a:ahLst/>
                <a:cxnLst>
                  <a:cxn ang="0">
                    <a:pos x="23" y="0"/>
                  </a:cxn>
                  <a:cxn ang="0">
                    <a:pos x="9" y="0"/>
                  </a:cxn>
                  <a:cxn ang="0">
                    <a:pos x="0" y="8"/>
                  </a:cxn>
                  <a:cxn ang="0">
                    <a:pos x="0" y="11"/>
                  </a:cxn>
                  <a:cxn ang="0">
                    <a:pos x="9" y="17"/>
                  </a:cxn>
                  <a:cxn ang="0">
                    <a:pos x="23" y="17"/>
                  </a:cxn>
                  <a:cxn ang="0">
                    <a:pos x="32" y="11"/>
                  </a:cxn>
                  <a:cxn ang="0">
                    <a:pos x="32" y="8"/>
                  </a:cxn>
                  <a:cxn ang="0">
                    <a:pos x="23" y="0"/>
                  </a:cxn>
                </a:cxnLst>
                <a:rect l="0" t="0" r="r" b="b"/>
                <a:pathLst>
                  <a:path w="32" h="17">
                    <a:moveTo>
                      <a:pt x="23" y="0"/>
                    </a:moveTo>
                    <a:cubicBezTo>
                      <a:pt x="9" y="0"/>
                      <a:pt x="9" y="0"/>
                      <a:pt x="9" y="0"/>
                    </a:cubicBezTo>
                    <a:cubicBezTo>
                      <a:pt x="4" y="0"/>
                      <a:pt x="0" y="3"/>
                      <a:pt x="0" y="8"/>
                    </a:cubicBezTo>
                    <a:cubicBezTo>
                      <a:pt x="0" y="11"/>
                      <a:pt x="0" y="11"/>
                      <a:pt x="0" y="11"/>
                    </a:cubicBezTo>
                    <a:cubicBezTo>
                      <a:pt x="0" y="16"/>
                      <a:pt x="4" y="17"/>
                      <a:pt x="9" y="17"/>
                    </a:cubicBezTo>
                    <a:cubicBezTo>
                      <a:pt x="23" y="17"/>
                      <a:pt x="23" y="17"/>
                      <a:pt x="23" y="17"/>
                    </a:cubicBezTo>
                    <a:cubicBezTo>
                      <a:pt x="28" y="17"/>
                      <a:pt x="32" y="16"/>
                      <a:pt x="32" y="11"/>
                    </a:cubicBezTo>
                    <a:cubicBezTo>
                      <a:pt x="32" y="8"/>
                      <a:pt x="32" y="8"/>
                      <a:pt x="32" y="8"/>
                    </a:cubicBezTo>
                    <a:cubicBezTo>
                      <a:pt x="32" y="3"/>
                      <a:pt x="28" y="0"/>
                      <a:pt x="23" y="0"/>
                    </a:cubicBez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27" name="Freeform 77">
                <a:extLst>
                  <a:ext uri="{FF2B5EF4-FFF2-40B4-BE49-F238E27FC236}">
                    <a16:creationId xmlns:a16="http://schemas.microsoft.com/office/drawing/2014/main" id="{1E768D94-95D1-4700-8599-C84980F12509}"/>
                  </a:ext>
                </a:extLst>
              </p:cNvPr>
              <p:cNvSpPr>
                <a:spLocks/>
              </p:cNvSpPr>
              <p:nvPr/>
            </p:nvSpPr>
            <p:spPr bwMode="auto">
              <a:xfrm>
                <a:off x="1043567" y="2478885"/>
                <a:ext cx="148533" cy="73500"/>
              </a:xfrm>
              <a:custGeom>
                <a:avLst/>
                <a:gdLst/>
                <a:ahLst/>
                <a:cxnLst>
                  <a:cxn ang="0">
                    <a:pos x="119" y="0"/>
                  </a:cxn>
                  <a:cxn ang="0">
                    <a:pos x="0" y="0"/>
                  </a:cxn>
                  <a:cxn ang="0">
                    <a:pos x="0" y="99"/>
                  </a:cxn>
                  <a:cxn ang="0">
                    <a:pos x="0" y="476"/>
                  </a:cxn>
                  <a:cxn ang="0">
                    <a:pos x="119" y="476"/>
                  </a:cxn>
                  <a:cxn ang="0">
                    <a:pos x="119" y="99"/>
                  </a:cxn>
                  <a:cxn ang="0">
                    <a:pos x="795" y="99"/>
                  </a:cxn>
                  <a:cxn ang="0">
                    <a:pos x="795" y="0"/>
                  </a:cxn>
                  <a:cxn ang="0">
                    <a:pos x="119" y="0"/>
                  </a:cxn>
                </a:cxnLst>
                <a:rect l="0" t="0" r="r" b="b"/>
                <a:pathLst>
                  <a:path w="795" h="476">
                    <a:moveTo>
                      <a:pt x="119" y="0"/>
                    </a:moveTo>
                    <a:lnTo>
                      <a:pt x="0" y="0"/>
                    </a:lnTo>
                    <a:lnTo>
                      <a:pt x="0" y="99"/>
                    </a:lnTo>
                    <a:lnTo>
                      <a:pt x="0" y="476"/>
                    </a:lnTo>
                    <a:lnTo>
                      <a:pt x="119" y="476"/>
                    </a:lnTo>
                    <a:lnTo>
                      <a:pt x="119" y="99"/>
                    </a:lnTo>
                    <a:lnTo>
                      <a:pt x="795" y="99"/>
                    </a:lnTo>
                    <a:lnTo>
                      <a:pt x="795" y="0"/>
                    </a:lnTo>
                    <a:lnTo>
                      <a:pt x="119"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28" name="Freeform 78">
                <a:extLst>
                  <a:ext uri="{FF2B5EF4-FFF2-40B4-BE49-F238E27FC236}">
                    <a16:creationId xmlns:a16="http://schemas.microsoft.com/office/drawing/2014/main" id="{A569C5F8-0C24-4596-9905-312FDA78D86B}"/>
                  </a:ext>
                </a:extLst>
              </p:cNvPr>
              <p:cNvSpPr>
                <a:spLocks/>
              </p:cNvSpPr>
              <p:nvPr/>
            </p:nvSpPr>
            <p:spPr bwMode="auto">
              <a:xfrm>
                <a:off x="1240303" y="2478885"/>
                <a:ext cx="144609" cy="73500"/>
              </a:xfrm>
              <a:custGeom>
                <a:avLst/>
                <a:gdLst/>
                <a:ahLst/>
                <a:cxnLst>
                  <a:cxn ang="0">
                    <a:pos x="675" y="0"/>
                  </a:cxn>
                  <a:cxn ang="0">
                    <a:pos x="0" y="0"/>
                  </a:cxn>
                  <a:cxn ang="0">
                    <a:pos x="0" y="99"/>
                  </a:cxn>
                  <a:cxn ang="0">
                    <a:pos x="675" y="99"/>
                  </a:cxn>
                  <a:cxn ang="0">
                    <a:pos x="675" y="476"/>
                  </a:cxn>
                  <a:cxn ang="0">
                    <a:pos x="774" y="476"/>
                  </a:cxn>
                  <a:cxn ang="0">
                    <a:pos x="774" y="99"/>
                  </a:cxn>
                  <a:cxn ang="0">
                    <a:pos x="774" y="0"/>
                  </a:cxn>
                  <a:cxn ang="0">
                    <a:pos x="675" y="0"/>
                  </a:cxn>
                </a:cxnLst>
                <a:rect l="0" t="0" r="r" b="b"/>
                <a:pathLst>
                  <a:path w="774" h="476">
                    <a:moveTo>
                      <a:pt x="675" y="0"/>
                    </a:moveTo>
                    <a:lnTo>
                      <a:pt x="0" y="0"/>
                    </a:lnTo>
                    <a:lnTo>
                      <a:pt x="0" y="99"/>
                    </a:lnTo>
                    <a:lnTo>
                      <a:pt x="675" y="99"/>
                    </a:lnTo>
                    <a:lnTo>
                      <a:pt x="675" y="476"/>
                    </a:lnTo>
                    <a:lnTo>
                      <a:pt x="774" y="476"/>
                    </a:lnTo>
                    <a:lnTo>
                      <a:pt x="774" y="99"/>
                    </a:lnTo>
                    <a:lnTo>
                      <a:pt x="774" y="0"/>
                    </a:lnTo>
                    <a:lnTo>
                      <a:pt x="675"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sp>
            <p:nvSpPr>
              <p:cNvPr id="129" name="Freeform 79">
                <a:extLst>
                  <a:ext uri="{FF2B5EF4-FFF2-40B4-BE49-F238E27FC236}">
                    <a16:creationId xmlns:a16="http://schemas.microsoft.com/office/drawing/2014/main" id="{B30D355F-0E12-4376-A2D0-43FB763BEFB6}"/>
                  </a:ext>
                </a:extLst>
              </p:cNvPr>
              <p:cNvSpPr>
                <a:spLocks/>
              </p:cNvSpPr>
              <p:nvPr/>
            </p:nvSpPr>
            <p:spPr bwMode="auto">
              <a:xfrm>
                <a:off x="1210597" y="2466686"/>
                <a:ext cx="14760" cy="64235"/>
              </a:xfrm>
              <a:custGeom>
                <a:avLst/>
                <a:gdLst/>
                <a:ahLst/>
                <a:cxnLst>
                  <a:cxn ang="0">
                    <a:pos x="0" y="0"/>
                  </a:cxn>
                  <a:cxn ang="0">
                    <a:pos x="0" y="79"/>
                  </a:cxn>
                  <a:cxn ang="0">
                    <a:pos x="0" y="178"/>
                  </a:cxn>
                  <a:cxn ang="0">
                    <a:pos x="0" y="416"/>
                  </a:cxn>
                  <a:cxn ang="0">
                    <a:pos x="79" y="416"/>
                  </a:cxn>
                  <a:cxn ang="0">
                    <a:pos x="79" y="178"/>
                  </a:cxn>
                  <a:cxn ang="0">
                    <a:pos x="79" y="79"/>
                  </a:cxn>
                  <a:cxn ang="0">
                    <a:pos x="79" y="0"/>
                  </a:cxn>
                  <a:cxn ang="0">
                    <a:pos x="0" y="0"/>
                  </a:cxn>
                </a:cxnLst>
                <a:rect l="0" t="0" r="r" b="b"/>
                <a:pathLst>
                  <a:path w="79" h="416">
                    <a:moveTo>
                      <a:pt x="0" y="0"/>
                    </a:moveTo>
                    <a:lnTo>
                      <a:pt x="0" y="79"/>
                    </a:lnTo>
                    <a:lnTo>
                      <a:pt x="0" y="178"/>
                    </a:lnTo>
                    <a:lnTo>
                      <a:pt x="0" y="416"/>
                    </a:lnTo>
                    <a:lnTo>
                      <a:pt x="79" y="416"/>
                    </a:lnTo>
                    <a:lnTo>
                      <a:pt x="79" y="178"/>
                    </a:lnTo>
                    <a:lnTo>
                      <a:pt x="79" y="79"/>
                    </a:lnTo>
                    <a:lnTo>
                      <a:pt x="79" y="0"/>
                    </a:lnTo>
                    <a:lnTo>
                      <a:pt x="0" y="0"/>
                    </a:lnTo>
                    <a:close/>
                  </a:path>
                </a:pathLst>
              </a:custGeom>
              <a:grpFill/>
              <a:ln w="9525">
                <a:noFill/>
                <a:round/>
                <a:headEnd/>
                <a:tailEnd/>
              </a:ln>
            </p:spPr>
            <p:txBody>
              <a:bodyPr vert="horz" wrap="square" lIns="146304" tIns="73152" rIns="146304" bIns="73152" numCol="1" anchor="t" anchorCtr="0" compatLnSpc="1">
                <a:prstTxWarp prst="textNoShape">
                  <a:avLst/>
                </a:prstTxWarp>
              </a:bodyPr>
              <a:lstStyle/>
              <a:p>
                <a:pPr>
                  <a:spcAft>
                    <a:spcPts val="960"/>
                  </a:spcAft>
                </a:pPr>
                <a:endParaRPr lang="en-US" sz="6144" dirty="0"/>
              </a:p>
            </p:txBody>
          </p:sp>
        </p:grpSp>
        <p:sp>
          <p:nvSpPr>
            <p:cNvPr id="115" name="Freeform: Shape 114">
              <a:extLst>
                <a:ext uri="{FF2B5EF4-FFF2-40B4-BE49-F238E27FC236}">
                  <a16:creationId xmlns:a16="http://schemas.microsoft.com/office/drawing/2014/main" id="{7A810F31-8762-4056-8C84-ED2033F07F3B}"/>
                </a:ext>
              </a:extLst>
            </p:cNvPr>
            <p:cNvSpPr/>
            <p:nvPr/>
          </p:nvSpPr>
          <p:spPr>
            <a:xfrm>
              <a:off x="872348" y="5449770"/>
              <a:ext cx="2939463" cy="1254618"/>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ight Triangle 115">
              <a:extLst>
                <a:ext uri="{FF2B5EF4-FFF2-40B4-BE49-F238E27FC236}">
                  <a16:creationId xmlns:a16="http://schemas.microsoft.com/office/drawing/2014/main" id="{77DBA84B-9257-4FFC-8002-9A9795A23207}"/>
                </a:ext>
              </a:extLst>
            </p:cNvPr>
            <p:cNvSpPr/>
            <p:nvPr/>
          </p:nvSpPr>
          <p:spPr>
            <a:xfrm flipH="1" flipV="1">
              <a:off x="872348" y="6704388"/>
              <a:ext cx="481889" cy="341218"/>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Triangle 116">
              <a:extLst>
                <a:ext uri="{FF2B5EF4-FFF2-40B4-BE49-F238E27FC236}">
                  <a16:creationId xmlns:a16="http://schemas.microsoft.com/office/drawing/2014/main" id="{6584D7DF-C5E4-4D36-AF4F-9A2AEC0F2E5B}"/>
                </a:ext>
              </a:extLst>
            </p:cNvPr>
            <p:cNvSpPr/>
            <p:nvPr/>
          </p:nvSpPr>
          <p:spPr>
            <a:xfrm flipV="1">
              <a:off x="5554254" y="6704387"/>
              <a:ext cx="485600" cy="341218"/>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3B1084AB-3C71-4BA6-A33A-2FD3F00F07C8}"/>
                </a:ext>
              </a:extLst>
            </p:cNvPr>
            <p:cNvSpPr/>
            <p:nvPr/>
          </p:nvSpPr>
          <p:spPr>
            <a:xfrm>
              <a:off x="3100391" y="5449770"/>
              <a:ext cx="2939463" cy="1254618"/>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extBox 118">
              <a:extLst>
                <a:ext uri="{FF2B5EF4-FFF2-40B4-BE49-F238E27FC236}">
                  <a16:creationId xmlns:a16="http://schemas.microsoft.com/office/drawing/2014/main" id="{499871B9-F290-4886-8B46-61A642A35696}"/>
                </a:ext>
              </a:extLst>
            </p:cNvPr>
            <p:cNvSpPr txBox="1"/>
            <p:nvPr/>
          </p:nvSpPr>
          <p:spPr>
            <a:xfrm>
              <a:off x="3941792" y="5429283"/>
              <a:ext cx="2194318" cy="1323439"/>
            </a:xfrm>
            <a:prstGeom prst="rect">
              <a:avLst/>
            </a:prstGeom>
            <a:noFill/>
          </p:spPr>
          <p:txBody>
            <a:bodyPr wrap="square" lIns="0" rIns="0" rtlCol="0" anchor="t">
              <a:spAutoFit/>
            </a:bodyPr>
            <a:lstStyle/>
            <a:p>
              <a:r>
                <a:rPr lang="pt-BR" sz="1000" dirty="0">
                  <a:solidFill>
                    <a:schemeClr val="bg1"/>
                  </a:solidFill>
                </a:rPr>
                <a:t>Caso seja realizado qualquer solicitação ou exigência de um  membro do poder público ou pessoa a ele relacionada para pagamento indevido, em troca de benefícios à Sustenidos, o colaborador deverá recusar e comunicar o ocorrido imediatamente o Comitê de Ética e Integridade ou ao Compliance officer.</a:t>
              </a:r>
            </a:p>
          </p:txBody>
        </p:sp>
        <p:sp>
          <p:nvSpPr>
            <p:cNvPr id="120" name="TextBox 119">
              <a:extLst>
                <a:ext uri="{FF2B5EF4-FFF2-40B4-BE49-F238E27FC236}">
                  <a16:creationId xmlns:a16="http://schemas.microsoft.com/office/drawing/2014/main" id="{AF1A02A5-463E-4CEB-B1E8-21629A9914D5}"/>
                </a:ext>
              </a:extLst>
            </p:cNvPr>
            <p:cNvSpPr txBox="1"/>
            <p:nvPr/>
          </p:nvSpPr>
          <p:spPr>
            <a:xfrm>
              <a:off x="982202" y="5449770"/>
              <a:ext cx="2118189" cy="1169551"/>
            </a:xfrm>
            <a:prstGeom prst="rect">
              <a:avLst/>
            </a:prstGeom>
            <a:noFill/>
          </p:spPr>
          <p:txBody>
            <a:bodyPr wrap="square" lIns="0" rIns="0" rtlCol="0" anchor="t">
              <a:spAutoFit/>
            </a:bodyPr>
            <a:lstStyle/>
            <a:p>
              <a:r>
                <a:rPr lang="pt-BR" sz="1000" dirty="0">
                  <a:solidFill>
                    <a:schemeClr val="bg1"/>
                  </a:solidFill>
                </a:rPr>
                <a:t>O fornecimento de informações para quaisquer entidades do poder público deve ser realizada mediante protocolo. Caso haja alguma dúvida em relação ao assunto abordado, deve ser solicitada orientação ao Comitê de Ética e Integridade ou ao Compliance Officer.</a:t>
              </a:r>
              <a:endParaRPr lang="en-US" sz="1000" dirty="0">
                <a:solidFill>
                  <a:schemeClr val="bg1"/>
                </a:solidFill>
              </a:endParaRPr>
            </a:p>
          </p:txBody>
        </p:sp>
      </p:grpSp>
      <p:grpSp>
        <p:nvGrpSpPr>
          <p:cNvPr id="137" name="Group 136">
            <a:extLst>
              <a:ext uri="{FF2B5EF4-FFF2-40B4-BE49-F238E27FC236}">
                <a16:creationId xmlns:a16="http://schemas.microsoft.com/office/drawing/2014/main" id="{C296F664-3E75-4BC5-AD91-000553ED34FF}"/>
              </a:ext>
            </a:extLst>
          </p:cNvPr>
          <p:cNvGrpSpPr/>
          <p:nvPr/>
        </p:nvGrpSpPr>
        <p:grpSpPr>
          <a:xfrm>
            <a:off x="252760" y="5681114"/>
            <a:ext cx="598527" cy="574557"/>
            <a:chOff x="171723" y="4228687"/>
            <a:chExt cx="613445" cy="606877"/>
          </a:xfrm>
        </p:grpSpPr>
        <p:sp>
          <p:nvSpPr>
            <p:cNvPr id="138" name="Oval 21">
              <a:extLst>
                <a:ext uri="{FF2B5EF4-FFF2-40B4-BE49-F238E27FC236}">
                  <a16:creationId xmlns:a16="http://schemas.microsoft.com/office/drawing/2014/main" id="{89B945CC-B59A-4926-8F07-12B0EC1BFC18}"/>
                </a:ext>
              </a:extLst>
            </p:cNvPr>
            <p:cNvSpPr>
              <a:spLocks noChangeArrowheads="1"/>
            </p:cNvSpPr>
            <p:nvPr/>
          </p:nvSpPr>
          <p:spPr bwMode="auto">
            <a:xfrm>
              <a:off x="175663" y="4320310"/>
              <a:ext cx="510985" cy="511971"/>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2">
              <a:extLst>
                <a:ext uri="{FF2B5EF4-FFF2-40B4-BE49-F238E27FC236}">
                  <a16:creationId xmlns:a16="http://schemas.microsoft.com/office/drawing/2014/main" id="{023C1F99-1D6A-47CD-AB8B-3934F5C91C1A}"/>
                </a:ext>
              </a:extLst>
            </p:cNvPr>
            <p:cNvSpPr>
              <a:spLocks noEditPoints="1"/>
            </p:cNvSpPr>
            <p:nvPr/>
          </p:nvSpPr>
          <p:spPr bwMode="auto">
            <a:xfrm>
              <a:off x="171723" y="4317354"/>
              <a:ext cx="518867" cy="518210"/>
            </a:xfrm>
            <a:custGeom>
              <a:avLst/>
              <a:gdLst>
                <a:gd name="T0" fmla="*/ 334 w 669"/>
                <a:gd name="T1" fmla="*/ 0 h 668"/>
                <a:gd name="T2" fmla="*/ 0 w 669"/>
                <a:gd name="T3" fmla="*/ 334 h 668"/>
                <a:gd name="T4" fmla="*/ 334 w 669"/>
                <a:gd name="T5" fmla="*/ 668 h 668"/>
                <a:gd name="T6" fmla="*/ 669 w 669"/>
                <a:gd name="T7" fmla="*/ 334 h 668"/>
                <a:gd name="T8" fmla="*/ 334 w 669"/>
                <a:gd name="T9" fmla="*/ 0 h 668"/>
                <a:gd name="T10" fmla="*/ 334 w 669"/>
                <a:gd name="T11" fmla="*/ 602 h 668"/>
                <a:gd name="T12" fmla="*/ 66 w 669"/>
                <a:gd name="T13" fmla="*/ 334 h 668"/>
                <a:gd name="T14" fmla="*/ 334 w 669"/>
                <a:gd name="T15" fmla="*/ 66 h 668"/>
                <a:gd name="T16" fmla="*/ 602 w 669"/>
                <a:gd name="T17" fmla="*/ 334 h 668"/>
                <a:gd name="T18" fmla="*/ 334 w 669"/>
                <a:gd name="T19" fmla="*/ 602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9" h="668">
                  <a:moveTo>
                    <a:pt x="334" y="0"/>
                  </a:moveTo>
                  <a:cubicBezTo>
                    <a:pt x="150" y="0"/>
                    <a:pt x="0" y="149"/>
                    <a:pt x="0" y="334"/>
                  </a:cubicBezTo>
                  <a:cubicBezTo>
                    <a:pt x="0" y="519"/>
                    <a:pt x="150" y="668"/>
                    <a:pt x="334" y="668"/>
                  </a:cubicBezTo>
                  <a:cubicBezTo>
                    <a:pt x="519" y="668"/>
                    <a:pt x="669" y="519"/>
                    <a:pt x="669" y="334"/>
                  </a:cubicBezTo>
                  <a:cubicBezTo>
                    <a:pt x="669" y="149"/>
                    <a:pt x="519" y="0"/>
                    <a:pt x="334" y="0"/>
                  </a:cubicBezTo>
                  <a:moveTo>
                    <a:pt x="334" y="602"/>
                  </a:moveTo>
                  <a:cubicBezTo>
                    <a:pt x="186" y="602"/>
                    <a:pt x="66" y="482"/>
                    <a:pt x="66" y="334"/>
                  </a:cubicBezTo>
                  <a:cubicBezTo>
                    <a:pt x="66" y="186"/>
                    <a:pt x="186" y="66"/>
                    <a:pt x="334" y="66"/>
                  </a:cubicBezTo>
                  <a:cubicBezTo>
                    <a:pt x="482" y="66"/>
                    <a:pt x="602" y="186"/>
                    <a:pt x="602" y="334"/>
                  </a:cubicBezTo>
                  <a:cubicBezTo>
                    <a:pt x="602" y="482"/>
                    <a:pt x="482" y="602"/>
                    <a:pt x="334" y="602"/>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23">
              <a:extLst>
                <a:ext uri="{FF2B5EF4-FFF2-40B4-BE49-F238E27FC236}">
                  <a16:creationId xmlns:a16="http://schemas.microsoft.com/office/drawing/2014/main" id="{5DEF7FDE-D92B-40A3-9C1E-EDF338C554A8}"/>
                </a:ext>
              </a:extLst>
            </p:cNvPr>
            <p:cNvSpPr>
              <a:spLocks noEditPoints="1"/>
            </p:cNvSpPr>
            <p:nvPr/>
          </p:nvSpPr>
          <p:spPr bwMode="auto">
            <a:xfrm>
              <a:off x="274182" y="4419486"/>
              <a:ext cx="313290" cy="313619"/>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338 h 404"/>
                <a:gd name="T12" fmla="*/ 67 w 404"/>
                <a:gd name="T13" fmla="*/ 202 h 404"/>
                <a:gd name="T14" fmla="*/ 202 w 404"/>
                <a:gd name="T15" fmla="*/ 66 h 404"/>
                <a:gd name="T16" fmla="*/ 338 w 404"/>
                <a:gd name="T17" fmla="*/ 202 h 404"/>
                <a:gd name="T18" fmla="*/ 202 w 404"/>
                <a:gd name="T19" fmla="*/ 3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1" y="0"/>
                    <a:pt x="0" y="91"/>
                    <a:pt x="0" y="202"/>
                  </a:cubicBezTo>
                  <a:cubicBezTo>
                    <a:pt x="0" y="313"/>
                    <a:pt x="91" y="404"/>
                    <a:pt x="202" y="404"/>
                  </a:cubicBezTo>
                  <a:cubicBezTo>
                    <a:pt x="314" y="404"/>
                    <a:pt x="404" y="313"/>
                    <a:pt x="404" y="202"/>
                  </a:cubicBezTo>
                  <a:cubicBezTo>
                    <a:pt x="404" y="91"/>
                    <a:pt x="314" y="0"/>
                    <a:pt x="202" y="0"/>
                  </a:cubicBezTo>
                  <a:moveTo>
                    <a:pt x="202" y="338"/>
                  </a:moveTo>
                  <a:cubicBezTo>
                    <a:pt x="127" y="338"/>
                    <a:pt x="67" y="277"/>
                    <a:pt x="67" y="202"/>
                  </a:cubicBezTo>
                  <a:cubicBezTo>
                    <a:pt x="67" y="127"/>
                    <a:pt x="127" y="66"/>
                    <a:pt x="202" y="66"/>
                  </a:cubicBezTo>
                  <a:cubicBezTo>
                    <a:pt x="277" y="66"/>
                    <a:pt x="338" y="127"/>
                    <a:pt x="338" y="202"/>
                  </a:cubicBezTo>
                  <a:cubicBezTo>
                    <a:pt x="338" y="277"/>
                    <a:pt x="277" y="338"/>
                    <a:pt x="202" y="338"/>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4">
              <a:extLst>
                <a:ext uri="{FF2B5EF4-FFF2-40B4-BE49-F238E27FC236}">
                  <a16:creationId xmlns:a16="http://schemas.microsoft.com/office/drawing/2014/main" id="{04CF864C-7EB6-44CE-8627-9CA8BFAB22CC}"/>
                </a:ext>
              </a:extLst>
            </p:cNvPr>
            <p:cNvSpPr>
              <a:spLocks noChangeArrowheads="1"/>
            </p:cNvSpPr>
            <p:nvPr/>
          </p:nvSpPr>
          <p:spPr bwMode="auto">
            <a:xfrm>
              <a:off x="377299" y="4521945"/>
              <a:ext cx="107714" cy="108699"/>
            </a:xfrm>
            <a:prstGeom prst="ellipse">
              <a:avLst/>
            </a:pr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5">
              <a:extLst>
                <a:ext uri="{FF2B5EF4-FFF2-40B4-BE49-F238E27FC236}">
                  <a16:creationId xmlns:a16="http://schemas.microsoft.com/office/drawing/2014/main" id="{9EEFDD31-E126-44D4-9FBB-C7BC5FBEFD4E}"/>
                </a:ext>
              </a:extLst>
            </p:cNvPr>
            <p:cNvSpPr>
              <a:spLocks/>
            </p:cNvSpPr>
            <p:nvPr/>
          </p:nvSpPr>
          <p:spPr bwMode="auto">
            <a:xfrm>
              <a:off x="604550" y="4746897"/>
              <a:ext cx="23316" cy="23316"/>
            </a:xfrm>
            <a:custGeom>
              <a:avLst/>
              <a:gdLst>
                <a:gd name="T0" fmla="*/ 28 w 30"/>
                <a:gd name="T1" fmla="*/ 0 h 30"/>
                <a:gd name="T2" fmla="*/ 0 w 30"/>
                <a:gd name="T3" fmla="*/ 28 h 30"/>
                <a:gd name="T4" fmla="*/ 1 w 30"/>
                <a:gd name="T5" fmla="*/ 30 h 30"/>
                <a:gd name="T6" fmla="*/ 30 w 30"/>
                <a:gd name="T7" fmla="*/ 1 h 30"/>
                <a:gd name="T8" fmla="*/ 28 w 30"/>
                <a:gd name="T9" fmla="*/ 0 h 30"/>
              </a:gdLst>
              <a:ahLst/>
              <a:cxnLst>
                <a:cxn ang="0">
                  <a:pos x="T0" y="T1"/>
                </a:cxn>
                <a:cxn ang="0">
                  <a:pos x="T2" y="T3"/>
                </a:cxn>
                <a:cxn ang="0">
                  <a:pos x="T4" y="T5"/>
                </a:cxn>
                <a:cxn ang="0">
                  <a:pos x="T6" y="T7"/>
                </a:cxn>
                <a:cxn ang="0">
                  <a:pos x="T8" y="T9"/>
                </a:cxn>
              </a:cxnLst>
              <a:rect l="0" t="0" r="r" b="b"/>
              <a:pathLst>
                <a:path w="30" h="30">
                  <a:moveTo>
                    <a:pt x="28" y="0"/>
                  </a:moveTo>
                  <a:cubicBezTo>
                    <a:pt x="19" y="10"/>
                    <a:pt x="10" y="19"/>
                    <a:pt x="0" y="28"/>
                  </a:cubicBezTo>
                  <a:cubicBezTo>
                    <a:pt x="1" y="30"/>
                    <a:pt x="1" y="30"/>
                    <a:pt x="1" y="30"/>
                  </a:cubicBezTo>
                  <a:cubicBezTo>
                    <a:pt x="12" y="21"/>
                    <a:pt x="21" y="11"/>
                    <a:pt x="30" y="1"/>
                  </a:cubicBezTo>
                  <a:cubicBezTo>
                    <a:pt x="28" y="0"/>
                    <a:pt x="28" y="0"/>
                    <a:pt x="28"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6">
              <a:extLst>
                <a:ext uri="{FF2B5EF4-FFF2-40B4-BE49-F238E27FC236}">
                  <a16:creationId xmlns:a16="http://schemas.microsoft.com/office/drawing/2014/main" id="{578A9F12-B1CE-4DC5-994A-89DEAEB2EA2C}"/>
                </a:ext>
              </a:extLst>
            </p:cNvPr>
            <p:cNvSpPr>
              <a:spLocks noEditPoints="1"/>
            </p:cNvSpPr>
            <p:nvPr/>
          </p:nvSpPr>
          <p:spPr bwMode="auto">
            <a:xfrm>
              <a:off x="458741" y="4599776"/>
              <a:ext cx="131030" cy="132672"/>
            </a:xfrm>
            <a:custGeom>
              <a:avLst/>
              <a:gdLst>
                <a:gd name="T0" fmla="*/ 122 w 169"/>
                <a:gd name="T1" fmla="*/ 96 h 171"/>
                <a:gd name="T2" fmla="*/ 94 w 169"/>
                <a:gd name="T3" fmla="*/ 124 h 171"/>
                <a:gd name="T4" fmla="*/ 141 w 169"/>
                <a:gd name="T5" fmla="*/ 171 h 171"/>
                <a:gd name="T6" fmla="*/ 169 w 169"/>
                <a:gd name="T7" fmla="*/ 143 h 171"/>
                <a:gd name="T8" fmla="*/ 122 w 169"/>
                <a:gd name="T9" fmla="*/ 96 h 171"/>
                <a:gd name="T10" fmla="*/ 27 w 169"/>
                <a:gd name="T11" fmla="*/ 0 h 171"/>
                <a:gd name="T12" fmla="*/ 0 w 169"/>
                <a:gd name="T13" fmla="*/ 30 h 171"/>
                <a:gd name="T14" fmla="*/ 47 w 169"/>
                <a:gd name="T15" fmla="*/ 77 h 171"/>
                <a:gd name="T16" fmla="*/ 75 w 169"/>
                <a:gd name="T17" fmla="*/ 49 h 171"/>
                <a:gd name="T18" fmla="*/ 27 w 16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1">
                  <a:moveTo>
                    <a:pt x="122" y="96"/>
                  </a:moveTo>
                  <a:cubicBezTo>
                    <a:pt x="114" y="106"/>
                    <a:pt x="105" y="116"/>
                    <a:pt x="94" y="124"/>
                  </a:cubicBezTo>
                  <a:cubicBezTo>
                    <a:pt x="141" y="171"/>
                    <a:pt x="141" y="171"/>
                    <a:pt x="141" y="171"/>
                  </a:cubicBezTo>
                  <a:cubicBezTo>
                    <a:pt x="151" y="162"/>
                    <a:pt x="161" y="153"/>
                    <a:pt x="169" y="143"/>
                  </a:cubicBezTo>
                  <a:cubicBezTo>
                    <a:pt x="122" y="96"/>
                    <a:pt x="122" y="96"/>
                    <a:pt x="122" y="96"/>
                  </a:cubicBezTo>
                  <a:moveTo>
                    <a:pt x="27" y="0"/>
                  </a:moveTo>
                  <a:cubicBezTo>
                    <a:pt x="21" y="13"/>
                    <a:pt x="11" y="23"/>
                    <a:pt x="0" y="30"/>
                  </a:cubicBezTo>
                  <a:cubicBezTo>
                    <a:pt x="47" y="77"/>
                    <a:pt x="47" y="77"/>
                    <a:pt x="47" y="77"/>
                  </a:cubicBezTo>
                  <a:cubicBezTo>
                    <a:pt x="58" y="69"/>
                    <a:pt x="67" y="59"/>
                    <a:pt x="75" y="49"/>
                  </a:cubicBezTo>
                  <a:cubicBezTo>
                    <a:pt x="27" y="0"/>
                    <a:pt x="27" y="0"/>
                    <a:pt x="27"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7">
              <a:extLst>
                <a:ext uri="{FF2B5EF4-FFF2-40B4-BE49-F238E27FC236}">
                  <a16:creationId xmlns:a16="http://schemas.microsoft.com/office/drawing/2014/main" id="{C449F4D2-746B-44EB-A326-BCE578866B01}"/>
                </a:ext>
              </a:extLst>
            </p:cNvPr>
            <p:cNvSpPr>
              <a:spLocks/>
            </p:cNvSpPr>
            <p:nvPr/>
          </p:nvSpPr>
          <p:spPr bwMode="auto">
            <a:xfrm>
              <a:off x="568098" y="4710445"/>
              <a:ext cx="58126" cy="58455"/>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0" y="19"/>
                    <a:pt x="0" y="28"/>
                  </a:cubicBezTo>
                  <a:cubicBezTo>
                    <a:pt x="47" y="75"/>
                    <a:pt x="47" y="75"/>
                    <a:pt x="47" y="75"/>
                  </a:cubicBezTo>
                  <a:cubicBezTo>
                    <a:pt x="57" y="66"/>
                    <a:pt x="66"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8">
              <a:extLst>
                <a:ext uri="{FF2B5EF4-FFF2-40B4-BE49-F238E27FC236}">
                  <a16:creationId xmlns:a16="http://schemas.microsoft.com/office/drawing/2014/main" id="{C2FD8BAC-2BED-4542-B81F-BDBE23D8639F}"/>
                </a:ext>
              </a:extLst>
            </p:cNvPr>
            <p:cNvSpPr>
              <a:spLocks/>
            </p:cNvSpPr>
            <p:nvPr/>
          </p:nvSpPr>
          <p:spPr bwMode="auto">
            <a:xfrm>
              <a:off x="495193" y="4637541"/>
              <a:ext cx="58126" cy="58126"/>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1" y="20"/>
                    <a:pt x="0" y="28"/>
                  </a:cubicBezTo>
                  <a:cubicBezTo>
                    <a:pt x="47" y="75"/>
                    <a:pt x="47" y="75"/>
                    <a:pt x="47" y="75"/>
                  </a:cubicBezTo>
                  <a:cubicBezTo>
                    <a:pt x="58" y="67"/>
                    <a:pt x="67"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9">
              <a:extLst>
                <a:ext uri="{FF2B5EF4-FFF2-40B4-BE49-F238E27FC236}">
                  <a16:creationId xmlns:a16="http://schemas.microsoft.com/office/drawing/2014/main" id="{6D861BD8-A84F-41BC-A70C-5B8976BEE207}"/>
                </a:ext>
              </a:extLst>
            </p:cNvPr>
            <p:cNvSpPr>
              <a:spLocks/>
            </p:cNvSpPr>
            <p:nvPr/>
          </p:nvSpPr>
          <p:spPr bwMode="auto">
            <a:xfrm>
              <a:off x="420647" y="4566279"/>
              <a:ext cx="59111" cy="56484"/>
            </a:xfrm>
            <a:custGeom>
              <a:avLst/>
              <a:gdLst>
                <a:gd name="T0" fmla="*/ 19 w 76"/>
                <a:gd name="T1" fmla="*/ 0 h 73"/>
                <a:gd name="T2" fmla="*/ 8 w 76"/>
                <a:gd name="T3" fmla="*/ 4 h 73"/>
                <a:gd name="T4" fmla="*/ 17 w 76"/>
                <a:gd name="T5" fmla="*/ 41 h 73"/>
                <a:gd name="T6" fmla="*/ 49 w 76"/>
                <a:gd name="T7" fmla="*/ 73 h 73"/>
                <a:gd name="T8" fmla="*/ 76 w 76"/>
                <a:gd name="T9" fmla="*/ 43 h 73"/>
                <a:gd name="T10" fmla="*/ 45 w 76"/>
                <a:gd name="T11" fmla="*/ 12 h 73"/>
                <a:gd name="T12" fmla="*/ 19 w 76"/>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6" h="73">
                  <a:moveTo>
                    <a:pt x="19" y="0"/>
                  </a:moveTo>
                  <a:cubicBezTo>
                    <a:pt x="15" y="0"/>
                    <a:pt x="11" y="1"/>
                    <a:pt x="8" y="4"/>
                  </a:cubicBezTo>
                  <a:cubicBezTo>
                    <a:pt x="0" y="12"/>
                    <a:pt x="4" y="28"/>
                    <a:pt x="17" y="41"/>
                  </a:cubicBezTo>
                  <a:cubicBezTo>
                    <a:pt x="49" y="73"/>
                    <a:pt x="49" y="73"/>
                    <a:pt x="49" y="73"/>
                  </a:cubicBezTo>
                  <a:cubicBezTo>
                    <a:pt x="60" y="66"/>
                    <a:pt x="70" y="56"/>
                    <a:pt x="76" y="43"/>
                  </a:cubicBezTo>
                  <a:cubicBezTo>
                    <a:pt x="45" y="12"/>
                    <a:pt x="45" y="12"/>
                    <a:pt x="45" y="12"/>
                  </a:cubicBezTo>
                  <a:cubicBezTo>
                    <a:pt x="37" y="4"/>
                    <a:pt x="27" y="0"/>
                    <a:pt x="19"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0">
              <a:extLst>
                <a:ext uri="{FF2B5EF4-FFF2-40B4-BE49-F238E27FC236}">
                  <a16:creationId xmlns:a16="http://schemas.microsoft.com/office/drawing/2014/main" id="{61DF97AF-D767-4BE1-9BE7-581123940610}"/>
                </a:ext>
              </a:extLst>
            </p:cNvPr>
            <p:cNvSpPr>
              <a:spLocks/>
            </p:cNvSpPr>
            <p:nvPr/>
          </p:nvSpPr>
          <p:spPr bwMode="auto">
            <a:xfrm>
              <a:off x="541826" y="4228687"/>
              <a:ext cx="155989" cy="199337"/>
            </a:xfrm>
            <a:custGeom>
              <a:avLst/>
              <a:gdLst>
                <a:gd name="T0" fmla="*/ 92 w 475"/>
                <a:gd name="T1" fmla="*/ 607 h 607"/>
                <a:gd name="T2" fmla="*/ 0 w 475"/>
                <a:gd name="T3" fmla="*/ 381 h 607"/>
                <a:gd name="T4" fmla="*/ 380 w 475"/>
                <a:gd name="T5" fmla="*/ 0 h 607"/>
                <a:gd name="T6" fmla="*/ 475 w 475"/>
                <a:gd name="T7" fmla="*/ 227 h 607"/>
                <a:gd name="T8" fmla="*/ 92 w 475"/>
                <a:gd name="T9" fmla="*/ 607 h 607"/>
              </a:gdLst>
              <a:ahLst/>
              <a:cxnLst>
                <a:cxn ang="0">
                  <a:pos x="T0" y="T1"/>
                </a:cxn>
                <a:cxn ang="0">
                  <a:pos x="T2" y="T3"/>
                </a:cxn>
                <a:cxn ang="0">
                  <a:pos x="T4" y="T5"/>
                </a:cxn>
                <a:cxn ang="0">
                  <a:pos x="T6" y="T7"/>
                </a:cxn>
                <a:cxn ang="0">
                  <a:pos x="T8" y="T9"/>
                </a:cxn>
              </a:cxnLst>
              <a:rect l="0" t="0" r="r" b="b"/>
              <a:pathLst>
                <a:path w="475" h="607">
                  <a:moveTo>
                    <a:pt x="92" y="607"/>
                  </a:moveTo>
                  <a:lnTo>
                    <a:pt x="0" y="381"/>
                  </a:lnTo>
                  <a:lnTo>
                    <a:pt x="380" y="0"/>
                  </a:lnTo>
                  <a:lnTo>
                    <a:pt x="475" y="227"/>
                  </a:lnTo>
                  <a:lnTo>
                    <a:pt x="92" y="607"/>
                  </a:ln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1">
              <a:extLst>
                <a:ext uri="{FF2B5EF4-FFF2-40B4-BE49-F238E27FC236}">
                  <a16:creationId xmlns:a16="http://schemas.microsoft.com/office/drawing/2014/main" id="{9BD4CDCC-49F1-4F39-95CD-D481932607F4}"/>
                </a:ext>
              </a:extLst>
            </p:cNvPr>
            <p:cNvSpPr>
              <a:spLocks/>
            </p:cNvSpPr>
            <p:nvPr/>
          </p:nvSpPr>
          <p:spPr bwMode="auto">
            <a:xfrm>
              <a:off x="585174" y="4316369"/>
              <a:ext cx="199994" cy="155989"/>
            </a:xfrm>
            <a:custGeom>
              <a:avLst/>
              <a:gdLst>
                <a:gd name="T0" fmla="*/ 0 w 609"/>
                <a:gd name="T1" fmla="*/ 381 h 475"/>
                <a:gd name="T2" fmla="*/ 229 w 609"/>
                <a:gd name="T3" fmla="*/ 475 h 475"/>
                <a:gd name="T4" fmla="*/ 609 w 609"/>
                <a:gd name="T5" fmla="*/ 95 h 475"/>
                <a:gd name="T6" fmla="*/ 383 w 609"/>
                <a:gd name="T7" fmla="*/ 0 h 475"/>
                <a:gd name="T8" fmla="*/ 0 w 609"/>
                <a:gd name="T9" fmla="*/ 381 h 475"/>
              </a:gdLst>
              <a:ahLst/>
              <a:cxnLst>
                <a:cxn ang="0">
                  <a:pos x="T0" y="T1"/>
                </a:cxn>
                <a:cxn ang="0">
                  <a:pos x="T2" y="T3"/>
                </a:cxn>
                <a:cxn ang="0">
                  <a:pos x="T4" y="T5"/>
                </a:cxn>
                <a:cxn ang="0">
                  <a:pos x="T6" y="T7"/>
                </a:cxn>
                <a:cxn ang="0">
                  <a:pos x="T8" y="T9"/>
                </a:cxn>
              </a:cxnLst>
              <a:rect l="0" t="0" r="r" b="b"/>
              <a:pathLst>
                <a:path w="609" h="475">
                  <a:moveTo>
                    <a:pt x="0" y="381"/>
                  </a:moveTo>
                  <a:lnTo>
                    <a:pt x="229" y="475"/>
                  </a:lnTo>
                  <a:lnTo>
                    <a:pt x="609" y="95"/>
                  </a:lnTo>
                  <a:lnTo>
                    <a:pt x="383" y="0"/>
                  </a:lnTo>
                  <a:lnTo>
                    <a:pt x="0" y="381"/>
                  </a:lnTo>
                  <a:close/>
                </a:path>
              </a:pathLst>
            </a:custGeom>
            <a:solidFill>
              <a:srgbClr val="D07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2">
              <a:extLst>
                <a:ext uri="{FF2B5EF4-FFF2-40B4-BE49-F238E27FC236}">
                  <a16:creationId xmlns:a16="http://schemas.microsoft.com/office/drawing/2014/main" id="{53A7EC96-F835-4CE0-85A6-892DA9BA5B5F}"/>
                </a:ext>
              </a:extLst>
            </p:cNvPr>
            <p:cNvSpPr>
              <a:spLocks/>
            </p:cNvSpPr>
            <p:nvPr/>
          </p:nvSpPr>
          <p:spPr bwMode="auto">
            <a:xfrm>
              <a:off x="420647" y="4285500"/>
              <a:ext cx="308036" cy="308036"/>
            </a:xfrm>
            <a:custGeom>
              <a:avLst/>
              <a:gdLst>
                <a:gd name="T0" fmla="*/ 44 w 397"/>
                <a:gd name="T1" fmla="*/ 381 h 397"/>
                <a:gd name="T2" fmla="*/ 8 w 397"/>
                <a:gd name="T3" fmla="*/ 389 h 397"/>
                <a:gd name="T4" fmla="*/ 16 w 397"/>
                <a:gd name="T5" fmla="*/ 353 h 397"/>
                <a:gd name="T6" fmla="*/ 353 w 397"/>
                <a:gd name="T7" fmla="*/ 16 h 397"/>
                <a:gd name="T8" fmla="*/ 389 w 397"/>
                <a:gd name="T9" fmla="*/ 7 h 397"/>
                <a:gd name="T10" fmla="*/ 381 w 397"/>
                <a:gd name="T11" fmla="*/ 44 h 397"/>
                <a:gd name="T12" fmla="*/ 44 w 397"/>
                <a:gd name="T13" fmla="*/ 381 h 397"/>
              </a:gdLst>
              <a:ahLst/>
              <a:cxnLst>
                <a:cxn ang="0">
                  <a:pos x="T0" y="T1"/>
                </a:cxn>
                <a:cxn ang="0">
                  <a:pos x="T2" y="T3"/>
                </a:cxn>
                <a:cxn ang="0">
                  <a:pos x="T4" y="T5"/>
                </a:cxn>
                <a:cxn ang="0">
                  <a:pos x="T6" y="T7"/>
                </a:cxn>
                <a:cxn ang="0">
                  <a:pos x="T8" y="T9"/>
                </a:cxn>
                <a:cxn ang="0">
                  <a:pos x="T10" y="T11"/>
                </a:cxn>
                <a:cxn ang="0">
                  <a:pos x="T12" y="T13"/>
                </a:cxn>
              </a:cxnLst>
              <a:rect l="0" t="0" r="r" b="b"/>
              <a:pathLst>
                <a:path w="397" h="397">
                  <a:moveTo>
                    <a:pt x="44" y="381"/>
                  </a:moveTo>
                  <a:cubicBezTo>
                    <a:pt x="32" y="393"/>
                    <a:pt x="15" y="397"/>
                    <a:pt x="8" y="389"/>
                  </a:cubicBezTo>
                  <a:cubicBezTo>
                    <a:pt x="0" y="381"/>
                    <a:pt x="4" y="365"/>
                    <a:pt x="16" y="353"/>
                  </a:cubicBezTo>
                  <a:cubicBezTo>
                    <a:pt x="353" y="16"/>
                    <a:pt x="353" y="16"/>
                    <a:pt x="353" y="16"/>
                  </a:cubicBezTo>
                  <a:cubicBezTo>
                    <a:pt x="365" y="3"/>
                    <a:pt x="382" y="0"/>
                    <a:pt x="389" y="7"/>
                  </a:cubicBezTo>
                  <a:cubicBezTo>
                    <a:pt x="397" y="15"/>
                    <a:pt x="393" y="32"/>
                    <a:pt x="381" y="44"/>
                  </a:cubicBezTo>
                  <a:lnTo>
                    <a:pt x="44" y="381"/>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0" name="Group 149">
            <a:extLst>
              <a:ext uri="{FF2B5EF4-FFF2-40B4-BE49-F238E27FC236}">
                <a16:creationId xmlns:a16="http://schemas.microsoft.com/office/drawing/2014/main" id="{B7A7291E-5A5D-43BD-9715-5CF6565B9FCF}"/>
              </a:ext>
            </a:extLst>
          </p:cNvPr>
          <p:cNvGrpSpPr/>
          <p:nvPr/>
        </p:nvGrpSpPr>
        <p:grpSpPr>
          <a:xfrm>
            <a:off x="249895" y="7410482"/>
            <a:ext cx="598527" cy="574557"/>
            <a:chOff x="171723" y="4228687"/>
            <a:chExt cx="613445" cy="606877"/>
          </a:xfrm>
        </p:grpSpPr>
        <p:sp>
          <p:nvSpPr>
            <p:cNvPr id="151" name="Oval 21">
              <a:extLst>
                <a:ext uri="{FF2B5EF4-FFF2-40B4-BE49-F238E27FC236}">
                  <a16:creationId xmlns:a16="http://schemas.microsoft.com/office/drawing/2014/main" id="{3A590DD1-7744-418C-A440-C8918EB31F8A}"/>
                </a:ext>
              </a:extLst>
            </p:cNvPr>
            <p:cNvSpPr>
              <a:spLocks noChangeArrowheads="1"/>
            </p:cNvSpPr>
            <p:nvPr/>
          </p:nvSpPr>
          <p:spPr bwMode="auto">
            <a:xfrm>
              <a:off x="175663" y="4320310"/>
              <a:ext cx="510985" cy="511971"/>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22">
              <a:extLst>
                <a:ext uri="{FF2B5EF4-FFF2-40B4-BE49-F238E27FC236}">
                  <a16:creationId xmlns:a16="http://schemas.microsoft.com/office/drawing/2014/main" id="{37D3EF41-994C-4E04-A5C3-076AAC3D33C7}"/>
                </a:ext>
              </a:extLst>
            </p:cNvPr>
            <p:cNvSpPr>
              <a:spLocks noEditPoints="1"/>
            </p:cNvSpPr>
            <p:nvPr/>
          </p:nvSpPr>
          <p:spPr bwMode="auto">
            <a:xfrm>
              <a:off x="171723" y="4317354"/>
              <a:ext cx="518867" cy="518210"/>
            </a:xfrm>
            <a:custGeom>
              <a:avLst/>
              <a:gdLst>
                <a:gd name="T0" fmla="*/ 334 w 669"/>
                <a:gd name="T1" fmla="*/ 0 h 668"/>
                <a:gd name="T2" fmla="*/ 0 w 669"/>
                <a:gd name="T3" fmla="*/ 334 h 668"/>
                <a:gd name="T4" fmla="*/ 334 w 669"/>
                <a:gd name="T5" fmla="*/ 668 h 668"/>
                <a:gd name="T6" fmla="*/ 669 w 669"/>
                <a:gd name="T7" fmla="*/ 334 h 668"/>
                <a:gd name="T8" fmla="*/ 334 w 669"/>
                <a:gd name="T9" fmla="*/ 0 h 668"/>
                <a:gd name="T10" fmla="*/ 334 w 669"/>
                <a:gd name="T11" fmla="*/ 602 h 668"/>
                <a:gd name="T12" fmla="*/ 66 w 669"/>
                <a:gd name="T13" fmla="*/ 334 h 668"/>
                <a:gd name="T14" fmla="*/ 334 w 669"/>
                <a:gd name="T15" fmla="*/ 66 h 668"/>
                <a:gd name="T16" fmla="*/ 602 w 669"/>
                <a:gd name="T17" fmla="*/ 334 h 668"/>
                <a:gd name="T18" fmla="*/ 334 w 669"/>
                <a:gd name="T19" fmla="*/ 602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9" h="668">
                  <a:moveTo>
                    <a:pt x="334" y="0"/>
                  </a:moveTo>
                  <a:cubicBezTo>
                    <a:pt x="150" y="0"/>
                    <a:pt x="0" y="149"/>
                    <a:pt x="0" y="334"/>
                  </a:cubicBezTo>
                  <a:cubicBezTo>
                    <a:pt x="0" y="519"/>
                    <a:pt x="150" y="668"/>
                    <a:pt x="334" y="668"/>
                  </a:cubicBezTo>
                  <a:cubicBezTo>
                    <a:pt x="519" y="668"/>
                    <a:pt x="669" y="519"/>
                    <a:pt x="669" y="334"/>
                  </a:cubicBezTo>
                  <a:cubicBezTo>
                    <a:pt x="669" y="149"/>
                    <a:pt x="519" y="0"/>
                    <a:pt x="334" y="0"/>
                  </a:cubicBezTo>
                  <a:moveTo>
                    <a:pt x="334" y="602"/>
                  </a:moveTo>
                  <a:cubicBezTo>
                    <a:pt x="186" y="602"/>
                    <a:pt x="66" y="482"/>
                    <a:pt x="66" y="334"/>
                  </a:cubicBezTo>
                  <a:cubicBezTo>
                    <a:pt x="66" y="186"/>
                    <a:pt x="186" y="66"/>
                    <a:pt x="334" y="66"/>
                  </a:cubicBezTo>
                  <a:cubicBezTo>
                    <a:pt x="482" y="66"/>
                    <a:pt x="602" y="186"/>
                    <a:pt x="602" y="334"/>
                  </a:cubicBezTo>
                  <a:cubicBezTo>
                    <a:pt x="602" y="482"/>
                    <a:pt x="482" y="602"/>
                    <a:pt x="334" y="602"/>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23">
              <a:extLst>
                <a:ext uri="{FF2B5EF4-FFF2-40B4-BE49-F238E27FC236}">
                  <a16:creationId xmlns:a16="http://schemas.microsoft.com/office/drawing/2014/main" id="{60302FE2-0C90-4FEC-ADCE-9CA6D10EB237}"/>
                </a:ext>
              </a:extLst>
            </p:cNvPr>
            <p:cNvSpPr>
              <a:spLocks noEditPoints="1"/>
            </p:cNvSpPr>
            <p:nvPr/>
          </p:nvSpPr>
          <p:spPr bwMode="auto">
            <a:xfrm>
              <a:off x="274182" y="4419486"/>
              <a:ext cx="313290" cy="313619"/>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338 h 404"/>
                <a:gd name="T12" fmla="*/ 67 w 404"/>
                <a:gd name="T13" fmla="*/ 202 h 404"/>
                <a:gd name="T14" fmla="*/ 202 w 404"/>
                <a:gd name="T15" fmla="*/ 66 h 404"/>
                <a:gd name="T16" fmla="*/ 338 w 404"/>
                <a:gd name="T17" fmla="*/ 202 h 404"/>
                <a:gd name="T18" fmla="*/ 202 w 404"/>
                <a:gd name="T19" fmla="*/ 3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1" y="0"/>
                    <a:pt x="0" y="91"/>
                    <a:pt x="0" y="202"/>
                  </a:cubicBezTo>
                  <a:cubicBezTo>
                    <a:pt x="0" y="313"/>
                    <a:pt x="91" y="404"/>
                    <a:pt x="202" y="404"/>
                  </a:cubicBezTo>
                  <a:cubicBezTo>
                    <a:pt x="314" y="404"/>
                    <a:pt x="404" y="313"/>
                    <a:pt x="404" y="202"/>
                  </a:cubicBezTo>
                  <a:cubicBezTo>
                    <a:pt x="404" y="91"/>
                    <a:pt x="314" y="0"/>
                    <a:pt x="202" y="0"/>
                  </a:cubicBezTo>
                  <a:moveTo>
                    <a:pt x="202" y="338"/>
                  </a:moveTo>
                  <a:cubicBezTo>
                    <a:pt x="127" y="338"/>
                    <a:pt x="67" y="277"/>
                    <a:pt x="67" y="202"/>
                  </a:cubicBezTo>
                  <a:cubicBezTo>
                    <a:pt x="67" y="127"/>
                    <a:pt x="127" y="66"/>
                    <a:pt x="202" y="66"/>
                  </a:cubicBezTo>
                  <a:cubicBezTo>
                    <a:pt x="277" y="66"/>
                    <a:pt x="338" y="127"/>
                    <a:pt x="338" y="202"/>
                  </a:cubicBezTo>
                  <a:cubicBezTo>
                    <a:pt x="338" y="277"/>
                    <a:pt x="277" y="338"/>
                    <a:pt x="202" y="338"/>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Oval 24">
              <a:extLst>
                <a:ext uri="{FF2B5EF4-FFF2-40B4-BE49-F238E27FC236}">
                  <a16:creationId xmlns:a16="http://schemas.microsoft.com/office/drawing/2014/main" id="{BD4E5775-A0D3-4F0A-AD91-EC4E7B14769B}"/>
                </a:ext>
              </a:extLst>
            </p:cNvPr>
            <p:cNvSpPr>
              <a:spLocks noChangeArrowheads="1"/>
            </p:cNvSpPr>
            <p:nvPr/>
          </p:nvSpPr>
          <p:spPr bwMode="auto">
            <a:xfrm>
              <a:off x="377299" y="4521945"/>
              <a:ext cx="107714" cy="108699"/>
            </a:xfrm>
            <a:prstGeom prst="ellipse">
              <a:avLst/>
            </a:pr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25">
              <a:extLst>
                <a:ext uri="{FF2B5EF4-FFF2-40B4-BE49-F238E27FC236}">
                  <a16:creationId xmlns:a16="http://schemas.microsoft.com/office/drawing/2014/main" id="{2ABC359B-EC18-42CD-A01B-79D16E6F28E0}"/>
                </a:ext>
              </a:extLst>
            </p:cNvPr>
            <p:cNvSpPr>
              <a:spLocks/>
            </p:cNvSpPr>
            <p:nvPr/>
          </p:nvSpPr>
          <p:spPr bwMode="auto">
            <a:xfrm>
              <a:off x="604550" y="4746897"/>
              <a:ext cx="23316" cy="23316"/>
            </a:xfrm>
            <a:custGeom>
              <a:avLst/>
              <a:gdLst>
                <a:gd name="T0" fmla="*/ 28 w 30"/>
                <a:gd name="T1" fmla="*/ 0 h 30"/>
                <a:gd name="T2" fmla="*/ 0 w 30"/>
                <a:gd name="T3" fmla="*/ 28 h 30"/>
                <a:gd name="T4" fmla="*/ 1 w 30"/>
                <a:gd name="T5" fmla="*/ 30 h 30"/>
                <a:gd name="T6" fmla="*/ 30 w 30"/>
                <a:gd name="T7" fmla="*/ 1 h 30"/>
                <a:gd name="T8" fmla="*/ 28 w 30"/>
                <a:gd name="T9" fmla="*/ 0 h 30"/>
              </a:gdLst>
              <a:ahLst/>
              <a:cxnLst>
                <a:cxn ang="0">
                  <a:pos x="T0" y="T1"/>
                </a:cxn>
                <a:cxn ang="0">
                  <a:pos x="T2" y="T3"/>
                </a:cxn>
                <a:cxn ang="0">
                  <a:pos x="T4" y="T5"/>
                </a:cxn>
                <a:cxn ang="0">
                  <a:pos x="T6" y="T7"/>
                </a:cxn>
                <a:cxn ang="0">
                  <a:pos x="T8" y="T9"/>
                </a:cxn>
              </a:cxnLst>
              <a:rect l="0" t="0" r="r" b="b"/>
              <a:pathLst>
                <a:path w="30" h="30">
                  <a:moveTo>
                    <a:pt x="28" y="0"/>
                  </a:moveTo>
                  <a:cubicBezTo>
                    <a:pt x="19" y="10"/>
                    <a:pt x="10" y="19"/>
                    <a:pt x="0" y="28"/>
                  </a:cubicBezTo>
                  <a:cubicBezTo>
                    <a:pt x="1" y="30"/>
                    <a:pt x="1" y="30"/>
                    <a:pt x="1" y="30"/>
                  </a:cubicBezTo>
                  <a:cubicBezTo>
                    <a:pt x="12" y="21"/>
                    <a:pt x="21" y="11"/>
                    <a:pt x="30" y="1"/>
                  </a:cubicBezTo>
                  <a:cubicBezTo>
                    <a:pt x="28" y="0"/>
                    <a:pt x="28" y="0"/>
                    <a:pt x="28"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26">
              <a:extLst>
                <a:ext uri="{FF2B5EF4-FFF2-40B4-BE49-F238E27FC236}">
                  <a16:creationId xmlns:a16="http://schemas.microsoft.com/office/drawing/2014/main" id="{1D42747E-5B61-419D-A7E5-3D301D4E7AB6}"/>
                </a:ext>
              </a:extLst>
            </p:cNvPr>
            <p:cNvSpPr>
              <a:spLocks noEditPoints="1"/>
            </p:cNvSpPr>
            <p:nvPr/>
          </p:nvSpPr>
          <p:spPr bwMode="auto">
            <a:xfrm>
              <a:off x="458741" y="4599776"/>
              <a:ext cx="131030" cy="132672"/>
            </a:xfrm>
            <a:custGeom>
              <a:avLst/>
              <a:gdLst>
                <a:gd name="T0" fmla="*/ 122 w 169"/>
                <a:gd name="T1" fmla="*/ 96 h 171"/>
                <a:gd name="T2" fmla="*/ 94 w 169"/>
                <a:gd name="T3" fmla="*/ 124 h 171"/>
                <a:gd name="T4" fmla="*/ 141 w 169"/>
                <a:gd name="T5" fmla="*/ 171 h 171"/>
                <a:gd name="T6" fmla="*/ 169 w 169"/>
                <a:gd name="T7" fmla="*/ 143 h 171"/>
                <a:gd name="T8" fmla="*/ 122 w 169"/>
                <a:gd name="T9" fmla="*/ 96 h 171"/>
                <a:gd name="T10" fmla="*/ 27 w 169"/>
                <a:gd name="T11" fmla="*/ 0 h 171"/>
                <a:gd name="T12" fmla="*/ 0 w 169"/>
                <a:gd name="T13" fmla="*/ 30 h 171"/>
                <a:gd name="T14" fmla="*/ 47 w 169"/>
                <a:gd name="T15" fmla="*/ 77 h 171"/>
                <a:gd name="T16" fmla="*/ 75 w 169"/>
                <a:gd name="T17" fmla="*/ 49 h 171"/>
                <a:gd name="T18" fmla="*/ 27 w 16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1">
                  <a:moveTo>
                    <a:pt x="122" y="96"/>
                  </a:moveTo>
                  <a:cubicBezTo>
                    <a:pt x="114" y="106"/>
                    <a:pt x="105" y="116"/>
                    <a:pt x="94" y="124"/>
                  </a:cubicBezTo>
                  <a:cubicBezTo>
                    <a:pt x="141" y="171"/>
                    <a:pt x="141" y="171"/>
                    <a:pt x="141" y="171"/>
                  </a:cubicBezTo>
                  <a:cubicBezTo>
                    <a:pt x="151" y="162"/>
                    <a:pt x="161" y="153"/>
                    <a:pt x="169" y="143"/>
                  </a:cubicBezTo>
                  <a:cubicBezTo>
                    <a:pt x="122" y="96"/>
                    <a:pt x="122" y="96"/>
                    <a:pt x="122" y="96"/>
                  </a:cubicBezTo>
                  <a:moveTo>
                    <a:pt x="27" y="0"/>
                  </a:moveTo>
                  <a:cubicBezTo>
                    <a:pt x="21" y="13"/>
                    <a:pt x="11" y="23"/>
                    <a:pt x="0" y="30"/>
                  </a:cubicBezTo>
                  <a:cubicBezTo>
                    <a:pt x="47" y="77"/>
                    <a:pt x="47" y="77"/>
                    <a:pt x="47" y="77"/>
                  </a:cubicBezTo>
                  <a:cubicBezTo>
                    <a:pt x="58" y="69"/>
                    <a:pt x="67" y="59"/>
                    <a:pt x="75" y="49"/>
                  </a:cubicBezTo>
                  <a:cubicBezTo>
                    <a:pt x="27" y="0"/>
                    <a:pt x="27" y="0"/>
                    <a:pt x="27"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27">
              <a:extLst>
                <a:ext uri="{FF2B5EF4-FFF2-40B4-BE49-F238E27FC236}">
                  <a16:creationId xmlns:a16="http://schemas.microsoft.com/office/drawing/2014/main" id="{603C8816-7BB7-4EEB-B269-5CFE1E02EE51}"/>
                </a:ext>
              </a:extLst>
            </p:cNvPr>
            <p:cNvSpPr>
              <a:spLocks/>
            </p:cNvSpPr>
            <p:nvPr/>
          </p:nvSpPr>
          <p:spPr bwMode="auto">
            <a:xfrm>
              <a:off x="568098" y="4710445"/>
              <a:ext cx="58126" cy="58455"/>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0" y="19"/>
                    <a:pt x="0" y="28"/>
                  </a:cubicBezTo>
                  <a:cubicBezTo>
                    <a:pt x="47" y="75"/>
                    <a:pt x="47" y="75"/>
                    <a:pt x="47" y="75"/>
                  </a:cubicBezTo>
                  <a:cubicBezTo>
                    <a:pt x="57" y="66"/>
                    <a:pt x="66"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28">
              <a:extLst>
                <a:ext uri="{FF2B5EF4-FFF2-40B4-BE49-F238E27FC236}">
                  <a16:creationId xmlns:a16="http://schemas.microsoft.com/office/drawing/2014/main" id="{3115D230-5680-47E1-9984-CC46E521EF4B}"/>
                </a:ext>
              </a:extLst>
            </p:cNvPr>
            <p:cNvSpPr>
              <a:spLocks/>
            </p:cNvSpPr>
            <p:nvPr/>
          </p:nvSpPr>
          <p:spPr bwMode="auto">
            <a:xfrm>
              <a:off x="495193" y="4637541"/>
              <a:ext cx="58126" cy="58126"/>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1" y="20"/>
                    <a:pt x="0" y="28"/>
                  </a:cubicBezTo>
                  <a:cubicBezTo>
                    <a:pt x="47" y="75"/>
                    <a:pt x="47" y="75"/>
                    <a:pt x="47" y="75"/>
                  </a:cubicBezTo>
                  <a:cubicBezTo>
                    <a:pt x="58" y="67"/>
                    <a:pt x="67"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29">
              <a:extLst>
                <a:ext uri="{FF2B5EF4-FFF2-40B4-BE49-F238E27FC236}">
                  <a16:creationId xmlns:a16="http://schemas.microsoft.com/office/drawing/2014/main" id="{1FF5B512-A58B-484D-8252-770080E8A570}"/>
                </a:ext>
              </a:extLst>
            </p:cNvPr>
            <p:cNvSpPr>
              <a:spLocks/>
            </p:cNvSpPr>
            <p:nvPr/>
          </p:nvSpPr>
          <p:spPr bwMode="auto">
            <a:xfrm>
              <a:off x="420647" y="4566279"/>
              <a:ext cx="59111" cy="56484"/>
            </a:xfrm>
            <a:custGeom>
              <a:avLst/>
              <a:gdLst>
                <a:gd name="T0" fmla="*/ 19 w 76"/>
                <a:gd name="T1" fmla="*/ 0 h 73"/>
                <a:gd name="T2" fmla="*/ 8 w 76"/>
                <a:gd name="T3" fmla="*/ 4 h 73"/>
                <a:gd name="T4" fmla="*/ 17 w 76"/>
                <a:gd name="T5" fmla="*/ 41 h 73"/>
                <a:gd name="T6" fmla="*/ 49 w 76"/>
                <a:gd name="T7" fmla="*/ 73 h 73"/>
                <a:gd name="T8" fmla="*/ 76 w 76"/>
                <a:gd name="T9" fmla="*/ 43 h 73"/>
                <a:gd name="T10" fmla="*/ 45 w 76"/>
                <a:gd name="T11" fmla="*/ 12 h 73"/>
                <a:gd name="T12" fmla="*/ 19 w 76"/>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6" h="73">
                  <a:moveTo>
                    <a:pt x="19" y="0"/>
                  </a:moveTo>
                  <a:cubicBezTo>
                    <a:pt x="15" y="0"/>
                    <a:pt x="11" y="1"/>
                    <a:pt x="8" y="4"/>
                  </a:cubicBezTo>
                  <a:cubicBezTo>
                    <a:pt x="0" y="12"/>
                    <a:pt x="4" y="28"/>
                    <a:pt x="17" y="41"/>
                  </a:cubicBezTo>
                  <a:cubicBezTo>
                    <a:pt x="49" y="73"/>
                    <a:pt x="49" y="73"/>
                    <a:pt x="49" y="73"/>
                  </a:cubicBezTo>
                  <a:cubicBezTo>
                    <a:pt x="60" y="66"/>
                    <a:pt x="70" y="56"/>
                    <a:pt x="76" y="43"/>
                  </a:cubicBezTo>
                  <a:cubicBezTo>
                    <a:pt x="45" y="12"/>
                    <a:pt x="45" y="12"/>
                    <a:pt x="45" y="12"/>
                  </a:cubicBezTo>
                  <a:cubicBezTo>
                    <a:pt x="37" y="4"/>
                    <a:pt x="27" y="0"/>
                    <a:pt x="19"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30">
              <a:extLst>
                <a:ext uri="{FF2B5EF4-FFF2-40B4-BE49-F238E27FC236}">
                  <a16:creationId xmlns:a16="http://schemas.microsoft.com/office/drawing/2014/main" id="{D6B4B1CA-7BAF-4392-AD66-5E933F0B25A8}"/>
                </a:ext>
              </a:extLst>
            </p:cNvPr>
            <p:cNvSpPr>
              <a:spLocks/>
            </p:cNvSpPr>
            <p:nvPr/>
          </p:nvSpPr>
          <p:spPr bwMode="auto">
            <a:xfrm>
              <a:off x="541826" y="4228687"/>
              <a:ext cx="155989" cy="199337"/>
            </a:xfrm>
            <a:custGeom>
              <a:avLst/>
              <a:gdLst>
                <a:gd name="T0" fmla="*/ 92 w 475"/>
                <a:gd name="T1" fmla="*/ 607 h 607"/>
                <a:gd name="T2" fmla="*/ 0 w 475"/>
                <a:gd name="T3" fmla="*/ 381 h 607"/>
                <a:gd name="T4" fmla="*/ 380 w 475"/>
                <a:gd name="T5" fmla="*/ 0 h 607"/>
                <a:gd name="T6" fmla="*/ 475 w 475"/>
                <a:gd name="T7" fmla="*/ 227 h 607"/>
                <a:gd name="T8" fmla="*/ 92 w 475"/>
                <a:gd name="T9" fmla="*/ 607 h 607"/>
              </a:gdLst>
              <a:ahLst/>
              <a:cxnLst>
                <a:cxn ang="0">
                  <a:pos x="T0" y="T1"/>
                </a:cxn>
                <a:cxn ang="0">
                  <a:pos x="T2" y="T3"/>
                </a:cxn>
                <a:cxn ang="0">
                  <a:pos x="T4" y="T5"/>
                </a:cxn>
                <a:cxn ang="0">
                  <a:pos x="T6" y="T7"/>
                </a:cxn>
                <a:cxn ang="0">
                  <a:pos x="T8" y="T9"/>
                </a:cxn>
              </a:cxnLst>
              <a:rect l="0" t="0" r="r" b="b"/>
              <a:pathLst>
                <a:path w="475" h="607">
                  <a:moveTo>
                    <a:pt x="92" y="607"/>
                  </a:moveTo>
                  <a:lnTo>
                    <a:pt x="0" y="381"/>
                  </a:lnTo>
                  <a:lnTo>
                    <a:pt x="380" y="0"/>
                  </a:lnTo>
                  <a:lnTo>
                    <a:pt x="475" y="227"/>
                  </a:lnTo>
                  <a:lnTo>
                    <a:pt x="92" y="607"/>
                  </a:ln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31">
              <a:extLst>
                <a:ext uri="{FF2B5EF4-FFF2-40B4-BE49-F238E27FC236}">
                  <a16:creationId xmlns:a16="http://schemas.microsoft.com/office/drawing/2014/main" id="{8E44C07F-858B-490E-8BE3-7665AB8EA67F}"/>
                </a:ext>
              </a:extLst>
            </p:cNvPr>
            <p:cNvSpPr>
              <a:spLocks/>
            </p:cNvSpPr>
            <p:nvPr/>
          </p:nvSpPr>
          <p:spPr bwMode="auto">
            <a:xfrm>
              <a:off x="585174" y="4316369"/>
              <a:ext cx="199994" cy="155989"/>
            </a:xfrm>
            <a:custGeom>
              <a:avLst/>
              <a:gdLst>
                <a:gd name="T0" fmla="*/ 0 w 609"/>
                <a:gd name="T1" fmla="*/ 381 h 475"/>
                <a:gd name="T2" fmla="*/ 229 w 609"/>
                <a:gd name="T3" fmla="*/ 475 h 475"/>
                <a:gd name="T4" fmla="*/ 609 w 609"/>
                <a:gd name="T5" fmla="*/ 95 h 475"/>
                <a:gd name="T6" fmla="*/ 383 w 609"/>
                <a:gd name="T7" fmla="*/ 0 h 475"/>
                <a:gd name="T8" fmla="*/ 0 w 609"/>
                <a:gd name="T9" fmla="*/ 381 h 475"/>
              </a:gdLst>
              <a:ahLst/>
              <a:cxnLst>
                <a:cxn ang="0">
                  <a:pos x="T0" y="T1"/>
                </a:cxn>
                <a:cxn ang="0">
                  <a:pos x="T2" y="T3"/>
                </a:cxn>
                <a:cxn ang="0">
                  <a:pos x="T4" y="T5"/>
                </a:cxn>
                <a:cxn ang="0">
                  <a:pos x="T6" y="T7"/>
                </a:cxn>
                <a:cxn ang="0">
                  <a:pos x="T8" y="T9"/>
                </a:cxn>
              </a:cxnLst>
              <a:rect l="0" t="0" r="r" b="b"/>
              <a:pathLst>
                <a:path w="609" h="475">
                  <a:moveTo>
                    <a:pt x="0" y="381"/>
                  </a:moveTo>
                  <a:lnTo>
                    <a:pt x="229" y="475"/>
                  </a:lnTo>
                  <a:lnTo>
                    <a:pt x="609" y="95"/>
                  </a:lnTo>
                  <a:lnTo>
                    <a:pt x="383" y="0"/>
                  </a:lnTo>
                  <a:lnTo>
                    <a:pt x="0" y="381"/>
                  </a:lnTo>
                  <a:close/>
                </a:path>
              </a:pathLst>
            </a:custGeom>
            <a:solidFill>
              <a:srgbClr val="D07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32">
              <a:extLst>
                <a:ext uri="{FF2B5EF4-FFF2-40B4-BE49-F238E27FC236}">
                  <a16:creationId xmlns:a16="http://schemas.microsoft.com/office/drawing/2014/main" id="{B6217A26-2AB5-4F54-AF5F-79EA2E1A88DA}"/>
                </a:ext>
              </a:extLst>
            </p:cNvPr>
            <p:cNvSpPr>
              <a:spLocks/>
            </p:cNvSpPr>
            <p:nvPr/>
          </p:nvSpPr>
          <p:spPr bwMode="auto">
            <a:xfrm>
              <a:off x="420647" y="4285500"/>
              <a:ext cx="308036" cy="308036"/>
            </a:xfrm>
            <a:custGeom>
              <a:avLst/>
              <a:gdLst>
                <a:gd name="T0" fmla="*/ 44 w 397"/>
                <a:gd name="T1" fmla="*/ 381 h 397"/>
                <a:gd name="T2" fmla="*/ 8 w 397"/>
                <a:gd name="T3" fmla="*/ 389 h 397"/>
                <a:gd name="T4" fmla="*/ 16 w 397"/>
                <a:gd name="T5" fmla="*/ 353 h 397"/>
                <a:gd name="T6" fmla="*/ 353 w 397"/>
                <a:gd name="T7" fmla="*/ 16 h 397"/>
                <a:gd name="T8" fmla="*/ 389 w 397"/>
                <a:gd name="T9" fmla="*/ 7 h 397"/>
                <a:gd name="T10" fmla="*/ 381 w 397"/>
                <a:gd name="T11" fmla="*/ 44 h 397"/>
                <a:gd name="T12" fmla="*/ 44 w 397"/>
                <a:gd name="T13" fmla="*/ 381 h 397"/>
              </a:gdLst>
              <a:ahLst/>
              <a:cxnLst>
                <a:cxn ang="0">
                  <a:pos x="T0" y="T1"/>
                </a:cxn>
                <a:cxn ang="0">
                  <a:pos x="T2" y="T3"/>
                </a:cxn>
                <a:cxn ang="0">
                  <a:pos x="T4" y="T5"/>
                </a:cxn>
                <a:cxn ang="0">
                  <a:pos x="T6" y="T7"/>
                </a:cxn>
                <a:cxn ang="0">
                  <a:pos x="T8" y="T9"/>
                </a:cxn>
                <a:cxn ang="0">
                  <a:pos x="T10" y="T11"/>
                </a:cxn>
                <a:cxn ang="0">
                  <a:pos x="T12" y="T13"/>
                </a:cxn>
              </a:cxnLst>
              <a:rect l="0" t="0" r="r" b="b"/>
              <a:pathLst>
                <a:path w="397" h="397">
                  <a:moveTo>
                    <a:pt x="44" y="381"/>
                  </a:moveTo>
                  <a:cubicBezTo>
                    <a:pt x="32" y="393"/>
                    <a:pt x="15" y="397"/>
                    <a:pt x="8" y="389"/>
                  </a:cubicBezTo>
                  <a:cubicBezTo>
                    <a:pt x="0" y="381"/>
                    <a:pt x="4" y="365"/>
                    <a:pt x="16" y="353"/>
                  </a:cubicBezTo>
                  <a:cubicBezTo>
                    <a:pt x="353" y="16"/>
                    <a:pt x="353" y="16"/>
                    <a:pt x="353" y="16"/>
                  </a:cubicBezTo>
                  <a:cubicBezTo>
                    <a:pt x="365" y="3"/>
                    <a:pt x="382" y="0"/>
                    <a:pt x="389" y="7"/>
                  </a:cubicBezTo>
                  <a:cubicBezTo>
                    <a:pt x="397" y="15"/>
                    <a:pt x="393" y="32"/>
                    <a:pt x="381" y="44"/>
                  </a:cubicBezTo>
                  <a:lnTo>
                    <a:pt x="44" y="381"/>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3" name="Group 162">
            <a:extLst>
              <a:ext uri="{FF2B5EF4-FFF2-40B4-BE49-F238E27FC236}">
                <a16:creationId xmlns:a16="http://schemas.microsoft.com/office/drawing/2014/main" id="{DFAA66A3-1055-452E-A983-1E23D89C909E}"/>
              </a:ext>
            </a:extLst>
          </p:cNvPr>
          <p:cNvGrpSpPr/>
          <p:nvPr/>
        </p:nvGrpSpPr>
        <p:grpSpPr>
          <a:xfrm>
            <a:off x="6082980" y="5676697"/>
            <a:ext cx="598527" cy="574557"/>
            <a:chOff x="171723" y="4228687"/>
            <a:chExt cx="613445" cy="606877"/>
          </a:xfrm>
        </p:grpSpPr>
        <p:sp>
          <p:nvSpPr>
            <p:cNvPr id="164" name="Oval 21">
              <a:extLst>
                <a:ext uri="{FF2B5EF4-FFF2-40B4-BE49-F238E27FC236}">
                  <a16:creationId xmlns:a16="http://schemas.microsoft.com/office/drawing/2014/main" id="{3A84C6DD-D5E1-4B2C-A736-29A9DD3D9E72}"/>
                </a:ext>
              </a:extLst>
            </p:cNvPr>
            <p:cNvSpPr>
              <a:spLocks noChangeArrowheads="1"/>
            </p:cNvSpPr>
            <p:nvPr/>
          </p:nvSpPr>
          <p:spPr bwMode="auto">
            <a:xfrm>
              <a:off x="175663" y="4320310"/>
              <a:ext cx="510985" cy="511971"/>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22">
              <a:extLst>
                <a:ext uri="{FF2B5EF4-FFF2-40B4-BE49-F238E27FC236}">
                  <a16:creationId xmlns:a16="http://schemas.microsoft.com/office/drawing/2014/main" id="{C5C04310-C435-45A8-B83A-9DBF32875332}"/>
                </a:ext>
              </a:extLst>
            </p:cNvPr>
            <p:cNvSpPr>
              <a:spLocks noEditPoints="1"/>
            </p:cNvSpPr>
            <p:nvPr/>
          </p:nvSpPr>
          <p:spPr bwMode="auto">
            <a:xfrm>
              <a:off x="171723" y="4317354"/>
              <a:ext cx="518867" cy="518210"/>
            </a:xfrm>
            <a:custGeom>
              <a:avLst/>
              <a:gdLst>
                <a:gd name="T0" fmla="*/ 334 w 669"/>
                <a:gd name="T1" fmla="*/ 0 h 668"/>
                <a:gd name="T2" fmla="*/ 0 w 669"/>
                <a:gd name="T3" fmla="*/ 334 h 668"/>
                <a:gd name="T4" fmla="*/ 334 w 669"/>
                <a:gd name="T5" fmla="*/ 668 h 668"/>
                <a:gd name="T6" fmla="*/ 669 w 669"/>
                <a:gd name="T7" fmla="*/ 334 h 668"/>
                <a:gd name="T8" fmla="*/ 334 w 669"/>
                <a:gd name="T9" fmla="*/ 0 h 668"/>
                <a:gd name="T10" fmla="*/ 334 w 669"/>
                <a:gd name="T11" fmla="*/ 602 h 668"/>
                <a:gd name="T12" fmla="*/ 66 w 669"/>
                <a:gd name="T13" fmla="*/ 334 h 668"/>
                <a:gd name="T14" fmla="*/ 334 w 669"/>
                <a:gd name="T15" fmla="*/ 66 h 668"/>
                <a:gd name="T16" fmla="*/ 602 w 669"/>
                <a:gd name="T17" fmla="*/ 334 h 668"/>
                <a:gd name="T18" fmla="*/ 334 w 669"/>
                <a:gd name="T19" fmla="*/ 602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9" h="668">
                  <a:moveTo>
                    <a:pt x="334" y="0"/>
                  </a:moveTo>
                  <a:cubicBezTo>
                    <a:pt x="150" y="0"/>
                    <a:pt x="0" y="149"/>
                    <a:pt x="0" y="334"/>
                  </a:cubicBezTo>
                  <a:cubicBezTo>
                    <a:pt x="0" y="519"/>
                    <a:pt x="150" y="668"/>
                    <a:pt x="334" y="668"/>
                  </a:cubicBezTo>
                  <a:cubicBezTo>
                    <a:pt x="519" y="668"/>
                    <a:pt x="669" y="519"/>
                    <a:pt x="669" y="334"/>
                  </a:cubicBezTo>
                  <a:cubicBezTo>
                    <a:pt x="669" y="149"/>
                    <a:pt x="519" y="0"/>
                    <a:pt x="334" y="0"/>
                  </a:cubicBezTo>
                  <a:moveTo>
                    <a:pt x="334" y="602"/>
                  </a:moveTo>
                  <a:cubicBezTo>
                    <a:pt x="186" y="602"/>
                    <a:pt x="66" y="482"/>
                    <a:pt x="66" y="334"/>
                  </a:cubicBezTo>
                  <a:cubicBezTo>
                    <a:pt x="66" y="186"/>
                    <a:pt x="186" y="66"/>
                    <a:pt x="334" y="66"/>
                  </a:cubicBezTo>
                  <a:cubicBezTo>
                    <a:pt x="482" y="66"/>
                    <a:pt x="602" y="186"/>
                    <a:pt x="602" y="334"/>
                  </a:cubicBezTo>
                  <a:cubicBezTo>
                    <a:pt x="602" y="482"/>
                    <a:pt x="482" y="602"/>
                    <a:pt x="334" y="602"/>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23">
              <a:extLst>
                <a:ext uri="{FF2B5EF4-FFF2-40B4-BE49-F238E27FC236}">
                  <a16:creationId xmlns:a16="http://schemas.microsoft.com/office/drawing/2014/main" id="{424F96AD-9FD6-493B-BFB9-6259E72F88F4}"/>
                </a:ext>
              </a:extLst>
            </p:cNvPr>
            <p:cNvSpPr>
              <a:spLocks noEditPoints="1"/>
            </p:cNvSpPr>
            <p:nvPr/>
          </p:nvSpPr>
          <p:spPr bwMode="auto">
            <a:xfrm>
              <a:off x="274182" y="4419486"/>
              <a:ext cx="313290" cy="313619"/>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338 h 404"/>
                <a:gd name="T12" fmla="*/ 67 w 404"/>
                <a:gd name="T13" fmla="*/ 202 h 404"/>
                <a:gd name="T14" fmla="*/ 202 w 404"/>
                <a:gd name="T15" fmla="*/ 66 h 404"/>
                <a:gd name="T16" fmla="*/ 338 w 404"/>
                <a:gd name="T17" fmla="*/ 202 h 404"/>
                <a:gd name="T18" fmla="*/ 202 w 404"/>
                <a:gd name="T19" fmla="*/ 3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1" y="0"/>
                    <a:pt x="0" y="91"/>
                    <a:pt x="0" y="202"/>
                  </a:cubicBezTo>
                  <a:cubicBezTo>
                    <a:pt x="0" y="313"/>
                    <a:pt x="91" y="404"/>
                    <a:pt x="202" y="404"/>
                  </a:cubicBezTo>
                  <a:cubicBezTo>
                    <a:pt x="314" y="404"/>
                    <a:pt x="404" y="313"/>
                    <a:pt x="404" y="202"/>
                  </a:cubicBezTo>
                  <a:cubicBezTo>
                    <a:pt x="404" y="91"/>
                    <a:pt x="314" y="0"/>
                    <a:pt x="202" y="0"/>
                  </a:cubicBezTo>
                  <a:moveTo>
                    <a:pt x="202" y="338"/>
                  </a:moveTo>
                  <a:cubicBezTo>
                    <a:pt x="127" y="338"/>
                    <a:pt x="67" y="277"/>
                    <a:pt x="67" y="202"/>
                  </a:cubicBezTo>
                  <a:cubicBezTo>
                    <a:pt x="67" y="127"/>
                    <a:pt x="127" y="66"/>
                    <a:pt x="202" y="66"/>
                  </a:cubicBezTo>
                  <a:cubicBezTo>
                    <a:pt x="277" y="66"/>
                    <a:pt x="338" y="127"/>
                    <a:pt x="338" y="202"/>
                  </a:cubicBezTo>
                  <a:cubicBezTo>
                    <a:pt x="338" y="277"/>
                    <a:pt x="277" y="338"/>
                    <a:pt x="202" y="338"/>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Oval 24">
              <a:extLst>
                <a:ext uri="{FF2B5EF4-FFF2-40B4-BE49-F238E27FC236}">
                  <a16:creationId xmlns:a16="http://schemas.microsoft.com/office/drawing/2014/main" id="{543F8023-D2B6-483C-9EEA-9D7FDD3D18F1}"/>
                </a:ext>
              </a:extLst>
            </p:cNvPr>
            <p:cNvSpPr>
              <a:spLocks noChangeArrowheads="1"/>
            </p:cNvSpPr>
            <p:nvPr/>
          </p:nvSpPr>
          <p:spPr bwMode="auto">
            <a:xfrm>
              <a:off x="377299" y="4521945"/>
              <a:ext cx="107714" cy="108699"/>
            </a:xfrm>
            <a:prstGeom prst="ellipse">
              <a:avLst/>
            </a:pr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25">
              <a:extLst>
                <a:ext uri="{FF2B5EF4-FFF2-40B4-BE49-F238E27FC236}">
                  <a16:creationId xmlns:a16="http://schemas.microsoft.com/office/drawing/2014/main" id="{A8E8CBBC-98AE-4FF3-88F2-4FE3ED14401C}"/>
                </a:ext>
              </a:extLst>
            </p:cNvPr>
            <p:cNvSpPr>
              <a:spLocks/>
            </p:cNvSpPr>
            <p:nvPr/>
          </p:nvSpPr>
          <p:spPr bwMode="auto">
            <a:xfrm>
              <a:off x="604550" y="4746897"/>
              <a:ext cx="23316" cy="23316"/>
            </a:xfrm>
            <a:custGeom>
              <a:avLst/>
              <a:gdLst>
                <a:gd name="T0" fmla="*/ 28 w 30"/>
                <a:gd name="T1" fmla="*/ 0 h 30"/>
                <a:gd name="T2" fmla="*/ 0 w 30"/>
                <a:gd name="T3" fmla="*/ 28 h 30"/>
                <a:gd name="T4" fmla="*/ 1 w 30"/>
                <a:gd name="T5" fmla="*/ 30 h 30"/>
                <a:gd name="T6" fmla="*/ 30 w 30"/>
                <a:gd name="T7" fmla="*/ 1 h 30"/>
                <a:gd name="T8" fmla="*/ 28 w 30"/>
                <a:gd name="T9" fmla="*/ 0 h 30"/>
              </a:gdLst>
              <a:ahLst/>
              <a:cxnLst>
                <a:cxn ang="0">
                  <a:pos x="T0" y="T1"/>
                </a:cxn>
                <a:cxn ang="0">
                  <a:pos x="T2" y="T3"/>
                </a:cxn>
                <a:cxn ang="0">
                  <a:pos x="T4" y="T5"/>
                </a:cxn>
                <a:cxn ang="0">
                  <a:pos x="T6" y="T7"/>
                </a:cxn>
                <a:cxn ang="0">
                  <a:pos x="T8" y="T9"/>
                </a:cxn>
              </a:cxnLst>
              <a:rect l="0" t="0" r="r" b="b"/>
              <a:pathLst>
                <a:path w="30" h="30">
                  <a:moveTo>
                    <a:pt x="28" y="0"/>
                  </a:moveTo>
                  <a:cubicBezTo>
                    <a:pt x="19" y="10"/>
                    <a:pt x="10" y="19"/>
                    <a:pt x="0" y="28"/>
                  </a:cubicBezTo>
                  <a:cubicBezTo>
                    <a:pt x="1" y="30"/>
                    <a:pt x="1" y="30"/>
                    <a:pt x="1" y="30"/>
                  </a:cubicBezTo>
                  <a:cubicBezTo>
                    <a:pt x="12" y="21"/>
                    <a:pt x="21" y="11"/>
                    <a:pt x="30" y="1"/>
                  </a:cubicBezTo>
                  <a:cubicBezTo>
                    <a:pt x="28" y="0"/>
                    <a:pt x="28" y="0"/>
                    <a:pt x="28"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26">
              <a:extLst>
                <a:ext uri="{FF2B5EF4-FFF2-40B4-BE49-F238E27FC236}">
                  <a16:creationId xmlns:a16="http://schemas.microsoft.com/office/drawing/2014/main" id="{0C276416-D995-448E-AAF2-C6040B499C54}"/>
                </a:ext>
              </a:extLst>
            </p:cNvPr>
            <p:cNvSpPr>
              <a:spLocks noEditPoints="1"/>
            </p:cNvSpPr>
            <p:nvPr/>
          </p:nvSpPr>
          <p:spPr bwMode="auto">
            <a:xfrm>
              <a:off x="458741" y="4599776"/>
              <a:ext cx="131030" cy="132672"/>
            </a:xfrm>
            <a:custGeom>
              <a:avLst/>
              <a:gdLst>
                <a:gd name="T0" fmla="*/ 122 w 169"/>
                <a:gd name="T1" fmla="*/ 96 h 171"/>
                <a:gd name="T2" fmla="*/ 94 w 169"/>
                <a:gd name="T3" fmla="*/ 124 h 171"/>
                <a:gd name="T4" fmla="*/ 141 w 169"/>
                <a:gd name="T5" fmla="*/ 171 h 171"/>
                <a:gd name="T6" fmla="*/ 169 w 169"/>
                <a:gd name="T7" fmla="*/ 143 h 171"/>
                <a:gd name="T8" fmla="*/ 122 w 169"/>
                <a:gd name="T9" fmla="*/ 96 h 171"/>
                <a:gd name="T10" fmla="*/ 27 w 169"/>
                <a:gd name="T11" fmla="*/ 0 h 171"/>
                <a:gd name="T12" fmla="*/ 0 w 169"/>
                <a:gd name="T13" fmla="*/ 30 h 171"/>
                <a:gd name="T14" fmla="*/ 47 w 169"/>
                <a:gd name="T15" fmla="*/ 77 h 171"/>
                <a:gd name="T16" fmla="*/ 75 w 169"/>
                <a:gd name="T17" fmla="*/ 49 h 171"/>
                <a:gd name="T18" fmla="*/ 27 w 16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1">
                  <a:moveTo>
                    <a:pt x="122" y="96"/>
                  </a:moveTo>
                  <a:cubicBezTo>
                    <a:pt x="114" y="106"/>
                    <a:pt x="105" y="116"/>
                    <a:pt x="94" y="124"/>
                  </a:cubicBezTo>
                  <a:cubicBezTo>
                    <a:pt x="141" y="171"/>
                    <a:pt x="141" y="171"/>
                    <a:pt x="141" y="171"/>
                  </a:cubicBezTo>
                  <a:cubicBezTo>
                    <a:pt x="151" y="162"/>
                    <a:pt x="161" y="153"/>
                    <a:pt x="169" y="143"/>
                  </a:cubicBezTo>
                  <a:cubicBezTo>
                    <a:pt x="122" y="96"/>
                    <a:pt x="122" y="96"/>
                    <a:pt x="122" y="96"/>
                  </a:cubicBezTo>
                  <a:moveTo>
                    <a:pt x="27" y="0"/>
                  </a:moveTo>
                  <a:cubicBezTo>
                    <a:pt x="21" y="13"/>
                    <a:pt x="11" y="23"/>
                    <a:pt x="0" y="30"/>
                  </a:cubicBezTo>
                  <a:cubicBezTo>
                    <a:pt x="47" y="77"/>
                    <a:pt x="47" y="77"/>
                    <a:pt x="47" y="77"/>
                  </a:cubicBezTo>
                  <a:cubicBezTo>
                    <a:pt x="58" y="69"/>
                    <a:pt x="67" y="59"/>
                    <a:pt x="75" y="49"/>
                  </a:cubicBezTo>
                  <a:cubicBezTo>
                    <a:pt x="27" y="0"/>
                    <a:pt x="27" y="0"/>
                    <a:pt x="27"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27">
              <a:extLst>
                <a:ext uri="{FF2B5EF4-FFF2-40B4-BE49-F238E27FC236}">
                  <a16:creationId xmlns:a16="http://schemas.microsoft.com/office/drawing/2014/main" id="{027681A2-B217-41DE-9B45-FFDEFD17A4D9}"/>
                </a:ext>
              </a:extLst>
            </p:cNvPr>
            <p:cNvSpPr>
              <a:spLocks/>
            </p:cNvSpPr>
            <p:nvPr/>
          </p:nvSpPr>
          <p:spPr bwMode="auto">
            <a:xfrm>
              <a:off x="568098" y="4710445"/>
              <a:ext cx="58126" cy="58455"/>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0" y="19"/>
                    <a:pt x="0" y="28"/>
                  </a:cubicBezTo>
                  <a:cubicBezTo>
                    <a:pt x="47" y="75"/>
                    <a:pt x="47" y="75"/>
                    <a:pt x="47" y="75"/>
                  </a:cubicBezTo>
                  <a:cubicBezTo>
                    <a:pt x="57" y="66"/>
                    <a:pt x="66"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28">
              <a:extLst>
                <a:ext uri="{FF2B5EF4-FFF2-40B4-BE49-F238E27FC236}">
                  <a16:creationId xmlns:a16="http://schemas.microsoft.com/office/drawing/2014/main" id="{871E7E25-8A0F-41B7-A3F6-AFA392DC57FE}"/>
                </a:ext>
              </a:extLst>
            </p:cNvPr>
            <p:cNvSpPr>
              <a:spLocks/>
            </p:cNvSpPr>
            <p:nvPr/>
          </p:nvSpPr>
          <p:spPr bwMode="auto">
            <a:xfrm>
              <a:off x="495193" y="4637541"/>
              <a:ext cx="58126" cy="58126"/>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1" y="20"/>
                    <a:pt x="0" y="28"/>
                  </a:cubicBezTo>
                  <a:cubicBezTo>
                    <a:pt x="47" y="75"/>
                    <a:pt x="47" y="75"/>
                    <a:pt x="47" y="75"/>
                  </a:cubicBezTo>
                  <a:cubicBezTo>
                    <a:pt x="58" y="67"/>
                    <a:pt x="67"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29">
              <a:extLst>
                <a:ext uri="{FF2B5EF4-FFF2-40B4-BE49-F238E27FC236}">
                  <a16:creationId xmlns:a16="http://schemas.microsoft.com/office/drawing/2014/main" id="{3299F055-3AB0-432D-B866-A690D093C052}"/>
                </a:ext>
              </a:extLst>
            </p:cNvPr>
            <p:cNvSpPr>
              <a:spLocks/>
            </p:cNvSpPr>
            <p:nvPr/>
          </p:nvSpPr>
          <p:spPr bwMode="auto">
            <a:xfrm>
              <a:off x="420647" y="4566279"/>
              <a:ext cx="59111" cy="56484"/>
            </a:xfrm>
            <a:custGeom>
              <a:avLst/>
              <a:gdLst>
                <a:gd name="T0" fmla="*/ 19 w 76"/>
                <a:gd name="T1" fmla="*/ 0 h 73"/>
                <a:gd name="T2" fmla="*/ 8 w 76"/>
                <a:gd name="T3" fmla="*/ 4 h 73"/>
                <a:gd name="T4" fmla="*/ 17 w 76"/>
                <a:gd name="T5" fmla="*/ 41 h 73"/>
                <a:gd name="T6" fmla="*/ 49 w 76"/>
                <a:gd name="T7" fmla="*/ 73 h 73"/>
                <a:gd name="T8" fmla="*/ 76 w 76"/>
                <a:gd name="T9" fmla="*/ 43 h 73"/>
                <a:gd name="T10" fmla="*/ 45 w 76"/>
                <a:gd name="T11" fmla="*/ 12 h 73"/>
                <a:gd name="T12" fmla="*/ 19 w 76"/>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6" h="73">
                  <a:moveTo>
                    <a:pt x="19" y="0"/>
                  </a:moveTo>
                  <a:cubicBezTo>
                    <a:pt x="15" y="0"/>
                    <a:pt x="11" y="1"/>
                    <a:pt x="8" y="4"/>
                  </a:cubicBezTo>
                  <a:cubicBezTo>
                    <a:pt x="0" y="12"/>
                    <a:pt x="4" y="28"/>
                    <a:pt x="17" y="41"/>
                  </a:cubicBezTo>
                  <a:cubicBezTo>
                    <a:pt x="49" y="73"/>
                    <a:pt x="49" y="73"/>
                    <a:pt x="49" y="73"/>
                  </a:cubicBezTo>
                  <a:cubicBezTo>
                    <a:pt x="60" y="66"/>
                    <a:pt x="70" y="56"/>
                    <a:pt x="76" y="43"/>
                  </a:cubicBezTo>
                  <a:cubicBezTo>
                    <a:pt x="45" y="12"/>
                    <a:pt x="45" y="12"/>
                    <a:pt x="45" y="12"/>
                  </a:cubicBezTo>
                  <a:cubicBezTo>
                    <a:pt x="37" y="4"/>
                    <a:pt x="27" y="0"/>
                    <a:pt x="19"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30">
              <a:extLst>
                <a:ext uri="{FF2B5EF4-FFF2-40B4-BE49-F238E27FC236}">
                  <a16:creationId xmlns:a16="http://schemas.microsoft.com/office/drawing/2014/main" id="{843F8D7E-8234-4389-BB07-B48B6D03EF73}"/>
                </a:ext>
              </a:extLst>
            </p:cNvPr>
            <p:cNvSpPr>
              <a:spLocks/>
            </p:cNvSpPr>
            <p:nvPr/>
          </p:nvSpPr>
          <p:spPr bwMode="auto">
            <a:xfrm>
              <a:off x="541826" y="4228687"/>
              <a:ext cx="155989" cy="199337"/>
            </a:xfrm>
            <a:custGeom>
              <a:avLst/>
              <a:gdLst>
                <a:gd name="T0" fmla="*/ 92 w 475"/>
                <a:gd name="T1" fmla="*/ 607 h 607"/>
                <a:gd name="T2" fmla="*/ 0 w 475"/>
                <a:gd name="T3" fmla="*/ 381 h 607"/>
                <a:gd name="T4" fmla="*/ 380 w 475"/>
                <a:gd name="T5" fmla="*/ 0 h 607"/>
                <a:gd name="T6" fmla="*/ 475 w 475"/>
                <a:gd name="T7" fmla="*/ 227 h 607"/>
                <a:gd name="T8" fmla="*/ 92 w 475"/>
                <a:gd name="T9" fmla="*/ 607 h 607"/>
              </a:gdLst>
              <a:ahLst/>
              <a:cxnLst>
                <a:cxn ang="0">
                  <a:pos x="T0" y="T1"/>
                </a:cxn>
                <a:cxn ang="0">
                  <a:pos x="T2" y="T3"/>
                </a:cxn>
                <a:cxn ang="0">
                  <a:pos x="T4" y="T5"/>
                </a:cxn>
                <a:cxn ang="0">
                  <a:pos x="T6" y="T7"/>
                </a:cxn>
                <a:cxn ang="0">
                  <a:pos x="T8" y="T9"/>
                </a:cxn>
              </a:cxnLst>
              <a:rect l="0" t="0" r="r" b="b"/>
              <a:pathLst>
                <a:path w="475" h="607">
                  <a:moveTo>
                    <a:pt x="92" y="607"/>
                  </a:moveTo>
                  <a:lnTo>
                    <a:pt x="0" y="381"/>
                  </a:lnTo>
                  <a:lnTo>
                    <a:pt x="380" y="0"/>
                  </a:lnTo>
                  <a:lnTo>
                    <a:pt x="475" y="227"/>
                  </a:lnTo>
                  <a:lnTo>
                    <a:pt x="92" y="607"/>
                  </a:ln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31">
              <a:extLst>
                <a:ext uri="{FF2B5EF4-FFF2-40B4-BE49-F238E27FC236}">
                  <a16:creationId xmlns:a16="http://schemas.microsoft.com/office/drawing/2014/main" id="{2A1B4AD6-5413-4A49-A9CA-9744953A5546}"/>
                </a:ext>
              </a:extLst>
            </p:cNvPr>
            <p:cNvSpPr>
              <a:spLocks/>
            </p:cNvSpPr>
            <p:nvPr/>
          </p:nvSpPr>
          <p:spPr bwMode="auto">
            <a:xfrm>
              <a:off x="585174" y="4316369"/>
              <a:ext cx="199994" cy="155989"/>
            </a:xfrm>
            <a:custGeom>
              <a:avLst/>
              <a:gdLst>
                <a:gd name="T0" fmla="*/ 0 w 609"/>
                <a:gd name="T1" fmla="*/ 381 h 475"/>
                <a:gd name="T2" fmla="*/ 229 w 609"/>
                <a:gd name="T3" fmla="*/ 475 h 475"/>
                <a:gd name="T4" fmla="*/ 609 w 609"/>
                <a:gd name="T5" fmla="*/ 95 h 475"/>
                <a:gd name="T6" fmla="*/ 383 w 609"/>
                <a:gd name="T7" fmla="*/ 0 h 475"/>
                <a:gd name="T8" fmla="*/ 0 w 609"/>
                <a:gd name="T9" fmla="*/ 381 h 475"/>
              </a:gdLst>
              <a:ahLst/>
              <a:cxnLst>
                <a:cxn ang="0">
                  <a:pos x="T0" y="T1"/>
                </a:cxn>
                <a:cxn ang="0">
                  <a:pos x="T2" y="T3"/>
                </a:cxn>
                <a:cxn ang="0">
                  <a:pos x="T4" y="T5"/>
                </a:cxn>
                <a:cxn ang="0">
                  <a:pos x="T6" y="T7"/>
                </a:cxn>
                <a:cxn ang="0">
                  <a:pos x="T8" y="T9"/>
                </a:cxn>
              </a:cxnLst>
              <a:rect l="0" t="0" r="r" b="b"/>
              <a:pathLst>
                <a:path w="609" h="475">
                  <a:moveTo>
                    <a:pt x="0" y="381"/>
                  </a:moveTo>
                  <a:lnTo>
                    <a:pt x="229" y="475"/>
                  </a:lnTo>
                  <a:lnTo>
                    <a:pt x="609" y="95"/>
                  </a:lnTo>
                  <a:lnTo>
                    <a:pt x="383" y="0"/>
                  </a:lnTo>
                  <a:lnTo>
                    <a:pt x="0" y="381"/>
                  </a:lnTo>
                  <a:close/>
                </a:path>
              </a:pathLst>
            </a:custGeom>
            <a:solidFill>
              <a:srgbClr val="D07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32">
              <a:extLst>
                <a:ext uri="{FF2B5EF4-FFF2-40B4-BE49-F238E27FC236}">
                  <a16:creationId xmlns:a16="http://schemas.microsoft.com/office/drawing/2014/main" id="{F47B1B12-C9F8-4E6D-9739-EA19916B3DE1}"/>
                </a:ext>
              </a:extLst>
            </p:cNvPr>
            <p:cNvSpPr>
              <a:spLocks/>
            </p:cNvSpPr>
            <p:nvPr/>
          </p:nvSpPr>
          <p:spPr bwMode="auto">
            <a:xfrm>
              <a:off x="420647" y="4285500"/>
              <a:ext cx="308036" cy="308036"/>
            </a:xfrm>
            <a:custGeom>
              <a:avLst/>
              <a:gdLst>
                <a:gd name="T0" fmla="*/ 44 w 397"/>
                <a:gd name="T1" fmla="*/ 381 h 397"/>
                <a:gd name="T2" fmla="*/ 8 w 397"/>
                <a:gd name="T3" fmla="*/ 389 h 397"/>
                <a:gd name="T4" fmla="*/ 16 w 397"/>
                <a:gd name="T5" fmla="*/ 353 h 397"/>
                <a:gd name="T6" fmla="*/ 353 w 397"/>
                <a:gd name="T7" fmla="*/ 16 h 397"/>
                <a:gd name="T8" fmla="*/ 389 w 397"/>
                <a:gd name="T9" fmla="*/ 7 h 397"/>
                <a:gd name="T10" fmla="*/ 381 w 397"/>
                <a:gd name="T11" fmla="*/ 44 h 397"/>
                <a:gd name="T12" fmla="*/ 44 w 397"/>
                <a:gd name="T13" fmla="*/ 381 h 397"/>
              </a:gdLst>
              <a:ahLst/>
              <a:cxnLst>
                <a:cxn ang="0">
                  <a:pos x="T0" y="T1"/>
                </a:cxn>
                <a:cxn ang="0">
                  <a:pos x="T2" y="T3"/>
                </a:cxn>
                <a:cxn ang="0">
                  <a:pos x="T4" y="T5"/>
                </a:cxn>
                <a:cxn ang="0">
                  <a:pos x="T6" y="T7"/>
                </a:cxn>
                <a:cxn ang="0">
                  <a:pos x="T8" y="T9"/>
                </a:cxn>
                <a:cxn ang="0">
                  <a:pos x="T10" y="T11"/>
                </a:cxn>
                <a:cxn ang="0">
                  <a:pos x="T12" y="T13"/>
                </a:cxn>
              </a:cxnLst>
              <a:rect l="0" t="0" r="r" b="b"/>
              <a:pathLst>
                <a:path w="397" h="397">
                  <a:moveTo>
                    <a:pt x="44" y="381"/>
                  </a:moveTo>
                  <a:cubicBezTo>
                    <a:pt x="32" y="393"/>
                    <a:pt x="15" y="397"/>
                    <a:pt x="8" y="389"/>
                  </a:cubicBezTo>
                  <a:cubicBezTo>
                    <a:pt x="0" y="381"/>
                    <a:pt x="4" y="365"/>
                    <a:pt x="16" y="353"/>
                  </a:cubicBezTo>
                  <a:cubicBezTo>
                    <a:pt x="353" y="16"/>
                    <a:pt x="353" y="16"/>
                    <a:pt x="353" y="16"/>
                  </a:cubicBezTo>
                  <a:cubicBezTo>
                    <a:pt x="365" y="3"/>
                    <a:pt x="382" y="0"/>
                    <a:pt x="389" y="7"/>
                  </a:cubicBezTo>
                  <a:cubicBezTo>
                    <a:pt x="397" y="15"/>
                    <a:pt x="393" y="32"/>
                    <a:pt x="381" y="44"/>
                  </a:cubicBezTo>
                  <a:lnTo>
                    <a:pt x="44" y="381"/>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6" name="Group 175">
            <a:extLst>
              <a:ext uri="{FF2B5EF4-FFF2-40B4-BE49-F238E27FC236}">
                <a16:creationId xmlns:a16="http://schemas.microsoft.com/office/drawing/2014/main" id="{D4113986-CE00-4278-8B7C-44944A2418F1}"/>
              </a:ext>
            </a:extLst>
          </p:cNvPr>
          <p:cNvGrpSpPr/>
          <p:nvPr/>
        </p:nvGrpSpPr>
        <p:grpSpPr>
          <a:xfrm>
            <a:off x="6083041" y="7420280"/>
            <a:ext cx="598527" cy="574557"/>
            <a:chOff x="171723" y="4228687"/>
            <a:chExt cx="613445" cy="606877"/>
          </a:xfrm>
        </p:grpSpPr>
        <p:sp>
          <p:nvSpPr>
            <p:cNvPr id="177" name="Oval 21">
              <a:extLst>
                <a:ext uri="{FF2B5EF4-FFF2-40B4-BE49-F238E27FC236}">
                  <a16:creationId xmlns:a16="http://schemas.microsoft.com/office/drawing/2014/main" id="{FA12D472-D472-4B68-B0AE-B438109AB2C4}"/>
                </a:ext>
              </a:extLst>
            </p:cNvPr>
            <p:cNvSpPr>
              <a:spLocks noChangeArrowheads="1"/>
            </p:cNvSpPr>
            <p:nvPr/>
          </p:nvSpPr>
          <p:spPr bwMode="auto">
            <a:xfrm>
              <a:off x="175663" y="4320310"/>
              <a:ext cx="510985" cy="511971"/>
            </a:xfrm>
            <a:prstGeom prst="ellipse">
              <a:avLst/>
            </a:pr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22">
              <a:extLst>
                <a:ext uri="{FF2B5EF4-FFF2-40B4-BE49-F238E27FC236}">
                  <a16:creationId xmlns:a16="http://schemas.microsoft.com/office/drawing/2014/main" id="{E6F1A03E-DB97-476B-8CDE-8265E10AC5D7}"/>
                </a:ext>
              </a:extLst>
            </p:cNvPr>
            <p:cNvSpPr>
              <a:spLocks noEditPoints="1"/>
            </p:cNvSpPr>
            <p:nvPr/>
          </p:nvSpPr>
          <p:spPr bwMode="auto">
            <a:xfrm>
              <a:off x="171723" y="4317354"/>
              <a:ext cx="518867" cy="518210"/>
            </a:xfrm>
            <a:custGeom>
              <a:avLst/>
              <a:gdLst>
                <a:gd name="T0" fmla="*/ 334 w 669"/>
                <a:gd name="T1" fmla="*/ 0 h 668"/>
                <a:gd name="T2" fmla="*/ 0 w 669"/>
                <a:gd name="T3" fmla="*/ 334 h 668"/>
                <a:gd name="T4" fmla="*/ 334 w 669"/>
                <a:gd name="T5" fmla="*/ 668 h 668"/>
                <a:gd name="T6" fmla="*/ 669 w 669"/>
                <a:gd name="T7" fmla="*/ 334 h 668"/>
                <a:gd name="T8" fmla="*/ 334 w 669"/>
                <a:gd name="T9" fmla="*/ 0 h 668"/>
                <a:gd name="T10" fmla="*/ 334 w 669"/>
                <a:gd name="T11" fmla="*/ 602 h 668"/>
                <a:gd name="T12" fmla="*/ 66 w 669"/>
                <a:gd name="T13" fmla="*/ 334 h 668"/>
                <a:gd name="T14" fmla="*/ 334 w 669"/>
                <a:gd name="T15" fmla="*/ 66 h 668"/>
                <a:gd name="T16" fmla="*/ 602 w 669"/>
                <a:gd name="T17" fmla="*/ 334 h 668"/>
                <a:gd name="T18" fmla="*/ 334 w 669"/>
                <a:gd name="T19" fmla="*/ 602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9" h="668">
                  <a:moveTo>
                    <a:pt x="334" y="0"/>
                  </a:moveTo>
                  <a:cubicBezTo>
                    <a:pt x="150" y="0"/>
                    <a:pt x="0" y="149"/>
                    <a:pt x="0" y="334"/>
                  </a:cubicBezTo>
                  <a:cubicBezTo>
                    <a:pt x="0" y="519"/>
                    <a:pt x="150" y="668"/>
                    <a:pt x="334" y="668"/>
                  </a:cubicBezTo>
                  <a:cubicBezTo>
                    <a:pt x="519" y="668"/>
                    <a:pt x="669" y="519"/>
                    <a:pt x="669" y="334"/>
                  </a:cubicBezTo>
                  <a:cubicBezTo>
                    <a:pt x="669" y="149"/>
                    <a:pt x="519" y="0"/>
                    <a:pt x="334" y="0"/>
                  </a:cubicBezTo>
                  <a:moveTo>
                    <a:pt x="334" y="602"/>
                  </a:moveTo>
                  <a:cubicBezTo>
                    <a:pt x="186" y="602"/>
                    <a:pt x="66" y="482"/>
                    <a:pt x="66" y="334"/>
                  </a:cubicBezTo>
                  <a:cubicBezTo>
                    <a:pt x="66" y="186"/>
                    <a:pt x="186" y="66"/>
                    <a:pt x="334" y="66"/>
                  </a:cubicBezTo>
                  <a:cubicBezTo>
                    <a:pt x="482" y="66"/>
                    <a:pt x="602" y="186"/>
                    <a:pt x="602" y="334"/>
                  </a:cubicBezTo>
                  <a:cubicBezTo>
                    <a:pt x="602" y="482"/>
                    <a:pt x="482" y="602"/>
                    <a:pt x="334" y="602"/>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23">
              <a:extLst>
                <a:ext uri="{FF2B5EF4-FFF2-40B4-BE49-F238E27FC236}">
                  <a16:creationId xmlns:a16="http://schemas.microsoft.com/office/drawing/2014/main" id="{DFD9767F-8754-4643-9190-50C5C7CBFDDC}"/>
                </a:ext>
              </a:extLst>
            </p:cNvPr>
            <p:cNvSpPr>
              <a:spLocks noEditPoints="1"/>
            </p:cNvSpPr>
            <p:nvPr/>
          </p:nvSpPr>
          <p:spPr bwMode="auto">
            <a:xfrm>
              <a:off x="274182" y="4419486"/>
              <a:ext cx="313290" cy="313619"/>
            </a:xfrm>
            <a:custGeom>
              <a:avLst/>
              <a:gdLst>
                <a:gd name="T0" fmla="*/ 202 w 404"/>
                <a:gd name="T1" fmla="*/ 0 h 404"/>
                <a:gd name="T2" fmla="*/ 0 w 404"/>
                <a:gd name="T3" fmla="*/ 202 h 404"/>
                <a:gd name="T4" fmla="*/ 202 w 404"/>
                <a:gd name="T5" fmla="*/ 404 h 404"/>
                <a:gd name="T6" fmla="*/ 404 w 404"/>
                <a:gd name="T7" fmla="*/ 202 h 404"/>
                <a:gd name="T8" fmla="*/ 202 w 404"/>
                <a:gd name="T9" fmla="*/ 0 h 404"/>
                <a:gd name="T10" fmla="*/ 202 w 404"/>
                <a:gd name="T11" fmla="*/ 338 h 404"/>
                <a:gd name="T12" fmla="*/ 67 w 404"/>
                <a:gd name="T13" fmla="*/ 202 h 404"/>
                <a:gd name="T14" fmla="*/ 202 w 404"/>
                <a:gd name="T15" fmla="*/ 66 h 404"/>
                <a:gd name="T16" fmla="*/ 338 w 404"/>
                <a:gd name="T17" fmla="*/ 202 h 404"/>
                <a:gd name="T18" fmla="*/ 202 w 404"/>
                <a:gd name="T19" fmla="*/ 33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4" h="404">
                  <a:moveTo>
                    <a:pt x="202" y="0"/>
                  </a:moveTo>
                  <a:cubicBezTo>
                    <a:pt x="91" y="0"/>
                    <a:pt x="0" y="91"/>
                    <a:pt x="0" y="202"/>
                  </a:cubicBezTo>
                  <a:cubicBezTo>
                    <a:pt x="0" y="313"/>
                    <a:pt x="91" y="404"/>
                    <a:pt x="202" y="404"/>
                  </a:cubicBezTo>
                  <a:cubicBezTo>
                    <a:pt x="314" y="404"/>
                    <a:pt x="404" y="313"/>
                    <a:pt x="404" y="202"/>
                  </a:cubicBezTo>
                  <a:cubicBezTo>
                    <a:pt x="404" y="91"/>
                    <a:pt x="314" y="0"/>
                    <a:pt x="202" y="0"/>
                  </a:cubicBezTo>
                  <a:moveTo>
                    <a:pt x="202" y="338"/>
                  </a:moveTo>
                  <a:cubicBezTo>
                    <a:pt x="127" y="338"/>
                    <a:pt x="67" y="277"/>
                    <a:pt x="67" y="202"/>
                  </a:cubicBezTo>
                  <a:cubicBezTo>
                    <a:pt x="67" y="127"/>
                    <a:pt x="127" y="66"/>
                    <a:pt x="202" y="66"/>
                  </a:cubicBezTo>
                  <a:cubicBezTo>
                    <a:pt x="277" y="66"/>
                    <a:pt x="338" y="127"/>
                    <a:pt x="338" y="202"/>
                  </a:cubicBezTo>
                  <a:cubicBezTo>
                    <a:pt x="338" y="277"/>
                    <a:pt x="277" y="338"/>
                    <a:pt x="202" y="338"/>
                  </a:cubicBezTo>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Oval 24">
              <a:extLst>
                <a:ext uri="{FF2B5EF4-FFF2-40B4-BE49-F238E27FC236}">
                  <a16:creationId xmlns:a16="http://schemas.microsoft.com/office/drawing/2014/main" id="{C8A8FEE0-5F49-45C1-93A1-7BE06C93B96A}"/>
                </a:ext>
              </a:extLst>
            </p:cNvPr>
            <p:cNvSpPr>
              <a:spLocks noChangeArrowheads="1"/>
            </p:cNvSpPr>
            <p:nvPr/>
          </p:nvSpPr>
          <p:spPr bwMode="auto">
            <a:xfrm>
              <a:off x="377299" y="4521945"/>
              <a:ext cx="107714" cy="108699"/>
            </a:xfrm>
            <a:prstGeom prst="ellipse">
              <a:avLst/>
            </a:pr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25">
              <a:extLst>
                <a:ext uri="{FF2B5EF4-FFF2-40B4-BE49-F238E27FC236}">
                  <a16:creationId xmlns:a16="http://schemas.microsoft.com/office/drawing/2014/main" id="{356F21CC-6416-4C4D-A3E2-3A31DEF3829D}"/>
                </a:ext>
              </a:extLst>
            </p:cNvPr>
            <p:cNvSpPr>
              <a:spLocks/>
            </p:cNvSpPr>
            <p:nvPr/>
          </p:nvSpPr>
          <p:spPr bwMode="auto">
            <a:xfrm>
              <a:off x="604550" y="4746897"/>
              <a:ext cx="23316" cy="23316"/>
            </a:xfrm>
            <a:custGeom>
              <a:avLst/>
              <a:gdLst>
                <a:gd name="T0" fmla="*/ 28 w 30"/>
                <a:gd name="T1" fmla="*/ 0 h 30"/>
                <a:gd name="T2" fmla="*/ 0 w 30"/>
                <a:gd name="T3" fmla="*/ 28 h 30"/>
                <a:gd name="T4" fmla="*/ 1 w 30"/>
                <a:gd name="T5" fmla="*/ 30 h 30"/>
                <a:gd name="T6" fmla="*/ 30 w 30"/>
                <a:gd name="T7" fmla="*/ 1 h 30"/>
                <a:gd name="T8" fmla="*/ 28 w 30"/>
                <a:gd name="T9" fmla="*/ 0 h 30"/>
              </a:gdLst>
              <a:ahLst/>
              <a:cxnLst>
                <a:cxn ang="0">
                  <a:pos x="T0" y="T1"/>
                </a:cxn>
                <a:cxn ang="0">
                  <a:pos x="T2" y="T3"/>
                </a:cxn>
                <a:cxn ang="0">
                  <a:pos x="T4" y="T5"/>
                </a:cxn>
                <a:cxn ang="0">
                  <a:pos x="T6" y="T7"/>
                </a:cxn>
                <a:cxn ang="0">
                  <a:pos x="T8" y="T9"/>
                </a:cxn>
              </a:cxnLst>
              <a:rect l="0" t="0" r="r" b="b"/>
              <a:pathLst>
                <a:path w="30" h="30">
                  <a:moveTo>
                    <a:pt x="28" y="0"/>
                  </a:moveTo>
                  <a:cubicBezTo>
                    <a:pt x="19" y="10"/>
                    <a:pt x="10" y="19"/>
                    <a:pt x="0" y="28"/>
                  </a:cubicBezTo>
                  <a:cubicBezTo>
                    <a:pt x="1" y="30"/>
                    <a:pt x="1" y="30"/>
                    <a:pt x="1" y="30"/>
                  </a:cubicBezTo>
                  <a:cubicBezTo>
                    <a:pt x="12" y="21"/>
                    <a:pt x="21" y="11"/>
                    <a:pt x="30" y="1"/>
                  </a:cubicBezTo>
                  <a:cubicBezTo>
                    <a:pt x="28" y="0"/>
                    <a:pt x="28" y="0"/>
                    <a:pt x="28"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26">
              <a:extLst>
                <a:ext uri="{FF2B5EF4-FFF2-40B4-BE49-F238E27FC236}">
                  <a16:creationId xmlns:a16="http://schemas.microsoft.com/office/drawing/2014/main" id="{F7E9A02F-A709-487B-9314-628E281091CD}"/>
                </a:ext>
              </a:extLst>
            </p:cNvPr>
            <p:cNvSpPr>
              <a:spLocks noEditPoints="1"/>
            </p:cNvSpPr>
            <p:nvPr/>
          </p:nvSpPr>
          <p:spPr bwMode="auto">
            <a:xfrm>
              <a:off x="458741" y="4599776"/>
              <a:ext cx="131030" cy="132672"/>
            </a:xfrm>
            <a:custGeom>
              <a:avLst/>
              <a:gdLst>
                <a:gd name="T0" fmla="*/ 122 w 169"/>
                <a:gd name="T1" fmla="*/ 96 h 171"/>
                <a:gd name="T2" fmla="*/ 94 w 169"/>
                <a:gd name="T3" fmla="*/ 124 h 171"/>
                <a:gd name="T4" fmla="*/ 141 w 169"/>
                <a:gd name="T5" fmla="*/ 171 h 171"/>
                <a:gd name="T6" fmla="*/ 169 w 169"/>
                <a:gd name="T7" fmla="*/ 143 h 171"/>
                <a:gd name="T8" fmla="*/ 122 w 169"/>
                <a:gd name="T9" fmla="*/ 96 h 171"/>
                <a:gd name="T10" fmla="*/ 27 w 169"/>
                <a:gd name="T11" fmla="*/ 0 h 171"/>
                <a:gd name="T12" fmla="*/ 0 w 169"/>
                <a:gd name="T13" fmla="*/ 30 h 171"/>
                <a:gd name="T14" fmla="*/ 47 w 169"/>
                <a:gd name="T15" fmla="*/ 77 h 171"/>
                <a:gd name="T16" fmla="*/ 75 w 169"/>
                <a:gd name="T17" fmla="*/ 49 h 171"/>
                <a:gd name="T18" fmla="*/ 27 w 169"/>
                <a:gd name="T1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1">
                  <a:moveTo>
                    <a:pt x="122" y="96"/>
                  </a:moveTo>
                  <a:cubicBezTo>
                    <a:pt x="114" y="106"/>
                    <a:pt x="105" y="116"/>
                    <a:pt x="94" y="124"/>
                  </a:cubicBezTo>
                  <a:cubicBezTo>
                    <a:pt x="141" y="171"/>
                    <a:pt x="141" y="171"/>
                    <a:pt x="141" y="171"/>
                  </a:cubicBezTo>
                  <a:cubicBezTo>
                    <a:pt x="151" y="162"/>
                    <a:pt x="161" y="153"/>
                    <a:pt x="169" y="143"/>
                  </a:cubicBezTo>
                  <a:cubicBezTo>
                    <a:pt x="122" y="96"/>
                    <a:pt x="122" y="96"/>
                    <a:pt x="122" y="96"/>
                  </a:cubicBezTo>
                  <a:moveTo>
                    <a:pt x="27" y="0"/>
                  </a:moveTo>
                  <a:cubicBezTo>
                    <a:pt x="21" y="13"/>
                    <a:pt x="11" y="23"/>
                    <a:pt x="0" y="30"/>
                  </a:cubicBezTo>
                  <a:cubicBezTo>
                    <a:pt x="47" y="77"/>
                    <a:pt x="47" y="77"/>
                    <a:pt x="47" y="77"/>
                  </a:cubicBezTo>
                  <a:cubicBezTo>
                    <a:pt x="58" y="69"/>
                    <a:pt x="67" y="59"/>
                    <a:pt x="75" y="49"/>
                  </a:cubicBezTo>
                  <a:cubicBezTo>
                    <a:pt x="27" y="0"/>
                    <a:pt x="27" y="0"/>
                    <a:pt x="27"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27">
              <a:extLst>
                <a:ext uri="{FF2B5EF4-FFF2-40B4-BE49-F238E27FC236}">
                  <a16:creationId xmlns:a16="http://schemas.microsoft.com/office/drawing/2014/main" id="{43303725-2F05-4E31-9ACE-9C2C4DAC59C4}"/>
                </a:ext>
              </a:extLst>
            </p:cNvPr>
            <p:cNvSpPr>
              <a:spLocks/>
            </p:cNvSpPr>
            <p:nvPr/>
          </p:nvSpPr>
          <p:spPr bwMode="auto">
            <a:xfrm>
              <a:off x="568098" y="4710445"/>
              <a:ext cx="58126" cy="58455"/>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0" y="19"/>
                    <a:pt x="0" y="28"/>
                  </a:cubicBezTo>
                  <a:cubicBezTo>
                    <a:pt x="47" y="75"/>
                    <a:pt x="47" y="75"/>
                    <a:pt x="47" y="75"/>
                  </a:cubicBezTo>
                  <a:cubicBezTo>
                    <a:pt x="57" y="66"/>
                    <a:pt x="66"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28">
              <a:extLst>
                <a:ext uri="{FF2B5EF4-FFF2-40B4-BE49-F238E27FC236}">
                  <a16:creationId xmlns:a16="http://schemas.microsoft.com/office/drawing/2014/main" id="{191334F7-F25A-4C8B-B79C-2A494A1A2DDA}"/>
                </a:ext>
              </a:extLst>
            </p:cNvPr>
            <p:cNvSpPr>
              <a:spLocks/>
            </p:cNvSpPr>
            <p:nvPr/>
          </p:nvSpPr>
          <p:spPr bwMode="auto">
            <a:xfrm>
              <a:off x="495193" y="4637541"/>
              <a:ext cx="58126" cy="58126"/>
            </a:xfrm>
            <a:custGeom>
              <a:avLst/>
              <a:gdLst>
                <a:gd name="T0" fmla="*/ 28 w 75"/>
                <a:gd name="T1" fmla="*/ 0 h 75"/>
                <a:gd name="T2" fmla="*/ 0 w 75"/>
                <a:gd name="T3" fmla="*/ 28 h 75"/>
                <a:gd name="T4" fmla="*/ 47 w 75"/>
                <a:gd name="T5" fmla="*/ 75 h 75"/>
                <a:gd name="T6" fmla="*/ 75 w 75"/>
                <a:gd name="T7" fmla="*/ 47 h 75"/>
                <a:gd name="T8" fmla="*/ 28 w 75"/>
                <a:gd name="T9" fmla="*/ 0 h 75"/>
              </a:gdLst>
              <a:ahLst/>
              <a:cxnLst>
                <a:cxn ang="0">
                  <a:pos x="T0" y="T1"/>
                </a:cxn>
                <a:cxn ang="0">
                  <a:pos x="T2" y="T3"/>
                </a:cxn>
                <a:cxn ang="0">
                  <a:pos x="T4" y="T5"/>
                </a:cxn>
                <a:cxn ang="0">
                  <a:pos x="T6" y="T7"/>
                </a:cxn>
                <a:cxn ang="0">
                  <a:pos x="T8" y="T9"/>
                </a:cxn>
              </a:cxnLst>
              <a:rect l="0" t="0" r="r" b="b"/>
              <a:pathLst>
                <a:path w="75" h="75">
                  <a:moveTo>
                    <a:pt x="28" y="0"/>
                  </a:moveTo>
                  <a:cubicBezTo>
                    <a:pt x="20" y="10"/>
                    <a:pt x="11" y="20"/>
                    <a:pt x="0" y="28"/>
                  </a:cubicBezTo>
                  <a:cubicBezTo>
                    <a:pt x="47" y="75"/>
                    <a:pt x="47" y="75"/>
                    <a:pt x="47" y="75"/>
                  </a:cubicBezTo>
                  <a:cubicBezTo>
                    <a:pt x="58" y="67"/>
                    <a:pt x="67" y="57"/>
                    <a:pt x="75" y="47"/>
                  </a:cubicBezTo>
                  <a:cubicBezTo>
                    <a:pt x="28" y="0"/>
                    <a:pt x="28" y="0"/>
                    <a:pt x="28"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29">
              <a:extLst>
                <a:ext uri="{FF2B5EF4-FFF2-40B4-BE49-F238E27FC236}">
                  <a16:creationId xmlns:a16="http://schemas.microsoft.com/office/drawing/2014/main" id="{C5F9F7C6-70E0-4A1D-9FA1-38B06A5476F6}"/>
                </a:ext>
              </a:extLst>
            </p:cNvPr>
            <p:cNvSpPr>
              <a:spLocks/>
            </p:cNvSpPr>
            <p:nvPr/>
          </p:nvSpPr>
          <p:spPr bwMode="auto">
            <a:xfrm>
              <a:off x="420647" y="4566279"/>
              <a:ext cx="59111" cy="56484"/>
            </a:xfrm>
            <a:custGeom>
              <a:avLst/>
              <a:gdLst>
                <a:gd name="T0" fmla="*/ 19 w 76"/>
                <a:gd name="T1" fmla="*/ 0 h 73"/>
                <a:gd name="T2" fmla="*/ 8 w 76"/>
                <a:gd name="T3" fmla="*/ 4 h 73"/>
                <a:gd name="T4" fmla="*/ 17 w 76"/>
                <a:gd name="T5" fmla="*/ 41 h 73"/>
                <a:gd name="T6" fmla="*/ 49 w 76"/>
                <a:gd name="T7" fmla="*/ 73 h 73"/>
                <a:gd name="T8" fmla="*/ 76 w 76"/>
                <a:gd name="T9" fmla="*/ 43 h 73"/>
                <a:gd name="T10" fmla="*/ 45 w 76"/>
                <a:gd name="T11" fmla="*/ 12 h 73"/>
                <a:gd name="T12" fmla="*/ 19 w 76"/>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6" h="73">
                  <a:moveTo>
                    <a:pt x="19" y="0"/>
                  </a:moveTo>
                  <a:cubicBezTo>
                    <a:pt x="15" y="0"/>
                    <a:pt x="11" y="1"/>
                    <a:pt x="8" y="4"/>
                  </a:cubicBezTo>
                  <a:cubicBezTo>
                    <a:pt x="0" y="12"/>
                    <a:pt x="4" y="28"/>
                    <a:pt x="17" y="41"/>
                  </a:cubicBezTo>
                  <a:cubicBezTo>
                    <a:pt x="49" y="73"/>
                    <a:pt x="49" y="73"/>
                    <a:pt x="49" y="73"/>
                  </a:cubicBezTo>
                  <a:cubicBezTo>
                    <a:pt x="60" y="66"/>
                    <a:pt x="70" y="56"/>
                    <a:pt x="76" y="43"/>
                  </a:cubicBezTo>
                  <a:cubicBezTo>
                    <a:pt x="45" y="12"/>
                    <a:pt x="45" y="12"/>
                    <a:pt x="45" y="12"/>
                  </a:cubicBezTo>
                  <a:cubicBezTo>
                    <a:pt x="37" y="4"/>
                    <a:pt x="27" y="0"/>
                    <a:pt x="19" y="0"/>
                  </a:cubicBezTo>
                </a:path>
              </a:pathLst>
            </a:custGeom>
            <a:solidFill>
              <a:srgbClr val="B6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30">
              <a:extLst>
                <a:ext uri="{FF2B5EF4-FFF2-40B4-BE49-F238E27FC236}">
                  <a16:creationId xmlns:a16="http://schemas.microsoft.com/office/drawing/2014/main" id="{60D1196D-143B-4C00-95D4-94BFAC4755B9}"/>
                </a:ext>
              </a:extLst>
            </p:cNvPr>
            <p:cNvSpPr>
              <a:spLocks/>
            </p:cNvSpPr>
            <p:nvPr/>
          </p:nvSpPr>
          <p:spPr bwMode="auto">
            <a:xfrm>
              <a:off x="541826" y="4228687"/>
              <a:ext cx="155989" cy="199337"/>
            </a:xfrm>
            <a:custGeom>
              <a:avLst/>
              <a:gdLst>
                <a:gd name="T0" fmla="*/ 92 w 475"/>
                <a:gd name="T1" fmla="*/ 607 h 607"/>
                <a:gd name="T2" fmla="*/ 0 w 475"/>
                <a:gd name="T3" fmla="*/ 381 h 607"/>
                <a:gd name="T4" fmla="*/ 380 w 475"/>
                <a:gd name="T5" fmla="*/ 0 h 607"/>
                <a:gd name="T6" fmla="*/ 475 w 475"/>
                <a:gd name="T7" fmla="*/ 227 h 607"/>
                <a:gd name="T8" fmla="*/ 92 w 475"/>
                <a:gd name="T9" fmla="*/ 607 h 607"/>
              </a:gdLst>
              <a:ahLst/>
              <a:cxnLst>
                <a:cxn ang="0">
                  <a:pos x="T0" y="T1"/>
                </a:cxn>
                <a:cxn ang="0">
                  <a:pos x="T2" y="T3"/>
                </a:cxn>
                <a:cxn ang="0">
                  <a:pos x="T4" y="T5"/>
                </a:cxn>
                <a:cxn ang="0">
                  <a:pos x="T6" y="T7"/>
                </a:cxn>
                <a:cxn ang="0">
                  <a:pos x="T8" y="T9"/>
                </a:cxn>
              </a:cxnLst>
              <a:rect l="0" t="0" r="r" b="b"/>
              <a:pathLst>
                <a:path w="475" h="607">
                  <a:moveTo>
                    <a:pt x="92" y="607"/>
                  </a:moveTo>
                  <a:lnTo>
                    <a:pt x="0" y="381"/>
                  </a:lnTo>
                  <a:lnTo>
                    <a:pt x="380" y="0"/>
                  </a:lnTo>
                  <a:lnTo>
                    <a:pt x="475" y="227"/>
                  </a:lnTo>
                  <a:lnTo>
                    <a:pt x="92" y="607"/>
                  </a:ln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31">
              <a:extLst>
                <a:ext uri="{FF2B5EF4-FFF2-40B4-BE49-F238E27FC236}">
                  <a16:creationId xmlns:a16="http://schemas.microsoft.com/office/drawing/2014/main" id="{7C3F421C-C9A0-4854-9631-6C132E5B37AC}"/>
                </a:ext>
              </a:extLst>
            </p:cNvPr>
            <p:cNvSpPr>
              <a:spLocks/>
            </p:cNvSpPr>
            <p:nvPr/>
          </p:nvSpPr>
          <p:spPr bwMode="auto">
            <a:xfrm>
              <a:off x="585174" y="4316369"/>
              <a:ext cx="199994" cy="155989"/>
            </a:xfrm>
            <a:custGeom>
              <a:avLst/>
              <a:gdLst>
                <a:gd name="T0" fmla="*/ 0 w 609"/>
                <a:gd name="T1" fmla="*/ 381 h 475"/>
                <a:gd name="T2" fmla="*/ 229 w 609"/>
                <a:gd name="T3" fmla="*/ 475 h 475"/>
                <a:gd name="T4" fmla="*/ 609 w 609"/>
                <a:gd name="T5" fmla="*/ 95 h 475"/>
                <a:gd name="T6" fmla="*/ 383 w 609"/>
                <a:gd name="T7" fmla="*/ 0 h 475"/>
                <a:gd name="T8" fmla="*/ 0 w 609"/>
                <a:gd name="T9" fmla="*/ 381 h 475"/>
              </a:gdLst>
              <a:ahLst/>
              <a:cxnLst>
                <a:cxn ang="0">
                  <a:pos x="T0" y="T1"/>
                </a:cxn>
                <a:cxn ang="0">
                  <a:pos x="T2" y="T3"/>
                </a:cxn>
                <a:cxn ang="0">
                  <a:pos x="T4" y="T5"/>
                </a:cxn>
                <a:cxn ang="0">
                  <a:pos x="T6" y="T7"/>
                </a:cxn>
                <a:cxn ang="0">
                  <a:pos x="T8" y="T9"/>
                </a:cxn>
              </a:cxnLst>
              <a:rect l="0" t="0" r="r" b="b"/>
              <a:pathLst>
                <a:path w="609" h="475">
                  <a:moveTo>
                    <a:pt x="0" y="381"/>
                  </a:moveTo>
                  <a:lnTo>
                    <a:pt x="229" y="475"/>
                  </a:lnTo>
                  <a:lnTo>
                    <a:pt x="609" y="95"/>
                  </a:lnTo>
                  <a:lnTo>
                    <a:pt x="383" y="0"/>
                  </a:lnTo>
                  <a:lnTo>
                    <a:pt x="0" y="381"/>
                  </a:lnTo>
                  <a:close/>
                </a:path>
              </a:pathLst>
            </a:custGeom>
            <a:solidFill>
              <a:srgbClr val="D07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32">
              <a:extLst>
                <a:ext uri="{FF2B5EF4-FFF2-40B4-BE49-F238E27FC236}">
                  <a16:creationId xmlns:a16="http://schemas.microsoft.com/office/drawing/2014/main" id="{4F60D325-B50D-4C9F-8B76-E65DF84006F9}"/>
                </a:ext>
              </a:extLst>
            </p:cNvPr>
            <p:cNvSpPr>
              <a:spLocks/>
            </p:cNvSpPr>
            <p:nvPr/>
          </p:nvSpPr>
          <p:spPr bwMode="auto">
            <a:xfrm>
              <a:off x="420647" y="4285500"/>
              <a:ext cx="308036" cy="308036"/>
            </a:xfrm>
            <a:custGeom>
              <a:avLst/>
              <a:gdLst>
                <a:gd name="T0" fmla="*/ 44 w 397"/>
                <a:gd name="T1" fmla="*/ 381 h 397"/>
                <a:gd name="T2" fmla="*/ 8 w 397"/>
                <a:gd name="T3" fmla="*/ 389 h 397"/>
                <a:gd name="T4" fmla="*/ 16 w 397"/>
                <a:gd name="T5" fmla="*/ 353 h 397"/>
                <a:gd name="T6" fmla="*/ 353 w 397"/>
                <a:gd name="T7" fmla="*/ 16 h 397"/>
                <a:gd name="T8" fmla="*/ 389 w 397"/>
                <a:gd name="T9" fmla="*/ 7 h 397"/>
                <a:gd name="T10" fmla="*/ 381 w 397"/>
                <a:gd name="T11" fmla="*/ 44 h 397"/>
                <a:gd name="T12" fmla="*/ 44 w 397"/>
                <a:gd name="T13" fmla="*/ 381 h 397"/>
              </a:gdLst>
              <a:ahLst/>
              <a:cxnLst>
                <a:cxn ang="0">
                  <a:pos x="T0" y="T1"/>
                </a:cxn>
                <a:cxn ang="0">
                  <a:pos x="T2" y="T3"/>
                </a:cxn>
                <a:cxn ang="0">
                  <a:pos x="T4" y="T5"/>
                </a:cxn>
                <a:cxn ang="0">
                  <a:pos x="T6" y="T7"/>
                </a:cxn>
                <a:cxn ang="0">
                  <a:pos x="T8" y="T9"/>
                </a:cxn>
                <a:cxn ang="0">
                  <a:pos x="T10" y="T11"/>
                </a:cxn>
                <a:cxn ang="0">
                  <a:pos x="T12" y="T13"/>
                </a:cxn>
              </a:cxnLst>
              <a:rect l="0" t="0" r="r" b="b"/>
              <a:pathLst>
                <a:path w="397" h="397">
                  <a:moveTo>
                    <a:pt x="44" y="381"/>
                  </a:moveTo>
                  <a:cubicBezTo>
                    <a:pt x="32" y="393"/>
                    <a:pt x="15" y="397"/>
                    <a:pt x="8" y="389"/>
                  </a:cubicBezTo>
                  <a:cubicBezTo>
                    <a:pt x="0" y="381"/>
                    <a:pt x="4" y="365"/>
                    <a:pt x="16" y="353"/>
                  </a:cubicBezTo>
                  <a:cubicBezTo>
                    <a:pt x="353" y="16"/>
                    <a:pt x="353" y="16"/>
                    <a:pt x="353" y="16"/>
                  </a:cubicBezTo>
                  <a:cubicBezTo>
                    <a:pt x="365" y="3"/>
                    <a:pt x="382" y="0"/>
                    <a:pt x="389" y="7"/>
                  </a:cubicBezTo>
                  <a:cubicBezTo>
                    <a:pt x="397" y="15"/>
                    <a:pt x="393" y="32"/>
                    <a:pt x="381" y="44"/>
                  </a:cubicBezTo>
                  <a:lnTo>
                    <a:pt x="44" y="381"/>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53805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7" cy="739168"/>
          </a:xfrm>
        </p:spPr>
        <p:txBody>
          <a:bodyPr>
            <a:noAutofit/>
          </a:bodyPr>
          <a:lstStyle/>
          <a:p>
            <a:pPr marL="0" indent="0">
              <a:buNone/>
            </a:pPr>
            <a:r>
              <a:rPr lang="pt-BR" sz="1400" dirty="0">
                <a:solidFill>
                  <a:srgbClr val="343535"/>
                </a:solidFill>
              </a:rPr>
              <a:t>Excetuadas as comunicações corriqueiras, todas as negociações com agentes públicos, envio/recebimento de informações ou documentos, ou comparecimento em órgãos da repartição pública, serão realizadas por profissionais competentes, autorizados e treinados, os quais deverão respeitar as seguintes diretrizes:</a:t>
            </a:r>
          </a:p>
          <a:p>
            <a:pPr marL="0" indent="0">
              <a:buNone/>
            </a:pPr>
            <a:endParaRPr lang="pt-BR" sz="1400" dirty="0">
              <a:solidFill>
                <a:srgbClr val="343535"/>
              </a:solidFill>
            </a:endParaRP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14</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2" name="TextBox 11">
            <a:extLst>
              <a:ext uri="{FF2B5EF4-FFF2-40B4-BE49-F238E27FC236}">
                <a16:creationId xmlns:a16="http://schemas.microsoft.com/office/drawing/2014/main" id="{93D5B9CF-CD83-46DA-AAD4-9DF3F2930FD3}"/>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39" name="Title 5">
            <a:extLst>
              <a:ext uri="{FF2B5EF4-FFF2-40B4-BE49-F238E27FC236}">
                <a16:creationId xmlns:a16="http://schemas.microsoft.com/office/drawing/2014/main" id="{44C817D9-90DD-42B0-B69B-9202A64B6B44}"/>
              </a:ext>
            </a:extLst>
          </p:cNvPr>
          <p:cNvSpPr>
            <a:spLocks noGrp="1"/>
          </p:cNvSpPr>
          <p:nvPr>
            <p:ph type="title"/>
          </p:nvPr>
        </p:nvSpPr>
        <p:spPr>
          <a:xfrm>
            <a:off x="471488" y="486836"/>
            <a:ext cx="4280985"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rPr>
              <a:t>Relacionamento com o Poder Público</a:t>
            </a:r>
            <a:endParaRPr lang="pt-BR" sz="3200" b="1" dirty="0">
              <a:solidFill>
                <a:srgbClr val="343535"/>
              </a:solidFill>
              <a:latin typeface="Calibri" panose="020F0502020204030204"/>
              <a:ea typeface="+mn-ea"/>
              <a:cs typeface="+mn-cs"/>
            </a:endParaRPr>
          </a:p>
        </p:txBody>
      </p:sp>
      <p:sp>
        <p:nvSpPr>
          <p:cNvPr id="96" name="TextBox 95">
            <a:extLst>
              <a:ext uri="{FF2B5EF4-FFF2-40B4-BE49-F238E27FC236}">
                <a16:creationId xmlns:a16="http://schemas.microsoft.com/office/drawing/2014/main" id="{FCCFCCB1-A772-4FFE-AD9A-F72313054B25}"/>
              </a:ext>
            </a:extLst>
          </p:cNvPr>
          <p:cNvSpPr txBox="1"/>
          <p:nvPr/>
        </p:nvSpPr>
        <p:spPr>
          <a:xfrm>
            <a:off x="495031" y="3358454"/>
            <a:ext cx="2429053" cy="1446550"/>
          </a:xfrm>
          <a:prstGeom prst="rect">
            <a:avLst/>
          </a:prstGeom>
          <a:noFill/>
        </p:spPr>
        <p:txBody>
          <a:bodyPr wrap="square" rtlCol="0">
            <a:spAutoFit/>
          </a:bodyPr>
          <a:lstStyle>
            <a:defPPr>
              <a:defRPr lang="en-US"/>
            </a:defPPr>
            <a:lvl1pPr>
              <a:defRPr sz="1100">
                <a:solidFill>
                  <a:srgbClr val="343535"/>
                </a:solidFill>
                <a:cs typeface="Arial" pitchFamily="34" charset="0"/>
              </a:defRPr>
            </a:lvl1pPr>
          </a:lstStyle>
          <a:p>
            <a:r>
              <a:rPr lang="en-US" altLang="ko-KR" dirty="0"/>
              <a:t>1. Caso </a:t>
            </a:r>
            <a:r>
              <a:rPr lang="en-US" altLang="ko-KR" dirty="0" err="1"/>
              <a:t>seja</a:t>
            </a:r>
            <a:r>
              <a:rPr lang="en-US" altLang="ko-KR" dirty="0"/>
              <a:t> </a:t>
            </a:r>
            <a:r>
              <a:rPr lang="en-US" altLang="ko-KR" dirty="0" err="1"/>
              <a:t>necessário</a:t>
            </a:r>
            <a:r>
              <a:rPr lang="en-US" altLang="ko-KR" dirty="0"/>
              <a:t> o </a:t>
            </a:r>
            <a:r>
              <a:rPr lang="en-US" altLang="ko-KR" dirty="0" err="1"/>
              <a:t>comparecimento</a:t>
            </a:r>
            <a:r>
              <a:rPr lang="en-US" altLang="ko-KR" dirty="0"/>
              <a:t> </a:t>
            </a:r>
            <a:r>
              <a:rPr lang="en-US" altLang="ko-KR" dirty="0" err="1"/>
              <a:t>em</a:t>
            </a:r>
            <a:r>
              <a:rPr lang="en-US" altLang="ko-KR" dirty="0"/>
              <a:t> </a:t>
            </a:r>
            <a:r>
              <a:rPr lang="en-US" altLang="ko-KR" dirty="0" err="1"/>
              <a:t>reuniões</a:t>
            </a:r>
            <a:r>
              <a:rPr lang="en-US" altLang="ko-KR" dirty="0"/>
              <a:t> </a:t>
            </a:r>
            <a:r>
              <a:rPr lang="en-US" altLang="ko-KR" dirty="0" err="1"/>
              <a:t>presenciais</a:t>
            </a:r>
            <a:r>
              <a:rPr lang="en-US" altLang="ko-KR" dirty="0"/>
              <a:t> </a:t>
            </a:r>
            <a:r>
              <a:rPr lang="en-US" altLang="ko-KR" dirty="0" err="1"/>
              <a:t>ou</a:t>
            </a:r>
            <a:r>
              <a:rPr lang="en-US" altLang="ko-KR" dirty="0"/>
              <a:t> </a:t>
            </a:r>
            <a:r>
              <a:rPr lang="en-US" altLang="ko-KR" dirty="0" err="1"/>
              <a:t>virtuais</a:t>
            </a:r>
            <a:r>
              <a:rPr lang="en-US" altLang="ko-KR" dirty="0"/>
              <a:t>, </a:t>
            </a:r>
            <a:r>
              <a:rPr lang="en-US" altLang="ko-KR" dirty="0" err="1"/>
              <a:t>deverá</a:t>
            </a:r>
            <a:r>
              <a:rPr lang="en-US" altLang="ko-KR" dirty="0"/>
              <a:t> ser </a:t>
            </a:r>
            <a:r>
              <a:rPr lang="en-US" altLang="ko-KR" dirty="0" err="1"/>
              <a:t>emitido</a:t>
            </a:r>
            <a:r>
              <a:rPr lang="en-US" altLang="ko-KR" dirty="0"/>
              <a:t> um </a:t>
            </a:r>
            <a:r>
              <a:rPr lang="en-US" altLang="ko-KR" dirty="0" err="1"/>
              <a:t>comunicado</a:t>
            </a:r>
            <a:r>
              <a:rPr lang="en-US" altLang="ko-KR" dirty="0"/>
              <a:t> official </a:t>
            </a:r>
            <a:r>
              <a:rPr lang="en-US" altLang="ko-KR" dirty="0" err="1"/>
              <a:t>ao</a:t>
            </a:r>
            <a:r>
              <a:rPr lang="en-US" altLang="ko-KR" dirty="0"/>
              <a:t> </a:t>
            </a:r>
            <a:r>
              <a:rPr lang="en-US" altLang="ko-KR" dirty="0" err="1"/>
              <a:t>membro</a:t>
            </a:r>
            <a:r>
              <a:rPr lang="en-US" altLang="ko-KR" dirty="0"/>
              <a:t> do </a:t>
            </a:r>
            <a:r>
              <a:rPr lang="en-US" altLang="ko-KR" dirty="0" err="1"/>
              <a:t>poder</a:t>
            </a:r>
            <a:r>
              <a:rPr lang="en-US" altLang="ko-KR" dirty="0"/>
              <a:t> </a:t>
            </a:r>
            <a:r>
              <a:rPr lang="en-US" altLang="ko-KR" dirty="0" err="1"/>
              <a:t>público</a:t>
            </a:r>
            <a:r>
              <a:rPr lang="en-US" altLang="ko-KR" dirty="0"/>
              <a:t>. </a:t>
            </a:r>
            <a:r>
              <a:rPr lang="en-US" altLang="ko-KR" dirty="0" err="1"/>
              <a:t>Haverá</a:t>
            </a:r>
            <a:r>
              <a:rPr lang="en-US" altLang="ko-KR" dirty="0"/>
              <a:t> sempre a </a:t>
            </a:r>
            <a:r>
              <a:rPr lang="en-US" altLang="ko-KR" dirty="0" err="1"/>
              <a:t>presença</a:t>
            </a:r>
            <a:r>
              <a:rPr lang="en-US" altLang="ko-KR" dirty="0"/>
              <a:t> de no </a:t>
            </a:r>
            <a:r>
              <a:rPr lang="en-US" altLang="ko-KR" dirty="0" err="1"/>
              <a:t>mínimo</a:t>
            </a:r>
            <a:r>
              <a:rPr lang="en-US" altLang="ko-KR" dirty="0"/>
              <a:t> 2 </a:t>
            </a:r>
            <a:r>
              <a:rPr lang="en-US" altLang="ko-KR" dirty="0" err="1"/>
              <a:t>colaboradores</a:t>
            </a:r>
            <a:r>
              <a:rPr lang="en-US" altLang="ko-KR" dirty="0"/>
              <a:t> da Sustenidos com </a:t>
            </a:r>
            <a:r>
              <a:rPr lang="en-US" altLang="ko-KR" dirty="0" err="1"/>
              <a:t>poderes</a:t>
            </a:r>
            <a:r>
              <a:rPr lang="en-US" altLang="ko-KR" dirty="0"/>
              <a:t> </a:t>
            </a:r>
            <a:r>
              <a:rPr lang="en-US" altLang="ko-KR" dirty="0" err="1"/>
              <a:t>legais</a:t>
            </a:r>
            <a:r>
              <a:rPr lang="en-US" altLang="ko-KR" dirty="0"/>
              <a:t> para tanto.</a:t>
            </a:r>
          </a:p>
        </p:txBody>
      </p:sp>
      <p:grpSp>
        <p:nvGrpSpPr>
          <p:cNvPr id="47" name="Group 46">
            <a:extLst>
              <a:ext uri="{FF2B5EF4-FFF2-40B4-BE49-F238E27FC236}">
                <a16:creationId xmlns:a16="http://schemas.microsoft.com/office/drawing/2014/main" id="{61C410DB-9CE2-4D7D-B0AD-D72520D6C0F5}"/>
              </a:ext>
            </a:extLst>
          </p:cNvPr>
          <p:cNvGrpSpPr/>
          <p:nvPr/>
        </p:nvGrpSpPr>
        <p:grpSpPr>
          <a:xfrm>
            <a:off x="3050707" y="7552387"/>
            <a:ext cx="790159" cy="922748"/>
            <a:chOff x="3773268" y="4911608"/>
            <a:chExt cx="922956" cy="1004233"/>
          </a:xfrm>
        </p:grpSpPr>
        <p:sp>
          <p:nvSpPr>
            <p:cNvPr id="93" name="Trapezoid 92">
              <a:extLst>
                <a:ext uri="{FF2B5EF4-FFF2-40B4-BE49-F238E27FC236}">
                  <a16:creationId xmlns:a16="http://schemas.microsoft.com/office/drawing/2014/main" id="{B3D3BC37-7DD7-4759-A06A-40F4E96E822F}"/>
                </a:ext>
              </a:extLst>
            </p:cNvPr>
            <p:cNvSpPr/>
            <p:nvPr/>
          </p:nvSpPr>
          <p:spPr>
            <a:xfrm rot="10800000">
              <a:off x="3773268" y="4911608"/>
              <a:ext cx="922956" cy="1004233"/>
            </a:xfrm>
            <a:prstGeom prst="trapezoid">
              <a:avLst>
                <a:gd name="adj" fmla="val 78876"/>
              </a:avLst>
            </a:prstGeom>
            <a:solidFill>
              <a:srgbClr val="F5B31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Isosceles Triangle 93">
              <a:extLst>
                <a:ext uri="{FF2B5EF4-FFF2-40B4-BE49-F238E27FC236}">
                  <a16:creationId xmlns:a16="http://schemas.microsoft.com/office/drawing/2014/main" id="{B06B21B5-01AB-44F9-A99F-A1C16557A578}"/>
                </a:ext>
              </a:extLst>
            </p:cNvPr>
            <p:cNvSpPr/>
            <p:nvPr/>
          </p:nvSpPr>
          <p:spPr>
            <a:xfrm rot="10800000" flipH="1">
              <a:off x="4132972" y="5714655"/>
              <a:ext cx="213694" cy="184219"/>
            </a:xfrm>
            <a:prstGeom prst="triangle">
              <a:avLst/>
            </a:prstGeom>
            <a:solidFill>
              <a:srgbClr val="57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48" name="Group 47">
            <a:extLst>
              <a:ext uri="{FF2B5EF4-FFF2-40B4-BE49-F238E27FC236}">
                <a16:creationId xmlns:a16="http://schemas.microsoft.com/office/drawing/2014/main" id="{BBB83DC3-3A17-43E7-A0FB-5C3B04ED2A25}"/>
              </a:ext>
            </a:extLst>
          </p:cNvPr>
          <p:cNvGrpSpPr/>
          <p:nvPr/>
        </p:nvGrpSpPr>
        <p:grpSpPr>
          <a:xfrm>
            <a:off x="2652931" y="6165222"/>
            <a:ext cx="557041" cy="1464319"/>
            <a:chOff x="3319495" y="3711068"/>
            <a:chExt cx="641249" cy="1064131"/>
          </a:xfrm>
        </p:grpSpPr>
        <p:sp>
          <p:nvSpPr>
            <p:cNvPr id="91" name="Round Same Side Corner Rectangle 3">
              <a:extLst>
                <a:ext uri="{FF2B5EF4-FFF2-40B4-BE49-F238E27FC236}">
                  <a16:creationId xmlns:a16="http://schemas.microsoft.com/office/drawing/2014/main" id="{1A750DCF-8C4B-46E4-8BCA-7EB1D4A41E8B}"/>
                </a:ext>
              </a:extLst>
            </p:cNvPr>
            <p:cNvSpPr/>
            <p:nvPr/>
          </p:nvSpPr>
          <p:spPr>
            <a:xfrm rot="10800000">
              <a:off x="3777403" y="4095001"/>
              <a:ext cx="183341" cy="680198"/>
            </a:xfrm>
            <a:prstGeom prst="round2SameRect">
              <a:avLst>
                <a:gd name="adj1" fmla="val 50000"/>
                <a:gd name="adj2" fmla="val 0"/>
              </a:avLst>
            </a:pr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Oval 91">
              <a:extLst>
                <a:ext uri="{FF2B5EF4-FFF2-40B4-BE49-F238E27FC236}">
                  <a16:creationId xmlns:a16="http://schemas.microsoft.com/office/drawing/2014/main" id="{05295782-4425-44E0-B5A2-A837B1695644}"/>
                </a:ext>
              </a:extLst>
            </p:cNvPr>
            <p:cNvSpPr/>
            <p:nvPr/>
          </p:nvSpPr>
          <p:spPr>
            <a:xfrm>
              <a:off x="3319495" y="3711068"/>
              <a:ext cx="576065" cy="576064"/>
            </a:xfrm>
            <a:prstGeom prst="ellipse">
              <a:avLst/>
            </a:prstGeom>
            <a:noFill/>
            <a:ln w="152400">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49" name="Group 48">
            <a:extLst>
              <a:ext uri="{FF2B5EF4-FFF2-40B4-BE49-F238E27FC236}">
                <a16:creationId xmlns:a16="http://schemas.microsoft.com/office/drawing/2014/main" id="{2E892E89-99AD-48AE-AA9E-7DCF9BACAC9F}"/>
              </a:ext>
            </a:extLst>
          </p:cNvPr>
          <p:cNvGrpSpPr/>
          <p:nvPr/>
        </p:nvGrpSpPr>
        <p:grpSpPr>
          <a:xfrm>
            <a:off x="2804062" y="4865870"/>
            <a:ext cx="562267" cy="2763668"/>
            <a:chOff x="3496413" y="2766819"/>
            <a:chExt cx="647266" cy="2008381"/>
          </a:xfrm>
        </p:grpSpPr>
        <p:sp>
          <p:nvSpPr>
            <p:cNvPr id="89" name="Round Same Side Corner Rectangle 8">
              <a:extLst>
                <a:ext uri="{FF2B5EF4-FFF2-40B4-BE49-F238E27FC236}">
                  <a16:creationId xmlns:a16="http://schemas.microsoft.com/office/drawing/2014/main" id="{C80B7B6C-A178-466F-8C39-2ABE9DA5AC97}"/>
                </a:ext>
              </a:extLst>
            </p:cNvPr>
            <p:cNvSpPr/>
            <p:nvPr/>
          </p:nvSpPr>
          <p:spPr>
            <a:xfrm rot="10800000">
              <a:off x="3960338" y="3061922"/>
              <a:ext cx="183341" cy="1713278"/>
            </a:xfrm>
            <a:prstGeom prst="round2SameRect">
              <a:avLst>
                <a:gd name="adj1" fmla="val 50000"/>
                <a:gd name="adj2" fmla="val 0"/>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Oval 89">
              <a:extLst>
                <a:ext uri="{FF2B5EF4-FFF2-40B4-BE49-F238E27FC236}">
                  <a16:creationId xmlns:a16="http://schemas.microsoft.com/office/drawing/2014/main" id="{7C7E064C-3178-4DBD-AF6E-8CEC9467D46A}"/>
                </a:ext>
              </a:extLst>
            </p:cNvPr>
            <p:cNvSpPr/>
            <p:nvPr/>
          </p:nvSpPr>
          <p:spPr>
            <a:xfrm>
              <a:off x="3496413" y="2766819"/>
              <a:ext cx="576064" cy="576064"/>
            </a:xfrm>
            <a:prstGeom prst="ellipse">
              <a:avLst/>
            </a:prstGeom>
            <a:solidFill>
              <a:schemeClr val="bg1"/>
            </a:solidFill>
            <a:ln w="152400">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50" name="Group 49">
            <a:extLst>
              <a:ext uri="{FF2B5EF4-FFF2-40B4-BE49-F238E27FC236}">
                <a16:creationId xmlns:a16="http://schemas.microsoft.com/office/drawing/2014/main" id="{CBBD9207-2122-4F1A-BF92-008428301433}"/>
              </a:ext>
            </a:extLst>
          </p:cNvPr>
          <p:cNvGrpSpPr/>
          <p:nvPr/>
        </p:nvGrpSpPr>
        <p:grpSpPr>
          <a:xfrm>
            <a:off x="2968287" y="3584479"/>
            <a:ext cx="555187" cy="4042285"/>
            <a:chOff x="3687498" y="1837641"/>
            <a:chExt cx="639119" cy="2937559"/>
          </a:xfrm>
        </p:grpSpPr>
        <p:sp>
          <p:nvSpPr>
            <p:cNvPr id="87" name="Round Same Side Corner Rectangle 9">
              <a:extLst>
                <a:ext uri="{FF2B5EF4-FFF2-40B4-BE49-F238E27FC236}">
                  <a16:creationId xmlns:a16="http://schemas.microsoft.com/office/drawing/2014/main" id="{B5DE416D-2B62-4D27-B653-12B9FF5539FF}"/>
                </a:ext>
              </a:extLst>
            </p:cNvPr>
            <p:cNvSpPr/>
            <p:nvPr/>
          </p:nvSpPr>
          <p:spPr>
            <a:xfrm rot="10800000">
              <a:off x="4143276" y="2118780"/>
              <a:ext cx="183341" cy="2656420"/>
            </a:xfrm>
            <a:prstGeom prst="round2SameRect">
              <a:avLst>
                <a:gd name="adj1" fmla="val 50000"/>
                <a:gd name="adj2" fmla="val 0"/>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Oval 87">
              <a:extLst>
                <a:ext uri="{FF2B5EF4-FFF2-40B4-BE49-F238E27FC236}">
                  <a16:creationId xmlns:a16="http://schemas.microsoft.com/office/drawing/2014/main" id="{390BEEB3-BCF1-4796-A4DF-B21AC57A7493}"/>
                </a:ext>
              </a:extLst>
            </p:cNvPr>
            <p:cNvSpPr/>
            <p:nvPr/>
          </p:nvSpPr>
          <p:spPr>
            <a:xfrm>
              <a:off x="3687498" y="1837641"/>
              <a:ext cx="576068" cy="576064"/>
            </a:xfrm>
            <a:prstGeom prst="ellipse">
              <a:avLst/>
            </a:prstGeom>
            <a:solidFill>
              <a:schemeClr val="bg1"/>
            </a:solidFill>
            <a:ln w="152400">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51" name="Group 50">
            <a:extLst>
              <a:ext uri="{FF2B5EF4-FFF2-40B4-BE49-F238E27FC236}">
                <a16:creationId xmlns:a16="http://schemas.microsoft.com/office/drawing/2014/main" id="{FF43FDEC-688B-4AF2-A9A7-CA9137C2635A}"/>
              </a:ext>
            </a:extLst>
          </p:cNvPr>
          <p:cNvGrpSpPr/>
          <p:nvPr/>
        </p:nvGrpSpPr>
        <p:grpSpPr>
          <a:xfrm>
            <a:off x="3523003" y="4082893"/>
            <a:ext cx="556712" cy="3546645"/>
            <a:chOff x="4326213" y="2197826"/>
            <a:chExt cx="640870" cy="2577374"/>
          </a:xfrm>
        </p:grpSpPr>
        <p:sp>
          <p:nvSpPr>
            <p:cNvPr id="85" name="Round Same Side Corner Rectangle 10">
              <a:extLst>
                <a:ext uri="{FF2B5EF4-FFF2-40B4-BE49-F238E27FC236}">
                  <a16:creationId xmlns:a16="http://schemas.microsoft.com/office/drawing/2014/main" id="{01F9C4C6-89CD-4593-BD88-E90C449AD1D2}"/>
                </a:ext>
              </a:extLst>
            </p:cNvPr>
            <p:cNvSpPr/>
            <p:nvPr/>
          </p:nvSpPr>
          <p:spPr>
            <a:xfrm rot="10800000">
              <a:off x="4326213" y="2590351"/>
              <a:ext cx="183341" cy="2184849"/>
            </a:xfrm>
            <a:prstGeom prst="round2SameRect">
              <a:avLst>
                <a:gd name="adj1" fmla="val 50000"/>
                <a:gd name="adj2" fmla="val 0"/>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6" name="Oval 85">
              <a:extLst>
                <a:ext uri="{FF2B5EF4-FFF2-40B4-BE49-F238E27FC236}">
                  <a16:creationId xmlns:a16="http://schemas.microsoft.com/office/drawing/2014/main" id="{E39B658A-A30C-4280-ADC4-5228AB57E319}"/>
                </a:ext>
              </a:extLst>
            </p:cNvPr>
            <p:cNvSpPr/>
            <p:nvPr/>
          </p:nvSpPr>
          <p:spPr>
            <a:xfrm>
              <a:off x="4391019" y="2197826"/>
              <a:ext cx="576064" cy="576064"/>
            </a:xfrm>
            <a:prstGeom prst="ellipse">
              <a:avLst/>
            </a:prstGeom>
            <a:solidFill>
              <a:schemeClr val="bg1"/>
            </a:solidFill>
            <a:ln w="152400">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52" name="Group 51">
            <a:extLst>
              <a:ext uri="{FF2B5EF4-FFF2-40B4-BE49-F238E27FC236}">
                <a16:creationId xmlns:a16="http://schemas.microsoft.com/office/drawing/2014/main" id="{B9E0ACC5-AE6D-446A-97E5-0D80416B7577}"/>
              </a:ext>
            </a:extLst>
          </p:cNvPr>
          <p:cNvGrpSpPr/>
          <p:nvPr/>
        </p:nvGrpSpPr>
        <p:grpSpPr>
          <a:xfrm>
            <a:off x="3681106" y="5492347"/>
            <a:ext cx="557041" cy="2105027"/>
            <a:chOff x="4509151" y="3245461"/>
            <a:chExt cx="641249" cy="1529739"/>
          </a:xfrm>
          <a:solidFill>
            <a:schemeClr val="accent5"/>
          </a:solidFill>
        </p:grpSpPr>
        <p:sp>
          <p:nvSpPr>
            <p:cNvPr id="83" name="Round Same Side Corner Rectangle 11">
              <a:extLst>
                <a:ext uri="{FF2B5EF4-FFF2-40B4-BE49-F238E27FC236}">
                  <a16:creationId xmlns:a16="http://schemas.microsoft.com/office/drawing/2014/main" id="{344B1C20-98E5-4BB8-8034-566D70DDF03A}"/>
                </a:ext>
              </a:extLst>
            </p:cNvPr>
            <p:cNvSpPr/>
            <p:nvPr/>
          </p:nvSpPr>
          <p:spPr>
            <a:xfrm rot="10800000">
              <a:off x="4509151" y="3533493"/>
              <a:ext cx="183341" cy="1241707"/>
            </a:xfrm>
            <a:prstGeom prst="round2SameRect">
              <a:avLst>
                <a:gd name="adj1" fmla="val 50000"/>
                <a:gd name="adj2" fmla="val 0"/>
              </a:avLst>
            </a:prstGeom>
            <a:solidFill>
              <a:srgbClr val="00BAAE"/>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Oval 83">
              <a:extLst>
                <a:ext uri="{FF2B5EF4-FFF2-40B4-BE49-F238E27FC236}">
                  <a16:creationId xmlns:a16="http://schemas.microsoft.com/office/drawing/2014/main" id="{8857FF44-59B4-495F-B08C-4C82889B0C83}"/>
                </a:ext>
              </a:extLst>
            </p:cNvPr>
            <p:cNvSpPr/>
            <p:nvPr/>
          </p:nvSpPr>
          <p:spPr>
            <a:xfrm>
              <a:off x="4574336" y="3245461"/>
              <a:ext cx="576064" cy="576064"/>
            </a:xfrm>
            <a:prstGeom prst="ellipse">
              <a:avLst/>
            </a:prstGeom>
            <a:solidFill>
              <a:schemeClr val="bg1"/>
            </a:solidFill>
            <a:ln w="152400">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108" name="Group 107">
            <a:extLst>
              <a:ext uri="{FF2B5EF4-FFF2-40B4-BE49-F238E27FC236}">
                <a16:creationId xmlns:a16="http://schemas.microsoft.com/office/drawing/2014/main" id="{1BD0F6A3-5FB7-40D9-A69F-D9A8444BD4DB}"/>
              </a:ext>
            </a:extLst>
          </p:cNvPr>
          <p:cNvGrpSpPr/>
          <p:nvPr/>
        </p:nvGrpSpPr>
        <p:grpSpPr>
          <a:xfrm>
            <a:off x="2742374" y="6333331"/>
            <a:ext cx="335354" cy="384573"/>
            <a:chOff x="10035518" y="4574037"/>
            <a:chExt cx="420477" cy="516415"/>
          </a:xfrm>
        </p:grpSpPr>
        <p:sp>
          <p:nvSpPr>
            <p:cNvPr id="109" name="Rectangle 1292">
              <a:extLst>
                <a:ext uri="{FF2B5EF4-FFF2-40B4-BE49-F238E27FC236}">
                  <a16:creationId xmlns:a16="http://schemas.microsoft.com/office/drawing/2014/main" id="{B84D2B7B-5D02-43A7-8B56-2716B9E3E109}"/>
                </a:ext>
              </a:extLst>
            </p:cNvPr>
            <p:cNvSpPr>
              <a:spLocks noChangeArrowheads="1"/>
            </p:cNvSpPr>
            <p:nvPr/>
          </p:nvSpPr>
          <p:spPr bwMode="auto">
            <a:xfrm>
              <a:off x="10239351" y="4601651"/>
              <a:ext cx="37578" cy="50958"/>
            </a:xfrm>
            <a:prstGeom prst="rect">
              <a:avLst/>
            </a:prstGeom>
            <a:solidFill>
              <a:srgbClr val="575D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1293">
              <a:extLst>
                <a:ext uri="{FF2B5EF4-FFF2-40B4-BE49-F238E27FC236}">
                  <a16:creationId xmlns:a16="http://schemas.microsoft.com/office/drawing/2014/main" id="{ACC16D48-8458-48D4-BB67-E23E37399F3F}"/>
                </a:ext>
              </a:extLst>
            </p:cNvPr>
            <p:cNvSpPr>
              <a:spLocks noChangeArrowheads="1"/>
            </p:cNvSpPr>
            <p:nvPr/>
          </p:nvSpPr>
          <p:spPr bwMode="auto">
            <a:xfrm>
              <a:off x="10239351" y="4601651"/>
              <a:ext cx="37578" cy="5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294">
              <a:extLst>
                <a:ext uri="{FF2B5EF4-FFF2-40B4-BE49-F238E27FC236}">
                  <a16:creationId xmlns:a16="http://schemas.microsoft.com/office/drawing/2014/main" id="{45A7E002-97A5-45FB-8C85-8052D338EFEA}"/>
                </a:ext>
              </a:extLst>
            </p:cNvPr>
            <p:cNvSpPr>
              <a:spLocks/>
            </p:cNvSpPr>
            <p:nvPr/>
          </p:nvSpPr>
          <p:spPr bwMode="auto">
            <a:xfrm>
              <a:off x="10188393" y="4574037"/>
              <a:ext cx="139779" cy="57221"/>
            </a:xfrm>
            <a:custGeom>
              <a:avLst/>
              <a:gdLst>
                <a:gd name="T0" fmla="*/ 208 w 208"/>
                <a:gd name="T1" fmla="*/ 85 h 85"/>
                <a:gd name="T2" fmla="*/ 0 w 208"/>
                <a:gd name="T3" fmla="*/ 85 h 85"/>
                <a:gd name="T4" fmla="*/ 0 w 208"/>
                <a:gd name="T5" fmla="*/ 20 h 85"/>
                <a:gd name="T6" fmla="*/ 208 w 208"/>
                <a:gd name="T7" fmla="*/ 20 h 85"/>
                <a:gd name="T8" fmla="*/ 208 w 208"/>
                <a:gd name="T9" fmla="*/ 85 h 85"/>
              </a:gdLst>
              <a:ahLst/>
              <a:cxnLst>
                <a:cxn ang="0">
                  <a:pos x="T0" y="T1"/>
                </a:cxn>
                <a:cxn ang="0">
                  <a:pos x="T2" y="T3"/>
                </a:cxn>
                <a:cxn ang="0">
                  <a:pos x="T4" y="T5"/>
                </a:cxn>
                <a:cxn ang="0">
                  <a:pos x="T6" y="T7"/>
                </a:cxn>
                <a:cxn ang="0">
                  <a:pos x="T8" y="T9"/>
                </a:cxn>
              </a:cxnLst>
              <a:rect l="0" t="0" r="r" b="b"/>
              <a:pathLst>
                <a:path w="208" h="85">
                  <a:moveTo>
                    <a:pt x="208" y="85"/>
                  </a:moveTo>
                  <a:cubicBezTo>
                    <a:pt x="144" y="85"/>
                    <a:pt x="64" y="85"/>
                    <a:pt x="0" y="85"/>
                  </a:cubicBezTo>
                  <a:cubicBezTo>
                    <a:pt x="0" y="61"/>
                    <a:pt x="0" y="41"/>
                    <a:pt x="0" y="20"/>
                  </a:cubicBezTo>
                  <a:cubicBezTo>
                    <a:pt x="64" y="0"/>
                    <a:pt x="144" y="0"/>
                    <a:pt x="208" y="20"/>
                  </a:cubicBezTo>
                  <a:cubicBezTo>
                    <a:pt x="208" y="41"/>
                    <a:pt x="208" y="61"/>
                    <a:pt x="208" y="85"/>
                  </a:cubicBezTo>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295">
              <a:extLst>
                <a:ext uri="{FF2B5EF4-FFF2-40B4-BE49-F238E27FC236}">
                  <a16:creationId xmlns:a16="http://schemas.microsoft.com/office/drawing/2014/main" id="{30D5E54D-359F-4950-97DC-C733DE2379BA}"/>
                </a:ext>
              </a:extLst>
            </p:cNvPr>
            <p:cNvSpPr>
              <a:spLocks/>
            </p:cNvSpPr>
            <p:nvPr/>
          </p:nvSpPr>
          <p:spPr bwMode="auto">
            <a:xfrm>
              <a:off x="10064555" y="4675384"/>
              <a:ext cx="53805" cy="53805"/>
            </a:xfrm>
            <a:custGeom>
              <a:avLst/>
              <a:gdLst>
                <a:gd name="T0" fmla="*/ 73 w 80"/>
                <a:gd name="T1" fmla="*/ 27 h 80"/>
                <a:gd name="T2" fmla="*/ 73 w 80"/>
                <a:gd name="T3" fmla="*/ 56 h 80"/>
                <a:gd name="T4" fmla="*/ 56 w 80"/>
                <a:gd name="T5" fmla="*/ 73 h 80"/>
                <a:gd name="T6" fmla="*/ 27 w 80"/>
                <a:gd name="T7" fmla="*/ 73 h 80"/>
                <a:gd name="T8" fmla="*/ 7 w 80"/>
                <a:gd name="T9" fmla="*/ 53 h 80"/>
                <a:gd name="T10" fmla="*/ 7 w 80"/>
                <a:gd name="T11" fmla="*/ 24 h 80"/>
                <a:gd name="T12" fmla="*/ 24 w 80"/>
                <a:gd name="T13" fmla="*/ 7 h 80"/>
                <a:gd name="T14" fmla="*/ 53 w 80"/>
                <a:gd name="T15" fmla="*/ 7 h 80"/>
                <a:gd name="T16" fmla="*/ 73 w 80"/>
                <a:gd name="T17"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73" y="27"/>
                  </a:moveTo>
                  <a:cubicBezTo>
                    <a:pt x="80" y="35"/>
                    <a:pt x="80" y="48"/>
                    <a:pt x="73" y="56"/>
                  </a:cubicBezTo>
                  <a:cubicBezTo>
                    <a:pt x="56" y="73"/>
                    <a:pt x="56" y="73"/>
                    <a:pt x="56" y="73"/>
                  </a:cubicBezTo>
                  <a:cubicBezTo>
                    <a:pt x="48" y="80"/>
                    <a:pt x="35" y="80"/>
                    <a:pt x="27" y="73"/>
                  </a:cubicBezTo>
                  <a:cubicBezTo>
                    <a:pt x="7" y="53"/>
                    <a:pt x="7" y="53"/>
                    <a:pt x="7" y="53"/>
                  </a:cubicBezTo>
                  <a:cubicBezTo>
                    <a:pt x="0" y="45"/>
                    <a:pt x="0" y="32"/>
                    <a:pt x="7" y="24"/>
                  </a:cubicBezTo>
                  <a:cubicBezTo>
                    <a:pt x="24" y="7"/>
                    <a:pt x="24" y="7"/>
                    <a:pt x="24" y="7"/>
                  </a:cubicBezTo>
                  <a:cubicBezTo>
                    <a:pt x="32" y="0"/>
                    <a:pt x="45" y="0"/>
                    <a:pt x="53" y="7"/>
                  </a:cubicBezTo>
                  <a:cubicBezTo>
                    <a:pt x="73" y="27"/>
                    <a:pt x="73" y="27"/>
                    <a:pt x="73" y="27"/>
                  </a:cubicBezTo>
                </a:path>
              </a:pathLst>
            </a:custGeom>
            <a:solidFill>
              <a:srgbClr val="EF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96">
              <a:extLst>
                <a:ext uri="{FF2B5EF4-FFF2-40B4-BE49-F238E27FC236}">
                  <a16:creationId xmlns:a16="http://schemas.microsoft.com/office/drawing/2014/main" id="{694C7016-A6A3-42AF-B2F9-285C6323856E}"/>
                </a:ext>
              </a:extLst>
            </p:cNvPr>
            <p:cNvSpPr>
              <a:spLocks/>
            </p:cNvSpPr>
            <p:nvPr/>
          </p:nvSpPr>
          <p:spPr bwMode="auto">
            <a:xfrm>
              <a:off x="10065979" y="4676807"/>
              <a:ext cx="49535" cy="49820"/>
            </a:xfrm>
            <a:custGeom>
              <a:avLst/>
              <a:gdLst>
                <a:gd name="T0" fmla="*/ 37 w 74"/>
                <a:gd name="T1" fmla="*/ 0 h 74"/>
                <a:gd name="T2" fmla="*/ 22 w 74"/>
                <a:gd name="T3" fmla="*/ 5 h 74"/>
                <a:gd name="T4" fmla="*/ 5 w 74"/>
                <a:gd name="T5" fmla="*/ 22 h 74"/>
                <a:gd name="T6" fmla="*/ 0 w 74"/>
                <a:gd name="T7" fmla="*/ 37 h 74"/>
                <a:gd name="T8" fmla="*/ 5 w 74"/>
                <a:gd name="T9" fmla="*/ 51 h 74"/>
                <a:gd name="T10" fmla="*/ 25 w 74"/>
                <a:gd name="T11" fmla="*/ 71 h 74"/>
                <a:gd name="T12" fmla="*/ 30 w 74"/>
                <a:gd name="T13" fmla="*/ 74 h 74"/>
                <a:gd name="T14" fmla="*/ 52 w 74"/>
                <a:gd name="T15" fmla="*/ 50 h 74"/>
                <a:gd name="T16" fmla="*/ 52 w 74"/>
                <a:gd name="T17" fmla="*/ 49 h 74"/>
                <a:gd name="T18" fmla="*/ 52 w 74"/>
                <a:gd name="T19" fmla="*/ 49 h 74"/>
                <a:gd name="T20" fmla="*/ 53 w 74"/>
                <a:gd name="T21" fmla="*/ 48 h 74"/>
                <a:gd name="T22" fmla="*/ 53 w 74"/>
                <a:gd name="T23" fmla="*/ 48 h 74"/>
                <a:gd name="T24" fmla="*/ 54 w 74"/>
                <a:gd name="T25" fmla="*/ 47 h 74"/>
                <a:gd name="T26" fmla="*/ 54 w 74"/>
                <a:gd name="T27" fmla="*/ 47 h 74"/>
                <a:gd name="T28" fmla="*/ 54 w 74"/>
                <a:gd name="T29" fmla="*/ 47 h 74"/>
                <a:gd name="T30" fmla="*/ 55 w 74"/>
                <a:gd name="T31" fmla="*/ 46 h 74"/>
                <a:gd name="T32" fmla="*/ 55 w 74"/>
                <a:gd name="T33" fmla="*/ 46 h 74"/>
                <a:gd name="T34" fmla="*/ 55 w 74"/>
                <a:gd name="T35" fmla="*/ 46 h 74"/>
                <a:gd name="T36" fmla="*/ 56 w 74"/>
                <a:gd name="T37" fmla="*/ 45 h 74"/>
                <a:gd name="T38" fmla="*/ 56 w 74"/>
                <a:gd name="T39" fmla="*/ 45 h 74"/>
                <a:gd name="T40" fmla="*/ 59 w 74"/>
                <a:gd name="T41" fmla="*/ 42 h 74"/>
                <a:gd name="T42" fmla="*/ 59 w 74"/>
                <a:gd name="T43" fmla="*/ 42 h 74"/>
                <a:gd name="T44" fmla="*/ 60 w 74"/>
                <a:gd name="T45" fmla="*/ 41 h 74"/>
                <a:gd name="T46" fmla="*/ 60 w 74"/>
                <a:gd name="T47" fmla="*/ 41 h 74"/>
                <a:gd name="T48" fmla="*/ 61 w 74"/>
                <a:gd name="T49" fmla="*/ 41 h 74"/>
                <a:gd name="T50" fmla="*/ 61 w 74"/>
                <a:gd name="T51" fmla="*/ 41 h 74"/>
                <a:gd name="T52" fmla="*/ 61 w 74"/>
                <a:gd name="T53" fmla="*/ 40 h 74"/>
                <a:gd name="T54" fmla="*/ 62 w 74"/>
                <a:gd name="T55" fmla="*/ 40 h 74"/>
                <a:gd name="T56" fmla="*/ 62 w 74"/>
                <a:gd name="T57" fmla="*/ 39 h 74"/>
                <a:gd name="T58" fmla="*/ 62 w 74"/>
                <a:gd name="T59" fmla="*/ 39 h 74"/>
                <a:gd name="T60" fmla="*/ 63 w 74"/>
                <a:gd name="T61" fmla="*/ 39 h 74"/>
                <a:gd name="T62" fmla="*/ 63 w 74"/>
                <a:gd name="T63" fmla="*/ 39 h 74"/>
                <a:gd name="T64" fmla="*/ 64 w 74"/>
                <a:gd name="T65" fmla="*/ 38 h 74"/>
                <a:gd name="T66" fmla="*/ 64 w 74"/>
                <a:gd name="T67" fmla="*/ 38 h 74"/>
                <a:gd name="T68" fmla="*/ 65 w 74"/>
                <a:gd name="T69" fmla="*/ 37 h 74"/>
                <a:gd name="T70" fmla="*/ 65 w 74"/>
                <a:gd name="T71" fmla="*/ 37 h 74"/>
                <a:gd name="T72" fmla="*/ 65 w 74"/>
                <a:gd name="T73" fmla="*/ 37 h 74"/>
                <a:gd name="T74" fmla="*/ 66 w 74"/>
                <a:gd name="T75" fmla="*/ 36 h 74"/>
                <a:gd name="T76" fmla="*/ 66 w 74"/>
                <a:gd name="T77" fmla="*/ 36 h 74"/>
                <a:gd name="T78" fmla="*/ 67 w 74"/>
                <a:gd name="T79" fmla="*/ 35 h 74"/>
                <a:gd name="T80" fmla="*/ 67 w 74"/>
                <a:gd name="T81" fmla="*/ 35 h 74"/>
                <a:gd name="T82" fmla="*/ 67 w 74"/>
                <a:gd name="T83" fmla="*/ 35 h 74"/>
                <a:gd name="T84" fmla="*/ 67 w 74"/>
                <a:gd name="T85" fmla="*/ 35 h 74"/>
                <a:gd name="T86" fmla="*/ 68 w 74"/>
                <a:gd name="T87" fmla="*/ 34 h 74"/>
                <a:gd name="T88" fmla="*/ 68 w 74"/>
                <a:gd name="T89" fmla="*/ 34 h 74"/>
                <a:gd name="T90" fmla="*/ 74 w 74"/>
                <a:gd name="T91" fmla="*/ 29 h 74"/>
                <a:gd name="T92" fmla="*/ 71 w 74"/>
                <a:gd name="T93" fmla="*/ 25 h 74"/>
                <a:gd name="T94" fmla="*/ 51 w 74"/>
                <a:gd name="T95" fmla="*/ 5 h 74"/>
                <a:gd name="T96" fmla="*/ 37 w 74"/>
                <a:gd name="T9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74">
                  <a:moveTo>
                    <a:pt x="37" y="0"/>
                  </a:moveTo>
                  <a:cubicBezTo>
                    <a:pt x="31" y="0"/>
                    <a:pt x="26" y="2"/>
                    <a:pt x="22" y="5"/>
                  </a:cubicBezTo>
                  <a:cubicBezTo>
                    <a:pt x="5" y="22"/>
                    <a:pt x="5" y="22"/>
                    <a:pt x="5" y="22"/>
                  </a:cubicBezTo>
                  <a:cubicBezTo>
                    <a:pt x="2" y="26"/>
                    <a:pt x="0" y="31"/>
                    <a:pt x="0" y="37"/>
                  </a:cubicBezTo>
                  <a:cubicBezTo>
                    <a:pt x="0" y="42"/>
                    <a:pt x="2" y="47"/>
                    <a:pt x="5" y="51"/>
                  </a:cubicBezTo>
                  <a:cubicBezTo>
                    <a:pt x="25" y="71"/>
                    <a:pt x="25" y="71"/>
                    <a:pt x="25" y="71"/>
                  </a:cubicBezTo>
                  <a:cubicBezTo>
                    <a:pt x="27" y="72"/>
                    <a:pt x="28" y="73"/>
                    <a:pt x="30" y="74"/>
                  </a:cubicBezTo>
                  <a:cubicBezTo>
                    <a:pt x="36" y="65"/>
                    <a:pt x="44" y="57"/>
                    <a:pt x="52" y="50"/>
                  </a:cubicBezTo>
                  <a:cubicBezTo>
                    <a:pt x="52" y="49"/>
                    <a:pt x="52" y="49"/>
                    <a:pt x="52" y="49"/>
                  </a:cubicBezTo>
                  <a:cubicBezTo>
                    <a:pt x="52" y="49"/>
                    <a:pt x="52" y="49"/>
                    <a:pt x="52" y="49"/>
                  </a:cubicBezTo>
                  <a:cubicBezTo>
                    <a:pt x="53" y="49"/>
                    <a:pt x="53" y="48"/>
                    <a:pt x="53" y="48"/>
                  </a:cubicBezTo>
                  <a:cubicBezTo>
                    <a:pt x="53" y="48"/>
                    <a:pt x="53" y="48"/>
                    <a:pt x="53" y="48"/>
                  </a:cubicBezTo>
                  <a:cubicBezTo>
                    <a:pt x="53" y="48"/>
                    <a:pt x="54" y="48"/>
                    <a:pt x="54" y="47"/>
                  </a:cubicBezTo>
                  <a:cubicBezTo>
                    <a:pt x="54" y="47"/>
                    <a:pt x="54" y="47"/>
                    <a:pt x="54" y="47"/>
                  </a:cubicBezTo>
                  <a:cubicBezTo>
                    <a:pt x="54" y="47"/>
                    <a:pt x="54" y="47"/>
                    <a:pt x="54" y="47"/>
                  </a:cubicBezTo>
                  <a:cubicBezTo>
                    <a:pt x="55" y="47"/>
                    <a:pt x="55" y="47"/>
                    <a:pt x="55" y="46"/>
                  </a:cubicBezTo>
                  <a:cubicBezTo>
                    <a:pt x="55" y="46"/>
                    <a:pt x="55" y="46"/>
                    <a:pt x="55" y="46"/>
                  </a:cubicBezTo>
                  <a:cubicBezTo>
                    <a:pt x="55" y="46"/>
                    <a:pt x="55" y="46"/>
                    <a:pt x="55" y="46"/>
                  </a:cubicBezTo>
                  <a:cubicBezTo>
                    <a:pt x="56" y="46"/>
                    <a:pt x="56" y="45"/>
                    <a:pt x="56" y="45"/>
                  </a:cubicBezTo>
                  <a:cubicBezTo>
                    <a:pt x="56" y="45"/>
                    <a:pt x="56" y="45"/>
                    <a:pt x="56" y="45"/>
                  </a:cubicBezTo>
                  <a:cubicBezTo>
                    <a:pt x="57" y="44"/>
                    <a:pt x="58" y="43"/>
                    <a:pt x="59" y="42"/>
                  </a:cubicBezTo>
                  <a:cubicBezTo>
                    <a:pt x="59" y="42"/>
                    <a:pt x="59" y="42"/>
                    <a:pt x="59" y="42"/>
                  </a:cubicBezTo>
                  <a:cubicBezTo>
                    <a:pt x="59" y="42"/>
                    <a:pt x="60" y="42"/>
                    <a:pt x="60" y="41"/>
                  </a:cubicBezTo>
                  <a:cubicBezTo>
                    <a:pt x="60" y="41"/>
                    <a:pt x="60" y="41"/>
                    <a:pt x="60" y="41"/>
                  </a:cubicBezTo>
                  <a:cubicBezTo>
                    <a:pt x="60" y="41"/>
                    <a:pt x="60" y="41"/>
                    <a:pt x="61" y="41"/>
                  </a:cubicBezTo>
                  <a:cubicBezTo>
                    <a:pt x="61" y="41"/>
                    <a:pt x="61" y="41"/>
                    <a:pt x="61" y="41"/>
                  </a:cubicBezTo>
                  <a:cubicBezTo>
                    <a:pt x="61" y="40"/>
                    <a:pt x="61" y="40"/>
                    <a:pt x="61" y="40"/>
                  </a:cubicBezTo>
                  <a:cubicBezTo>
                    <a:pt x="61" y="40"/>
                    <a:pt x="62" y="40"/>
                    <a:pt x="62" y="40"/>
                  </a:cubicBezTo>
                  <a:cubicBezTo>
                    <a:pt x="62" y="40"/>
                    <a:pt x="62" y="40"/>
                    <a:pt x="62" y="39"/>
                  </a:cubicBezTo>
                  <a:cubicBezTo>
                    <a:pt x="62" y="39"/>
                    <a:pt x="62" y="39"/>
                    <a:pt x="62" y="39"/>
                  </a:cubicBezTo>
                  <a:cubicBezTo>
                    <a:pt x="63" y="39"/>
                    <a:pt x="63" y="39"/>
                    <a:pt x="63" y="39"/>
                  </a:cubicBezTo>
                  <a:cubicBezTo>
                    <a:pt x="63" y="39"/>
                    <a:pt x="63" y="39"/>
                    <a:pt x="63" y="39"/>
                  </a:cubicBezTo>
                  <a:cubicBezTo>
                    <a:pt x="63" y="38"/>
                    <a:pt x="64" y="38"/>
                    <a:pt x="64" y="38"/>
                  </a:cubicBezTo>
                  <a:cubicBezTo>
                    <a:pt x="64" y="38"/>
                    <a:pt x="64" y="38"/>
                    <a:pt x="64" y="38"/>
                  </a:cubicBezTo>
                  <a:cubicBezTo>
                    <a:pt x="64" y="38"/>
                    <a:pt x="64" y="37"/>
                    <a:pt x="65" y="37"/>
                  </a:cubicBezTo>
                  <a:cubicBezTo>
                    <a:pt x="65" y="37"/>
                    <a:pt x="65" y="37"/>
                    <a:pt x="65" y="37"/>
                  </a:cubicBezTo>
                  <a:cubicBezTo>
                    <a:pt x="65" y="37"/>
                    <a:pt x="65" y="37"/>
                    <a:pt x="65" y="37"/>
                  </a:cubicBezTo>
                  <a:cubicBezTo>
                    <a:pt x="66" y="36"/>
                    <a:pt x="66" y="36"/>
                    <a:pt x="66" y="36"/>
                  </a:cubicBezTo>
                  <a:cubicBezTo>
                    <a:pt x="66" y="36"/>
                    <a:pt x="66" y="36"/>
                    <a:pt x="66" y="36"/>
                  </a:cubicBezTo>
                  <a:cubicBezTo>
                    <a:pt x="66" y="36"/>
                    <a:pt x="66" y="36"/>
                    <a:pt x="67" y="35"/>
                  </a:cubicBezTo>
                  <a:cubicBezTo>
                    <a:pt x="67" y="35"/>
                    <a:pt x="67" y="35"/>
                    <a:pt x="67" y="35"/>
                  </a:cubicBezTo>
                  <a:cubicBezTo>
                    <a:pt x="67" y="35"/>
                    <a:pt x="67" y="35"/>
                    <a:pt x="67" y="35"/>
                  </a:cubicBezTo>
                  <a:cubicBezTo>
                    <a:pt x="67" y="35"/>
                    <a:pt x="67" y="35"/>
                    <a:pt x="67" y="35"/>
                  </a:cubicBezTo>
                  <a:cubicBezTo>
                    <a:pt x="68" y="34"/>
                    <a:pt x="68" y="34"/>
                    <a:pt x="68" y="34"/>
                  </a:cubicBezTo>
                  <a:cubicBezTo>
                    <a:pt x="68" y="34"/>
                    <a:pt x="68" y="34"/>
                    <a:pt x="68" y="34"/>
                  </a:cubicBezTo>
                  <a:cubicBezTo>
                    <a:pt x="70" y="32"/>
                    <a:pt x="72" y="31"/>
                    <a:pt x="74" y="29"/>
                  </a:cubicBezTo>
                  <a:cubicBezTo>
                    <a:pt x="73" y="28"/>
                    <a:pt x="72" y="27"/>
                    <a:pt x="71" y="25"/>
                  </a:cubicBezTo>
                  <a:cubicBezTo>
                    <a:pt x="51" y="5"/>
                    <a:pt x="51" y="5"/>
                    <a:pt x="51" y="5"/>
                  </a:cubicBezTo>
                  <a:cubicBezTo>
                    <a:pt x="47" y="2"/>
                    <a:pt x="42" y="0"/>
                    <a:pt x="37" y="0"/>
                  </a:cubicBezTo>
                </a:path>
              </a:pathLst>
            </a:custGeom>
            <a:solidFill>
              <a:srgbClr val="D8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298">
              <a:extLst>
                <a:ext uri="{FF2B5EF4-FFF2-40B4-BE49-F238E27FC236}">
                  <a16:creationId xmlns:a16="http://schemas.microsoft.com/office/drawing/2014/main" id="{236F0987-A467-4550-A391-B8E8BC3146C9}"/>
                </a:ext>
              </a:extLst>
            </p:cNvPr>
            <p:cNvSpPr>
              <a:spLocks/>
            </p:cNvSpPr>
            <p:nvPr/>
          </p:nvSpPr>
          <p:spPr bwMode="auto">
            <a:xfrm>
              <a:off x="10054307" y="4665420"/>
              <a:ext cx="401688" cy="401403"/>
            </a:xfrm>
            <a:custGeom>
              <a:avLst/>
              <a:gdLst>
                <a:gd name="T0" fmla="*/ 490 w 597"/>
                <a:gd name="T1" fmla="*/ 107 h 597"/>
                <a:gd name="T2" fmla="*/ 106 w 597"/>
                <a:gd name="T3" fmla="*/ 107 h 597"/>
                <a:gd name="T4" fmla="*/ 106 w 597"/>
                <a:gd name="T5" fmla="*/ 491 h 597"/>
                <a:gd name="T6" fmla="*/ 490 w 597"/>
                <a:gd name="T7" fmla="*/ 491 h 597"/>
                <a:gd name="T8" fmla="*/ 490 w 597"/>
                <a:gd name="T9" fmla="*/ 107 h 597"/>
              </a:gdLst>
              <a:ahLst/>
              <a:cxnLst>
                <a:cxn ang="0">
                  <a:pos x="T0" y="T1"/>
                </a:cxn>
                <a:cxn ang="0">
                  <a:pos x="T2" y="T3"/>
                </a:cxn>
                <a:cxn ang="0">
                  <a:pos x="T4" y="T5"/>
                </a:cxn>
                <a:cxn ang="0">
                  <a:pos x="T6" y="T7"/>
                </a:cxn>
                <a:cxn ang="0">
                  <a:pos x="T8" y="T9"/>
                </a:cxn>
              </a:cxnLst>
              <a:rect l="0" t="0" r="r" b="b"/>
              <a:pathLst>
                <a:path w="597" h="597">
                  <a:moveTo>
                    <a:pt x="490" y="107"/>
                  </a:moveTo>
                  <a:cubicBezTo>
                    <a:pt x="384" y="0"/>
                    <a:pt x="212" y="1"/>
                    <a:pt x="106" y="107"/>
                  </a:cubicBezTo>
                  <a:cubicBezTo>
                    <a:pt x="0" y="213"/>
                    <a:pt x="0" y="385"/>
                    <a:pt x="106" y="491"/>
                  </a:cubicBezTo>
                  <a:cubicBezTo>
                    <a:pt x="212" y="597"/>
                    <a:pt x="384" y="597"/>
                    <a:pt x="490" y="491"/>
                  </a:cubicBezTo>
                  <a:cubicBezTo>
                    <a:pt x="597" y="385"/>
                    <a:pt x="597" y="213"/>
                    <a:pt x="490" y="10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299">
              <a:extLst>
                <a:ext uri="{FF2B5EF4-FFF2-40B4-BE49-F238E27FC236}">
                  <a16:creationId xmlns:a16="http://schemas.microsoft.com/office/drawing/2014/main" id="{96FA4BB2-BFA2-4489-8E67-F7DFD1858552}"/>
                </a:ext>
              </a:extLst>
            </p:cNvPr>
            <p:cNvSpPr>
              <a:spLocks/>
            </p:cNvSpPr>
            <p:nvPr/>
          </p:nvSpPr>
          <p:spPr bwMode="auto">
            <a:xfrm>
              <a:off x="10092739" y="4704421"/>
              <a:ext cx="324823" cy="324254"/>
            </a:xfrm>
            <a:custGeom>
              <a:avLst/>
              <a:gdLst>
                <a:gd name="T0" fmla="*/ 397 w 483"/>
                <a:gd name="T1" fmla="*/ 85 h 482"/>
                <a:gd name="T2" fmla="*/ 86 w 483"/>
                <a:gd name="T3" fmla="*/ 85 h 482"/>
                <a:gd name="T4" fmla="*/ 86 w 483"/>
                <a:gd name="T5" fmla="*/ 396 h 482"/>
                <a:gd name="T6" fmla="*/ 397 w 483"/>
                <a:gd name="T7" fmla="*/ 396 h 482"/>
                <a:gd name="T8" fmla="*/ 397 w 483"/>
                <a:gd name="T9" fmla="*/ 85 h 482"/>
              </a:gdLst>
              <a:ahLst/>
              <a:cxnLst>
                <a:cxn ang="0">
                  <a:pos x="T0" y="T1"/>
                </a:cxn>
                <a:cxn ang="0">
                  <a:pos x="T2" y="T3"/>
                </a:cxn>
                <a:cxn ang="0">
                  <a:pos x="T4" y="T5"/>
                </a:cxn>
                <a:cxn ang="0">
                  <a:pos x="T6" y="T7"/>
                </a:cxn>
                <a:cxn ang="0">
                  <a:pos x="T8" y="T9"/>
                </a:cxn>
              </a:cxnLst>
              <a:rect l="0" t="0" r="r" b="b"/>
              <a:pathLst>
                <a:path w="483" h="482">
                  <a:moveTo>
                    <a:pt x="397" y="85"/>
                  </a:moveTo>
                  <a:cubicBezTo>
                    <a:pt x="311" y="0"/>
                    <a:pt x="172" y="0"/>
                    <a:pt x="86" y="85"/>
                  </a:cubicBezTo>
                  <a:cubicBezTo>
                    <a:pt x="0" y="171"/>
                    <a:pt x="0" y="310"/>
                    <a:pt x="86" y="396"/>
                  </a:cubicBezTo>
                  <a:cubicBezTo>
                    <a:pt x="172" y="482"/>
                    <a:pt x="311" y="482"/>
                    <a:pt x="397" y="396"/>
                  </a:cubicBezTo>
                  <a:cubicBezTo>
                    <a:pt x="483" y="310"/>
                    <a:pt x="483" y="171"/>
                    <a:pt x="397" y="85"/>
                  </a:cubicBezTo>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300">
              <a:extLst>
                <a:ext uri="{FF2B5EF4-FFF2-40B4-BE49-F238E27FC236}">
                  <a16:creationId xmlns:a16="http://schemas.microsoft.com/office/drawing/2014/main" id="{1DFAC523-156E-4941-9671-C1DB1F6E854A}"/>
                </a:ext>
              </a:extLst>
            </p:cNvPr>
            <p:cNvSpPr>
              <a:spLocks/>
            </p:cNvSpPr>
            <p:nvPr/>
          </p:nvSpPr>
          <p:spPr bwMode="auto">
            <a:xfrm>
              <a:off x="10227394" y="4727196"/>
              <a:ext cx="61776" cy="169671"/>
            </a:xfrm>
            <a:custGeom>
              <a:avLst/>
              <a:gdLst>
                <a:gd name="T0" fmla="*/ 92 w 92"/>
                <a:gd name="T1" fmla="*/ 195 h 252"/>
                <a:gd name="T2" fmla="*/ 46 w 92"/>
                <a:gd name="T3" fmla="*/ 252 h 252"/>
                <a:gd name="T4" fmla="*/ 0 w 92"/>
                <a:gd name="T5" fmla="*/ 195 h 252"/>
                <a:gd name="T6" fmla="*/ 46 w 92"/>
                <a:gd name="T7" fmla="*/ 0 h 252"/>
                <a:gd name="T8" fmla="*/ 92 w 92"/>
                <a:gd name="T9" fmla="*/ 195 h 252"/>
              </a:gdLst>
              <a:ahLst/>
              <a:cxnLst>
                <a:cxn ang="0">
                  <a:pos x="T0" y="T1"/>
                </a:cxn>
                <a:cxn ang="0">
                  <a:pos x="T2" y="T3"/>
                </a:cxn>
                <a:cxn ang="0">
                  <a:pos x="T4" y="T5"/>
                </a:cxn>
                <a:cxn ang="0">
                  <a:pos x="T6" y="T7"/>
                </a:cxn>
                <a:cxn ang="0">
                  <a:pos x="T8" y="T9"/>
                </a:cxn>
              </a:cxnLst>
              <a:rect l="0" t="0" r="r" b="b"/>
              <a:pathLst>
                <a:path w="92" h="252">
                  <a:moveTo>
                    <a:pt x="92" y="195"/>
                  </a:moveTo>
                  <a:cubicBezTo>
                    <a:pt x="92" y="235"/>
                    <a:pt x="71" y="252"/>
                    <a:pt x="46" y="252"/>
                  </a:cubicBezTo>
                  <a:cubicBezTo>
                    <a:pt x="21" y="252"/>
                    <a:pt x="0" y="235"/>
                    <a:pt x="0" y="195"/>
                  </a:cubicBezTo>
                  <a:cubicBezTo>
                    <a:pt x="0" y="154"/>
                    <a:pt x="46" y="0"/>
                    <a:pt x="46" y="0"/>
                  </a:cubicBezTo>
                  <a:cubicBezTo>
                    <a:pt x="46" y="0"/>
                    <a:pt x="92" y="154"/>
                    <a:pt x="92" y="195"/>
                  </a:cubicBezTo>
                </a:path>
              </a:pathLst>
            </a:custGeom>
            <a:solidFill>
              <a:srgbClr val="FB38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Oval 1301">
              <a:extLst>
                <a:ext uri="{FF2B5EF4-FFF2-40B4-BE49-F238E27FC236}">
                  <a16:creationId xmlns:a16="http://schemas.microsoft.com/office/drawing/2014/main" id="{E498C65A-CC97-434F-843C-94564A6F4F47}"/>
                </a:ext>
              </a:extLst>
            </p:cNvPr>
            <p:cNvSpPr>
              <a:spLocks noChangeArrowheads="1"/>
            </p:cNvSpPr>
            <p:nvPr/>
          </p:nvSpPr>
          <p:spPr bwMode="auto">
            <a:xfrm>
              <a:off x="10237927" y="4848471"/>
              <a:ext cx="39002" cy="39002"/>
            </a:xfrm>
            <a:prstGeom prst="ellipse">
              <a:avLst/>
            </a:pr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1302">
              <a:extLst>
                <a:ext uri="{FF2B5EF4-FFF2-40B4-BE49-F238E27FC236}">
                  <a16:creationId xmlns:a16="http://schemas.microsoft.com/office/drawing/2014/main" id="{47C1D6F9-6493-4385-8E26-50382E2AE5B2}"/>
                </a:ext>
              </a:extLst>
            </p:cNvPr>
            <p:cNvSpPr>
              <a:spLocks noChangeArrowheads="1"/>
            </p:cNvSpPr>
            <p:nvPr/>
          </p:nvSpPr>
          <p:spPr bwMode="auto">
            <a:xfrm>
              <a:off x="10252731" y="4676807"/>
              <a:ext cx="10818" cy="24198"/>
            </a:xfrm>
            <a:prstGeom prst="rect">
              <a:avLst/>
            </a:prstGeom>
            <a:solidFill>
              <a:srgbClr val="575D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1303">
              <a:extLst>
                <a:ext uri="{FF2B5EF4-FFF2-40B4-BE49-F238E27FC236}">
                  <a16:creationId xmlns:a16="http://schemas.microsoft.com/office/drawing/2014/main" id="{284214E2-3ECE-4664-8772-9E419CE63CB1}"/>
                </a:ext>
              </a:extLst>
            </p:cNvPr>
            <p:cNvSpPr>
              <a:spLocks noChangeArrowheads="1"/>
            </p:cNvSpPr>
            <p:nvPr/>
          </p:nvSpPr>
          <p:spPr bwMode="auto">
            <a:xfrm>
              <a:off x="10252731" y="4676807"/>
              <a:ext cx="10818" cy="2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304">
              <a:extLst>
                <a:ext uri="{FF2B5EF4-FFF2-40B4-BE49-F238E27FC236}">
                  <a16:creationId xmlns:a16="http://schemas.microsoft.com/office/drawing/2014/main" id="{E7BDC1B5-5FB2-4F84-9FB6-13134AC14188}"/>
                </a:ext>
              </a:extLst>
            </p:cNvPr>
            <p:cNvSpPr>
              <a:spLocks/>
            </p:cNvSpPr>
            <p:nvPr/>
          </p:nvSpPr>
          <p:spPr bwMode="auto">
            <a:xfrm>
              <a:off x="10371728" y="4728619"/>
              <a:ext cx="25621" cy="26191"/>
            </a:xfrm>
            <a:custGeom>
              <a:avLst/>
              <a:gdLst>
                <a:gd name="T0" fmla="*/ 26 w 90"/>
                <a:gd name="T1" fmla="*/ 92 h 92"/>
                <a:gd name="T2" fmla="*/ 0 w 90"/>
                <a:gd name="T3" fmla="*/ 64 h 92"/>
                <a:gd name="T4" fmla="*/ 64 w 90"/>
                <a:gd name="T5" fmla="*/ 0 h 92"/>
                <a:gd name="T6" fmla="*/ 90 w 90"/>
                <a:gd name="T7" fmla="*/ 28 h 92"/>
                <a:gd name="T8" fmla="*/ 26 w 90"/>
                <a:gd name="T9" fmla="*/ 92 h 92"/>
              </a:gdLst>
              <a:ahLst/>
              <a:cxnLst>
                <a:cxn ang="0">
                  <a:pos x="T0" y="T1"/>
                </a:cxn>
                <a:cxn ang="0">
                  <a:pos x="T2" y="T3"/>
                </a:cxn>
                <a:cxn ang="0">
                  <a:pos x="T4" y="T5"/>
                </a:cxn>
                <a:cxn ang="0">
                  <a:pos x="T6" y="T7"/>
                </a:cxn>
                <a:cxn ang="0">
                  <a:pos x="T8" y="T9"/>
                </a:cxn>
              </a:cxnLst>
              <a:rect l="0" t="0" r="r" b="b"/>
              <a:pathLst>
                <a:path w="90" h="92">
                  <a:moveTo>
                    <a:pt x="26" y="92"/>
                  </a:moveTo>
                  <a:lnTo>
                    <a:pt x="0" y="64"/>
                  </a:lnTo>
                  <a:lnTo>
                    <a:pt x="64" y="0"/>
                  </a:lnTo>
                  <a:lnTo>
                    <a:pt x="90" y="28"/>
                  </a:lnTo>
                  <a:lnTo>
                    <a:pt x="26" y="92"/>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Rectangle 1305">
              <a:extLst>
                <a:ext uri="{FF2B5EF4-FFF2-40B4-BE49-F238E27FC236}">
                  <a16:creationId xmlns:a16="http://schemas.microsoft.com/office/drawing/2014/main" id="{75731205-F074-47D4-86B1-48CF4BD4110A}"/>
                </a:ext>
              </a:extLst>
            </p:cNvPr>
            <p:cNvSpPr>
              <a:spLocks noChangeArrowheads="1"/>
            </p:cNvSpPr>
            <p:nvPr/>
          </p:nvSpPr>
          <p:spPr bwMode="auto">
            <a:xfrm>
              <a:off x="10424964" y="4862420"/>
              <a:ext cx="24198" cy="10818"/>
            </a:xfrm>
            <a:prstGeom prst="rect">
              <a:avLst/>
            </a:prstGeom>
            <a:solidFill>
              <a:srgbClr val="575D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306">
              <a:extLst>
                <a:ext uri="{FF2B5EF4-FFF2-40B4-BE49-F238E27FC236}">
                  <a16:creationId xmlns:a16="http://schemas.microsoft.com/office/drawing/2014/main" id="{69A8E991-84DC-41AD-B18C-5509AFE8E84B}"/>
                </a:ext>
              </a:extLst>
            </p:cNvPr>
            <p:cNvSpPr>
              <a:spLocks/>
            </p:cNvSpPr>
            <p:nvPr/>
          </p:nvSpPr>
          <p:spPr bwMode="auto">
            <a:xfrm>
              <a:off x="10371728" y="4982272"/>
              <a:ext cx="25621" cy="25621"/>
            </a:xfrm>
            <a:custGeom>
              <a:avLst/>
              <a:gdLst>
                <a:gd name="T0" fmla="*/ 0 w 90"/>
                <a:gd name="T1" fmla="*/ 26 h 90"/>
                <a:gd name="T2" fmla="*/ 26 w 90"/>
                <a:gd name="T3" fmla="*/ 0 h 90"/>
                <a:gd name="T4" fmla="*/ 90 w 90"/>
                <a:gd name="T5" fmla="*/ 61 h 90"/>
                <a:gd name="T6" fmla="*/ 64 w 90"/>
                <a:gd name="T7" fmla="*/ 90 h 90"/>
                <a:gd name="T8" fmla="*/ 0 w 90"/>
                <a:gd name="T9" fmla="*/ 26 h 90"/>
              </a:gdLst>
              <a:ahLst/>
              <a:cxnLst>
                <a:cxn ang="0">
                  <a:pos x="T0" y="T1"/>
                </a:cxn>
                <a:cxn ang="0">
                  <a:pos x="T2" y="T3"/>
                </a:cxn>
                <a:cxn ang="0">
                  <a:pos x="T4" y="T5"/>
                </a:cxn>
                <a:cxn ang="0">
                  <a:pos x="T6" y="T7"/>
                </a:cxn>
                <a:cxn ang="0">
                  <a:pos x="T8" y="T9"/>
                </a:cxn>
              </a:cxnLst>
              <a:rect l="0" t="0" r="r" b="b"/>
              <a:pathLst>
                <a:path w="90" h="90">
                  <a:moveTo>
                    <a:pt x="0" y="26"/>
                  </a:moveTo>
                  <a:lnTo>
                    <a:pt x="26" y="0"/>
                  </a:lnTo>
                  <a:lnTo>
                    <a:pt x="90" y="61"/>
                  </a:lnTo>
                  <a:lnTo>
                    <a:pt x="64" y="90"/>
                  </a:lnTo>
                  <a:lnTo>
                    <a:pt x="0" y="26"/>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307">
              <a:extLst>
                <a:ext uri="{FF2B5EF4-FFF2-40B4-BE49-F238E27FC236}">
                  <a16:creationId xmlns:a16="http://schemas.microsoft.com/office/drawing/2014/main" id="{2A9AE4EE-3D3D-487F-B68E-85A0A25D7EC4}"/>
                </a:ext>
              </a:extLst>
            </p:cNvPr>
            <p:cNvSpPr>
              <a:spLocks/>
            </p:cNvSpPr>
            <p:nvPr/>
          </p:nvSpPr>
          <p:spPr bwMode="auto">
            <a:xfrm>
              <a:off x="10117507" y="4728619"/>
              <a:ext cx="26476" cy="25621"/>
            </a:xfrm>
            <a:custGeom>
              <a:avLst/>
              <a:gdLst>
                <a:gd name="T0" fmla="*/ 93 w 93"/>
                <a:gd name="T1" fmla="*/ 64 h 90"/>
                <a:gd name="T2" fmla="*/ 64 w 93"/>
                <a:gd name="T3" fmla="*/ 90 h 90"/>
                <a:gd name="T4" fmla="*/ 0 w 93"/>
                <a:gd name="T5" fmla="*/ 26 h 90"/>
                <a:gd name="T6" fmla="*/ 29 w 93"/>
                <a:gd name="T7" fmla="*/ 0 h 90"/>
                <a:gd name="T8" fmla="*/ 93 w 93"/>
                <a:gd name="T9" fmla="*/ 64 h 90"/>
              </a:gdLst>
              <a:ahLst/>
              <a:cxnLst>
                <a:cxn ang="0">
                  <a:pos x="T0" y="T1"/>
                </a:cxn>
                <a:cxn ang="0">
                  <a:pos x="T2" y="T3"/>
                </a:cxn>
                <a:cxn ang="0">
                  <a:pos x="T4" y="T5"/>
                </a:cxn>
                <a:cxn ang="0">
                  <a:pos x="T6" y="T7"/>
                </a:cxn>
                <a:cxn ang="0">
                  <a:pos x="T8" y="T9"/>
                </a:cxn>
              </a:cxnLst>
              <a:rect l="0" t="0" r="r" b="b"/>
              <a:pathLst>
                <a:path w="93" h="90">
                  <a:moveTo>
                    <a:pt x="93" y="64"/>
                  </a:moveTo>
                  <a:lnTo>
                    <a:pt x="64" y="90"/>
                  </a:lnTo>
                  <a:lnTo>
                    <a:pt x="0" y="26"/>
                  </a:lnTo>
                  <a:lnTo>
                    <a:pt x="29" y="0"/>
                  </a:lnTo>
                  <a:lnTo>
                    <a:pt x="93" y="64"/>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308">
              <a:extLst>
                <a:ext uri="{FF2B5EF4-FFF2-40B4-BE49-F238E27FC236}">
                  <a16:creationId xmlns:a16="http://schemas.microsoft.com/office/drawing/2014/main" id="{B6181475-C43B-49DA-B79E-34194216CCB9}"/>
                </a:ext>
              </a:extLst>
            </p:cNvPr>
            <p:cNvSpPr>
              <a:spLocks/>
            </p:cNvSpPr>
            <p:nvPr/>
          </p:nvSpPr>
          <p:spPr bwMode="auto">
            <a:xfrm>
              <a:off x="10117507" y="4728619"/>
              <a:ext cx="26476" cy="25621"/>
            </a:xfrm>
            <a:custGeom>
              <a:avLst/>
              <a:gdLst>
                <a:gd name="T0" fmla="*/ 93 w 93"/>
                <a:gd name="T1" fmla="*/ 64 h 90"/>
                <a:gd name="T2" fmla="*/ 64 w 93"/>
                <a:gd name="T3" fmla="*/ 90 h 90"/>
                <a:gd name="T4" fmla="*/ 0 w 93"/>
                <a:gd name="T5" fmla="*/ 26 h 90"/>
                <a:gd name="T6" fmla="*/ 29 w 93"/>
                <a:gd name="T7" fmla="*/ 0 h 90"/>
                <a:gd name="T8" fmla="*/ 93 w 93"/>
                <a:gd name="T9" fmla="*/ 64 h 90"/>
              </a:gdLst>
              <a:ahLst/>
              <a:cxnLst>
                <a:cxn ang="0">
                  <a:pos x="T0" y="T1"/>
                </a:cxn>
                <a:cxn ang="0">
                  <a:pos x="T2" y="T3"/>
                </a:cxn>
                <a:cxn ang="0">
                  <a:pos x="T4" y="T5"/>
                </a:cxn>
                <a:cxn ang="0">
                  <a:pos x="T6" y="T7"/>
                </a:cxn>
                <a:cxn ang="0">
                  <a:pos x="T8" y="T9"/>
                </a:cxn>
              </a:cxnLst>
              <a:rect l="0" t="0" r="r" b="b"/>
              <a:pathLst>
                <a:path w="93" h="90">
                  <a:moveTo>
                    <a:pt x="93" y="64"/>
                  </a:moveTo>
                  <a:lnTo>
                    <a:pt x="64" y="90"/>
                  </a:lnTo>
                  <a:lnTo>
                    <a:pt x="0" y="26"/>
                  </a:lnTo>
                  <a:lnTo>
                    <a:pt x="29" y="0"/>
                  </a:lnTo>
                  <a:lnTo>
                    <a:pt x="93"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1309">
              <a:extLst>
                <a:ext uri="{FF2B5EF4-FFF2-40B4-BE49-F238E27FC236}">
                  <a16:creationId xmlns:a16="http://schemas.microsoft.com/office/drawing/2014/main" id="{E0A60B18-660B-4842-B18E-FAA9D7AAE881}"/>
                </a:ext>
              </a:extLst>
            </p:cNvPr>
            <p:cNvSpPr>
              <a:spLocks noChangeArrowheads="1"/>
            </p:cNvSpPr>
            <p:nvPr/>
          </p:nvSpPr>
          <p:spPr bwMode="auto">
            <a:xfrm>
              <a:off x="10067118" y="4862420"/>
              <a:ext cx="24198" cy="10818"/>
            </a:xfrm>
            <a:prstGeom prst="rect">
              <a:avLst/>
            </a:prstGeom>
            <a:solidFill>
              <a:srgbClr val="575D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310">
              <a:extLst>
                <a:ext uri="{FF2B5EF4-FFF2-40B4-BE49-F238E27FC236}">
                  <a16:creationId xmlns:a16="http://schemas.microsoft.com/office/drawing/2014/main" id="{70F0C8F4-0ED4-4598-B39A-690D37233E30}"/>
                </a:ext>
              </a:extLst>
            </p:cNvPr>
            <p:cNvSpPr>
              <a:spLocks noChangeArrowheads="1"/>
            </p:cNvSpPr>
            <p:nvPr/>
          </p:nvSpPr>
          <p:spPr bwMode="auto">
            <a:xfrm>
              <a:off x="10067118" y="4862420"/>
              <a:ext cx="24198" cy="1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311">
              <a:extLst>
                <a:ext uri="{FF2B5EF4-FFF2-40B4-BE49-F238E27FC236}">
                  <a16:creationId xmlns:a16="http://schemas.microsoft.com/office/drawing/2014/main" id="{F6C517A0-75E1-4909-9395-20F02139DA7A}"/>
                </a:ext>
              </a:extLst>
            </p:cNvPr>
            <p:cNvSpPr>
              <a:spLocks/>
            </p:cNvSpPr>
            <p:nvPr/>
          </p:nvSpPr>
          <p:spPr bwMode="auto">
            <a:xfrm>
              <a:off x="10118360" y="4981418"/>
              <a:ext cx="26191" cy="25621"/>
            </a:xfrm>
            <a:custGeom>
              <a:avLst/>
              <a:gdLst>
                <a:gd name="T0" fmla="*/ 64 w 92"/>
                <a:gd name="T1" fmla="*/ 0 h 90"/>
                <a:gd name="T2" fmla="*/ 92 w 92"/>
                <a:gd name="T3" fmla="*/ 26 h 90"/>
                <a:gd name="T4" fmla="*/ 28 w 92"/>
                <a:gd name="T5" fmla="*/ 90 h 90"/>
                <a:gd name="T6" fmla="*/ 0 w 92"/>
                <a:gd name="T7" fmla="*/ 64 h 90"/>
                <a:gd name="T8" fmla="*/ 64 w 92"/>
                <a:gd name="T9" fmla="*/ 0 h 90"/>
              </a:gdLst>
              <a:ahLst/>
              <a:cxnLst>
                <a:cxn ang="0">
                  <a:pos x="T0" y="T1"/>
                </a:cxn>
                <a:cxn ang="0">
                  <a:pos x="T2" y="T3"/>
                </a:cxn>
                <a:cxn ang="0">
                  <a:pos x="T4" y="T5"/>
                </a:cxn>
                <a:cxn ang="0">
                  <a:pos x="T6" y="T7"/>
                </a:cxn>
                <a:cxn ang="0">
                  <a:pos x="T8" y="T9"/>
                </a:cxn>
              </a:cxnLst>
              <a:rect l="0" t="0" r="r" b="b"/>
              <a:pathLst>
                <a:path w="92" h="90">
                  <a:moveTo>
                    <a:pt x="64" y="0"/>
                  </a:moveTo>
                  <a:lnTo>
                    <a:pt x="92" y="26"/>
                  </a:lnTo>
                  <a:lnTo>
                    <a:pt x="28" y="90"/>
                  </a:lnTo>
                  <a:lnTo>
                    <a:pt x="0" y="64"/>
                  </a:lnTo>
                  <a:lnTo>
                    <a:pt x="64" y="0"/>
                  </a:lnTo>
                  <a:close/>
                </a:path>
              </a:pathLst>
            </a:custGeom>
            <a:solidFill>
              <a:srgbClr val="575D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12">
              <a:extLst>
                <a:ext uri="{FF2B5EF4-FFF2-40B4-BE49-F238E27FC236}">
                  <a16:creationId xmlns:a16="http://schemas.microsoft.com/office/drawing/2014/main" id="{E55F62D9-1088-4EA3-A3AA-BC439DEEA147}"/>
                </a:ext>
              </a:extLst>
            </p:cNvPr>
            <p:cNvSpPr>
              <a:spLocks/>
            </p:cNvSpPr>
            <p:nvPr/>
          </p:nvSpPr>
          <p:spPr bwMode="auto">
            <a:xfrm>
              <a:off x="10118360" y="4981418"/>
              <a:ext cx="26191" cy="25621"/>
            </a:xfrm>
            <a:custGeom>
              <a:avLst/>
              <a:gdLst>
                <a:gd name="T0" fmla="*/ 64 w 92"/>
                <a:gd name="T1" fmla="*/ 0 h 90"/>
                <a:gd name="T2" fmla="*/ 92 w 92"/>
                <a:gd name="T3" fmla="*/ 26 h 90"/>
                <a:gd name="T4" fmla="*/ 28 w 92"/>
                <a:gd name="T5" fmla="*/ 90 h 90"/>
                <a:gd name="T6" fmla="*/ 0 w 92"/>
                <a:gd name="T7" fmla="*/ 64 h 90"/>
                <a:gd name="T8" fmla="*/ 64 w 92"/>
                <a:gd name="T9" fmla="*/ 0 h 90"/>
              </a:gdLst>
              <a:ahLst/>
              <a:cxnLst>
                <a:cxn ang="0">
                  <a:pos x="T0" y="T1"/>
                </a:cxn>
                <a:cxn ang="0">
                  <a:pos x="T2" y="T3"/>
                </a:cxn>
                <a:cxn ang="0">
                  <a:pos x="T4" y="T5"/>
                </a:cxn>
                <a:cxn ang="0">
                  <a:pos x="T6" y="T7"/>
                </a:cxn>
                <a:cxn ang="0">
                  <a:pos x="T8" y="T9"/>
                </a:cxn>
              </a:cxnLst>
              <a:rect l="0" t="0" r="r" b="b"/>
              <a:pathLst>
                <a:path w="92" h="90">
                  <a:moveTo>
                    <a:pt x="64" y="0"/>
                  </a:moveTo>
                  <a:lnTo>
                    <a:pt x="92" y="26"/>
                  </a:lnTo>
                  <a:lnTo>
                    <a:pt x="28" y="90"/>
                  </a:lnTo>
                  <a:lnTo>
                    <a:pt x="0" y="64"/>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1313">
              <a:extLst>
                <a:ext uri="{FF2B5EF4-FFF2-40B4-BE49-F238E27FC236}">
                  <a16:creationId xmlns:a16="http://schemas.microsoft.com/office/drawing/2014/main" id="{F2314228-CE74-4849-9D33-4E3F2695E80B}"/>
                </a:ext>
              </a:extLst>
            </p:cNvPr>
            <p:cNvSpPr>
              <a:spLocks noChangeArrowheads="1"/>
            </p:cNvSpPr>
            <p:nvPr/>
          </p:nvSpPr>
          <p:spPr bwMode="auto">
            <a:xfrm>
              <a:off x="10252731" y="5034654"/>
              <a:ext cx="10818" cy="24198"/>
            </a:xfrm>
            <a:prstGeom prst="rect">
              <a:avLst/>
            </a:prstGeom>
            <a:solidFill>
              <a:srgbClr val="575D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314">
              <a:extLst>
                <a:ext uri="{FF2B5EF4-FFF2-40B4-BE49-F238E27FC236}">
                  <a16:creationId xmlns:a16="http://schemas.microsoft.com/office/drawing/2014/main" id="{7328D754-3D3C-4FE0-B1CE-3DDC44CFF976}"/>
                </a:ext>
              </a:extLst>
            </p:cNvPr>
            <p:cNvSpPr>
              <a:spLocks noChangeArrowheads="1"/>
            </p:cNvSpPr>
            <p:nvPr/>
          </p:nvSpPr>
          <p:spPr bwMode="auto">
            <a:xfrm>
              <a:off x="10252731" y="5034654"/>
              <a:ext cx="10818" cy="2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315">
              <a:extLst>
                <a:ext uri="{FF2B5EF4-FFF2-40B4-BE49-F238E27FC236}">
                  <a16:creationId xmlns:a16="http://schemas.microsoft.com/office/drawing/2014/main" id="{4A9CCE78-9E70-4D4A-A9BC-3CAE8E8BD5AA}"/>
                </a:ext>
              </a:extLst>
            </p:cNvPr>
            <p:cNvSpPr>
              <a:spLocks noEditPoints="1"/>
            </p:cNvSpPr>
            <p:nvPr/>
          </p:nvSpPr>
          <p:spPr bwMode="auto">
            <a:xfrm>
              <a:off x="10100710" y="4577453"/>
              <a:ext cx="157430" cy="512999"/>
            </a:xfrm>
            <a:custGeom>
              <a:avLst/>
              <a:gdLst>
                <a:gd name="T0" fmla="*/ 187 w 234"/>
                <a:gd name="T1" fmla="*/ 760 h 763"/>
                <a:gd name="T2" fmla="*/ 234 w 234"/>
                <a:gd name="T3" fmla="*/ 763 h 763"/>
                <a:gd name="T4" fmla="*/ 234 w 234"/>
                <a:gd name="T5" fmla="*/ 763 h 763"/>
                <a:gd name="T6" fmla="*/ 187 w 234"/>
                <a:gd name="T7" fmla="*/ 760 h 763"/>
                <a:gd name="T8" fmla="*/ 0 w 234"/>
                <a:gd name="T9" fmla="*/ 667 h 763"/>
                <a:gd name="T10" fmla="*/ 22 w 234"/>
                <a:gd name="T11" fmla="*/ 687 h 763"/>
                <a:gd name="T12" fmla="*/ 0 w 234"/>
                <a:gd name="T13" fmla="*/ 667 h 763"/>
                <a:gd name="T14" fmla="*/ 234 w 234"/>
                <a:gd name="T15" fmla="*/ 0 h 763"/>
                <a:gd name="T16" fmla="*/ 130 w 234"/>
                <a:gd name="T17" fmla="*/ 15 h 763"/>
                <a:gd name="T18" fmla="*/ 130 w 234"/>
                <a:gd name="T19" fmla="*/ 15 h 763"/>
                <a:gd name="T20" fmla="*/ 234 w 234"/>
                <a:gd name="T21" fmla="*/ 0 h 763"/>
                <a:gd name="T22" fmla="*/ 234 w 234"/>
                <a:gd name="T23" fmla="*/ 0 h 763"/>
                <a:gd name="T24" fmla="*/ 234 w 234"/>
                <a:gd name="T25"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4" h="763">
                  <a:moveTo>
                    <a:pt x="187" y="760"/>
                  </a:moveTo>
                  <a:cubicBezTo>
                    <a:pt x="203" y="762"/>
                    <a:pt x="218" y="763"/>
                    <a:pt x="234" y="763"/>
                  </a:cubicBezTo>
                  <a:cubicBezTo>
                    <a:pt x="234" y="763"/>
                    <a:pt x="234" y="763"/>
                    <a:pt x="234" y="763"/>
                  </a:cubicBezTo>
                  <a:cubicBezTo>
                    <a:pt x="218" y="763"/>
                    <a:pt x="203" y="762"/>
                    <a:pt x="187" y="760"/>
                  </a:cubicBezTo>
                  <a:moveTo>
                    <a:pt x="0" y="667"/>
                  </a:moveTo>
                  <a:cubicBezTo>
                    <a:pt x="7" y="674"/>
                    <a:pt x="14" y="681"/>
                    <a:pt x="22" y="687"/>
                  </a:cubicBezTo>
                  <a:cubicBezTo>
                    <a:pt x="14" y="681"/>
                    <a:pt x="7" y="674"/>
                    <a:pt x="0" y="667"/>
                  </a:cubicBezTo>
                  <a:moveTo>
                    <a:pt x="234" y="0"/>
                  </a:moveTo>
                  <a:cubicBezTo>
                    <a:pt x="198" y="0"/>
                    <a:pt x="162" y="5"/>
                    <a:pt x="130" y="15"/>
                  </a:cubicBezTo>
                  <a:cubicBezTo>
                    <a:pt x="130" y="15"/>
                    <a:pt x="130" y="15"/>
                    <a:pt x="130" y="15"/>
                  </a:cubicBezTo>
                  <a:cubicBezTo>
                    <a:pt x="162" y="5"/>
                    <a:pt x="198" y="0"/>
                    <a:pt x="234" y="0"/>
                  </a:cubicBezTo>
                  <a:cubicBezTo>
                    <a:pt x="234" y="0"/>
                    <a:pt x="234" y="0"/>
                    <a:pt x="234" y="0"/>
                  </a:cubicBezTo>
                  <a:cubicBezTo>
                    <a:pt x="234" y="0"/>
                    <a:pt x="234" y="0"/>
                    <a:pt x="234" y="0"/>
                  </a:cubicBezTo>
                </a:path>
              </a:pathLst>
            </a:custGeom>
            <a:solidFill>
              <a:srgbClr val="3F6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316">
              <a:extLst>
                <a:ext uri="{FF2B5EF4-FFF2-40B4-BE49-F238E27FC236}">
                  <a16:creationId xmlns:a16="http://schemas.microsoft.com/office/drawing/2014/main" id="{E856168F-2BC2-4D21-A3B5-7377A03B7C85}"/>
                </a:ext>
              </a:extLst>
            </p:cNvPr>
            <p:cNvSpPr>
              <a:spLocks/>
            </p:cNvSpPr>
            <p:nvPr/>
          </p:nvSpPr>
          <p:spPr bwMode="auto">
            <a:xfrm>
              <a:off x="10239351" y="4631258"/>
              <a:ext cx="18789" cy="14804"/>
            </a:xfrm>
            <a:custGeom>
              <a:avLst/>
              <a:gdLst>
                <a:gd name="T0" fmla="*/ 28 w 28"/>
                <a:gd name="T1" fmla="*/ 0 h 22"/>
                <a:gd name="T2" fmla="*/ 0 w 28"/>
                <a:gd name="T3" fmla="*/ 0 h 22"/>
                <a:gd name="T4" fmla="*/ 0 w 28"/>
                <a:gd name="T5" fmla="*/ 22 h 22"/>
                <a:gd name="T6" fmla="*/ 28 w 28"/>
                <a:gd name="T7" fmla="*/ 21 h 22"/>
                <a:gd name="T8" fmla="*/ 28 w 28"/>
                <a:gd name="T9" fmla="*/ 0 h 22"/>
              </a:gdLst>
              <a:ahLst/>
              <a:cxnLst>
                <a:cxn ang="0">
                  <a:pos x="T0" y="T1"/>
                </a:cxn>
                <a:cxn ang="0">
                  <a:pos x="T2" y="T3"/>
                </a:cxn>
                <a:cxn ang="0">
                  <a:pos x="T4" y="T5"/>
                </a:cxn>
                <a:cxn ang="0">
                  <a:pos x="T6" y="T7"/>
                </a:cxn>
                <a:cxn ang="0">
                  <a:pos x="T8" y="T9"/>
                </a:cxn>
              </a:cxnLst>
              <a:rect l="0" t="0" r="r" b="b"/>
              <a:pathLst>
                <a:path w="28" h="22">
                  <a:moveTo>
                    <a:pt x="28" y="0"/>
                  </a:moveTo>
                  <a:cubicBezTo>
                    <a:pt x="19" y="0"/>
                    <a:pt x="9" y="0"/>
                    <a:pt x="0" y="0"/>
                  </a:cubicBezTo>
                  <a:cubicBezTo>
                    <a:pt x="0" y="22"/>
                    <a:pt x="0" y="22"/>
                    <a:pt x="0" y="22"/>
                  </a:cubicBezTo>
                  <a:cubicBezTo>
                    <a:pt x="9" y="21"/>
                    <a:pt x="19" y="21"/>
                    <a:pt x="28" y="21"/>
                  </a:cubicBezTo>
                  <a:cubicBezTo>
                    <a:pt x="28" y="0"/>
                    <a:pt x="28" y="0"/>
                    <a:pt x="28" y="0"/>
                  </a:cubicBezTo>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17">
              <a:extLst>
                <a:ext uri="{FF2B5EF4-FFF2-40B4-BE49-F238E27FC236}">
                  <a16:creationId xmlns:a16="http://schemas.microsoft.com/office/drawing/2014/main" id="{353B4AA9-1E43-47CD-81CA-FB5E12624082}"/>
                </a:ext>
              </a:extLst>
            </p:cNvPr>
            <p:cNvSpPr>
              <a:spLocks/>
            </p:cNvSpPr>
            <p:nvPr/>
          </p:nvSpPr>
          <p:spPr bwMode="auto">
            <a:xfrm>
              <a:off x="10188393" y="4577453"/>
              <a:ext cx="69747" cy="53805"/>
            </a:xfrm>
            <a:custGeom>
              <a:avLst/>
              <a:gdLst>
                <a:gd name="T0" fmla="*/ 104 w 104"/>
                <a:gd name="T1" fmla="*/ 0 h 80"/>
                <a:gd name="T2" fmla="*/ 0 w 104"/>
                <a:gd name="T3" fmla="*/ 15 h 80"/>
                <a:gd name="T4" fmla="*/ 0 w 104"/>
                <a:gd name="T5" fmla="*/ 80 h 80"/>
                <a:gd name="T6" fmla="*/ 76 w 104"/>
                <a:gd name="T7" fmla="*/ 80 h 80"/>
                <a:gd name="T8" fmla="*/ 76 w 104"/>
                <a:gd name="T9" fmla="*/ 80 h 80"/>
                <a:gd name="T10" fmla="*/ 104 w 104"/>
                <a:gd name="T11" fmla="*/ 80 h 80"/>
                <a:gd name="T12" fmla="*/ 104 w 104"/>
                <a:gd name="T13" fmla="*/ 0 h 80"/>
                <a:gd name="T14" fmla="*/ 104 w 104"/>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0">
                  <a:moveTo>
                    <a:pt x="104" y="0"/>
                  </a:moveTo>
                  <a:cubicBezTo>
                    <a:pt x="68" y="0"/>
                    <a:pt x="32" y="5"/>
                    <a:pt x="0" y="15"/>
                  </a:cubicBezTo>
                  <a:cubicBezTo>
                    <a:pt x="0" y="36"/>
                    <a:pt x="0" y="56"/>
                    <a:pt x="0" y="80"/>
                  </a:cubicBezTo>
                  <a:cubicBezTo>
                    <a:pt x="24" y="80"/>
                    <a:pt x="50" y="80"/>
                    <a:pt x="76" y="80"/>
                  </a:cubicBezTo>
                  <a:cubicBezTo>
                    <a:pt x="76" y="80"/>
                    <a:pt x="76" y="80"/>
                    <a:pt x="76" y="80"/>
                  </a:cubicBezTo>
                  <a:cubicBezTo>
                    <a:pt x="85" y="80"/>
                    <a:pt x="95" y="80"/>
                    <a:pt x="104" y="80"/>
                  </a:cubicBezTo>
                  <a:cubicBezTo>
                    <a:pt x="104" y="0"/>
                    <a:pt x="104" y="0"/>
                    <a:pt x="104" y="0"/>
                  </a:cubicBezTo>
                  <a:cubicBezTo>
                    <a:pt x="104" y="0"/>
                    <a:pt x="104" y="0"/>
                    <a:pt x="104" y="0"/>
                  </a:cubicBezTo>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18">
              <a:extLst>
                <a:ext uri="{FF2B5EF4-FFF2-40B4-BE49-F238E27FC236}">
                  <a16:creationId xmlns:a16="http://schemas.microsoft.com/office/drawing/2014/main" id="{F40A291E-7555-4F78-AE85-F807AE6A23C6}"/>
                </a:ext>
              </a:extLst>
            </p:cNvPr>
            <p:cNvSpPr>
              <a:spLocks noEditPoints="1"/>
            </p:cNvSpPr>
            <p:nvPr/>
          </p:nvSpPr>
          <p:spPr bwMode="auto">
            <a:xfrm>
              <a:off x="10085907" y="4699867"/>
              <a:ext cx="25621" cy="26760"/>
            </a:xfrm>
            <a:custGeom>
              <a:avLst/>
              <a:gdLst>
                <a:gd name="T0" fmla="*/ 22 w 38"/>
                <a:gd name="T1" fmla="*/ 15 h 40"/>
                <a:gd name="T2" fmla="*/ 22 w 38"/>
                <a:gd name="T3" fmla="*/ 16 h 40"/>
                <a:gd name="T4" fmla="*/ 0 w 38"/>
                <a:gd name="T5" fmla="*/ 40 h 40"/>
                <a:gd name="T6" fmla="*/ 0 w 38"/>
                <a:gd name="T7" fmla="*/ 40 h 40"/>
                <a:gd name="T8" fmla="*/ 22 w 38"/>
                <a:gd name="T9" fmla="*/ 16 h 40"/>
                <a:gd name="T10" fmla="*/ 22 w 38"/>
                <a:gd name="T11" fmla="*/ 15 h 40"/>
                <a:gd name="T12" fmla="*/ 23 w 38"/>
                <a:gd name="T13" fmla="*/ 14 h 40"/>
                <a:gd name="T14" fmla="*/ 22 w 38"/>
                <a:gd name="T15" fmla="*/ 15 h 40"/>
                <a:gd name="T16" fmla="*/ 23 w 38"/>
                <a:gd name="T17" fmla="*/ 14 h 40"/>
                <a:gd name="T18" fmla="*/ 24 w 38"/>
                <a:gd name="T19" fmla="*/ 13 h 40"/>
                <a:gd name="T20" fmla="*/ 23 w 38"/>
                <a:gd name="T21" fmla="*/ 14 h 40"/>
                <a:gd name="T22" fmla="*/ 24 w 38"/>
                <a:gd name="T23" fmla="*/ 13 h 40"/>
                <a:gd name="T24" fmla="*/ 24 w 38"/>
                <a:gd name="T25" fmla="*/ 13 h 40"/>
                <a:gd name="T26" fmla="*/ 24 w 38"/>
                <a:gd name="T27" fmla="*/ 13 h 40"/>
                <a:gd name="T28" fmla="*/ 24 w 38"/>
                <a:gd name="T29" fmla="*/ 13 h 40"/>
                <a:gd name="T30" fmla="*/ 25 w 38"/>
                <a:gd name="T31" fmla="*/ 12 h 40"/>
                <a:gd name="T32" fmla="*/ 25 w 38"/>
                <a:gd name="T33" fmla="*/ 12 h 40"/>
                <a:gd name="T34" fmla="*/ 25 w 38"/>
                <a:gd name="T35" fmla="*/ 12 h 40"/>
                <a:gd name="T36" fmla="*/ 26 w 38"/>
                <a:gd name="T37" fmla="*/ 11 h 40"/>
                <a:gd name="T38" fmla="*/ 25 w 38"/>
                <a:gd name="T39" fmla="*/ 12 h 40"/>
                <a:gd name="T40" fmla="*/ 26 w 38"/>
                <a:gd name="T41" fmla="*/ 11 h 40"/>
                <a:gd name="T42" fmla="*/ 29 w 38"/>
                <a:gd name="T43" fmla="*/ 8 h 40"/>
                <a:gd name="T44" fmla="*/ 26 w 38"/>
                <a:gd name="T45" fmla="*/ 11 h 40"/>
                <a:gd name="T46" fmla="*/ 29 w 38"/>
                <a:gd name="T47" fmla="*/ 8 h 40"/>
                <a:gd name="T48" fmla="*/ 30 w 38"/>
                <a:gd name="T49" fmla="*/ 7 h 40"/>
                <a:gd name="T50" fmla="*/ 29 w 38"/>
                <a:gd name="T51" fmla="*/ 8 h 40"/>
                <a:gd name="T52" fmla="*/ 30 w 38"/>
                <a:gd name="T53" fmla="*/ 7 h 40"/>
                <a:gd name="T54" fmla="*/ 31 w 38"/>
                <a:gd name="T55" fmla="*/ 7 h 40"/>
                <a:gd name="T56" fmla="*/ 30 w 38"/>
                <a:gd name="T57" fmla="*/ 7 h 40"/>
                <a:gd name="T58" fmla="*/ 31 w 38"/>
                <a:gd name="T59" fmla="*/ 7 h 40"/>
                <a:gd name="T60" fmla="*/ 31 w 38"/>
                <a:gd name="T61" fmla="*/ 6 h 40"/>
                <a:gd name="T62" fmla="*/ 31 w 38"/>
                <a:gd name="T63" fmla="*/ 7 h 40"/>
                <a:gd name="T64" fmla="*/ 31 w 38"/>
                <a:gd name="T65" fmla="*/ 6 h 40"/>
                <a:gd name="T66" fmla="*/ 32 w 38"/>
                <a:gd name="T67" fmla="*/ 5 h 40"/>
                <a:gd name="T68" fmla="*/ 32 w 38"/>
                <a:gd name="T69" fmla="*/ 6 h 40"/>
                <a:gd name="T70" fmla="*/ 32 w 38"/>
                <a:gd name="T71" fmla="*/ 5 h 40"/>
                <a:gd name="T72" fmla="*/ 33 w 38"/>
                <a:gd name="T73" fmla="*/ 5 h 40"/>
                <a:gd name="T74" fmla="*/ 32 w 38"/>
                <a:gd name="T75" fmla="*/ 5 h 40"/>
                <a:gd name="T76" fmla="*/ 33 w 38"/>
                <a:gd name="T77" fmla="*/ 5 h 40"/>
                <a:gd name="T78" fmla="*/ 34 w 38"/>
                <a:gd name="T79" fmla="*/ 4 h 40"/>
                <a:gd name="T80" fmla="*/ 33 w 38"/>
                <a:gd name="T81" fmla="*/ 5 h 40"/>
                <a:gd name="T82" fmla="*/ 34 w 38"/>
                <a:gd name="T83" fmla="*/ 4 h 40"/>
                <a:gd name="T84" fmla="*/ 35 w 38"/>
                <a:gd name="T85" fmla="*/ 3 h 40"/>
                <a:gd name="T86" fmla="*/ 34 w 38"/>
                <a:gd name="T87" fmla="*/ 4 h 40"/>
                <a:gd name="T88" fmla="*/ 35 w 38"/>
                <a:gd name="T89" fmla="*/ 3 h 40"/>
                <a:gd name="T90" fmla="*/ 35 w 38"/>
                <a:gd name="T91" fmla="*/ 3 h 40"/>
                <a:gd name="T92" fmla="*/ 35 w 38"/>
                <a:gd name="T93" fmla="*/ 3 h 40"/>
                <a:gd name="T94" fmla="*/ 35 w 38"/>
                <a:gd name="T95" fmla="*/ 3 h 40"/>
                <a:gd name="T96" fmla="*/ 36 w 38"/>
                <a:gd name="T97" fmla="*/ 2 h 40"/>
                <a:gd name="T98" fmla="*/ 36 w 38"/>
                <a:gd name="T99" fmla="*/ 2 h 40"/>
                <a:gd name="T100" fmla="*/ 36 w 38"/>
                <a:gd name="T101" fmla="*/ 2 h 40"/>
                <a:gd name="T102" fmla="*/ 37 w 38"/>
                <a:gd name="T103" fmla="*/ 1 h 40"/>
                <a:gd name="T104" fmla="*/ 37 w 38"/>
                <a:gd name="T105" fmla="*/ 1 h 40"/>
                <a:gd name="T106" fmla="*/ 37 w 38"/>
                <a:gd name="T107" fmla="*/ 1 h 40"/>
                <a:gd name="T108" fmla="*/ 37 w 38"/>
                <a:gd name="T109" fmla="*/ 1 h 40"/>
                <a:gd name="T110" fmla="*/ 37 w 38"/>
                <a:gd name="T111" fmla="*/ 1 h 40"/>
                <a:gd name="T112" fmla="*/ 37 w 38"/>
                <a:gd name="T113" fmla="*/ 1 h 40"/>
                <a:gd name="T114" fmla="*/ 38 w 38"/>
                <a:gd name="T115" fmla="*/ 0 h 40"/>
                <a:gd name="T116" fmla="*/ 38 w 38"/>
                <a:gd name="T117" fmla="*/ 0 h 40"/>
                <a:gd name="T118" fmla="*/ 38 w 38"/>
                <a:gd name="T1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22" y="15"/>
                  </a:moveTo>
                  <a:cubicBezTo>
                    <a:pt x="22" y="15"/>
                    <a:pt x="22" y="15"/>
                    <a:pt x="22" y="16"/>
                  </a:cubicBezTo>
                  <a:cubicBezTo>
                    <a:pt x="14" y="23"/>
                    <a:pt x="6" y="31"/>
                    <a:pt x="0" y="40"/>
                  </a:cubicBezTo>
                  <a:cubicBezTo>
                    <a:pt x="0" y="40"/>
                    <a:pt x="0" y="40"/>
                    <a:pt x="0" y="40"/>
                  </a:cubicBezTo>
                  <a:cubicBezTo>
                    <a:pt x="6" y="31"/>
                    <a:pt x="14" y="23"/>
                    <a:pt x="22" y="16"/>
                  </a:cubicBezTo>
                  <a:cubicBezTo>
                    <a:pt x="22" y="15"/>
                    <a:pt x="22" y="15"/>
                    <a:pt x="22" y="15"/>
                  </a:cubicBezTo>
                  <a:moveTo>
                    <a:pt x="23" y="14"/>
                  </a:moveTo>
                  <a:cubicBezTo>
                    <a:pt x="23" y="14"/>
                    <a:pt x="23" y="15"/>
                    <a:pt x="22" y="15"/>
                  </a:cubicBezTo>
                  <a:cubicBezTo>
                    <a:pt x="23" y="15"/>
                    <a:pt x="23" y="14"/>
                    <a:pt x="23" y="14"/>
                  </a:cubicBezTo>
                  <a:moveTo>
                    <a:pt x="24" y="13"/>
                  </a:moveTo>
                  <a:cubicBezTo>
                    <a:pt x="24" y="14"/>
                    <a:pt x="23" y="14"/>
                    <a:pt x="23" y="14"/>
                  </a:cubicBezTo>
                  <a:cubicBezTo>
                    <a:pt x="23" y="14"/>
                    <a:pt x="24" y="14"/>
                    <a:pt x="24" y="13"/>
                  </a:cubicBezTo>
                  <a:moveTo>
                    <a:pt x="24" y="13"/>
                  </a:moveTo>
                  <a:cubicBezTo>
                    <a:pt x="24" y="13"/>
                    <a:pt x="24" y="13"/>
                    <a:pt x="24" y="13"/>
                  </a:cubicBezTo>
                  <a:cubicBezTo>
                    <a:pt x="24" y="13"/>
                    <a:pt x="24" y="13"/>
                    <a:pt x="24" y="13"/>
                  </a:cubicBezTo>
                  <a:moveTo>
                    <a:pt x="25" y="12"/>
                  </a:moveTo>
                  <a:cubicBezTo>
                    <a:pt x="25" y="12"/>
                    <a:pt x="25" y="12"/>
                    <a:pt x="25" y="12"/>
                  </a:cubicBezTo>
                  <a:cubicBezTo>
                    <a:pt x="25" y="12"/>
                    <a:pt x="25" y="12"/>
                    <a:pt x="25" y="12"/>
                  </a:cubicBezTo>
                  <a:moveTo>
                    <a:pt x="26" y="11"/>
                  </a:moveTo>
                  <a:cubicBezTo>
                    <a:pt x="26" y="11"/>
                    <a:pt x="26" y="12"/>
                    <a:pt x="25" y="12"/>
                  </a:cubicBezTo>
                  <a:cubicBezTo>
                    <a:pt x="26" y="12"/>
                    <a:pt x="26" y="11"/>
                    <a:pt x="26" y="11"/>
                  </a:cubicBezTo>
                  <a:moveTo>
                    <a:pt x="29" y="8"/>
                  </a:moveTo>
                  <a:cubicBezTo>
                    <a:pt x="28" y="9"/>
                    <a:pt x="27" y="10"/>
                    <a:pt x="26" y="11"/>
                  </a:cubicBezTo>
                  <a:cubicBezTo>
                    <a:pt x="27" y="10"/>
                    <a:pt x="28" y="9"/>
                    <a:pt x="29" y="8"/>
                  </a:cubicBezTo>
                  <a:moveTo>
                    <a:pt x="30" y="7"/>
                  </a:moveTo>
                  <a:cubicBezTo>
                    <a:pt x="30" y="8"/>
                    <a:pt x="29" y="8"/>
                    <a:pt x="29" y="8"/>
                  </a:cubicBezTo>
                  <a:cubicBezTo>
                    <a:pt x="29" y="8"/>
                    <a:pt x="30" y="8"/>
                    <a:pt x="30" y="7"/>
                  </a:cubicBezTo>
                  <a:moveTo>
                    <a:pt x="31" y="7"/>
                  </a:moveTo>
                  <a:cubicBezTo>
                    <a:pt x="30" y="7"/>
                    <a:pt x="30" y="7"/>
                    <a:pt x="30" y="7"/>
                  </a:cubicBezTo>
                  <a:cubicBezTo>
                    <a:pt x="30" y="7"/>
                    <a:pt x="30" y="7"/>
                    <a:pt x="31" y="7"/>
                  </a:cubicBezTo>
                  <a:moveTo>
                    <a:pt x="31" y="6"/>
                  </a:moveTo>
                  <a:cubicBezTo>
                    <a:pt x="31" y="6"/>
                    <a:pt x="31" y="6"/>
                    <a:pt x="31" y="7"/>
                  </a:cubicBezTo>
                  <a:cubicBezTo>
                    <a:pt x="31" y="6"/>
                    <a:pt x="31" y="6"/>
                    <a:pt x="31" y="6"/>
                  </a:cubicBezTo>
                  <a:moveTo>
                    <a:pt x="32" y="5"/>
                  </a:moveTo>
                  <a:cubicBezTo>
                    <a:pt x="32" y="6"/>
                    <a:pt x="32" y="6"/>
                    <a:pt x="32" y="6"/>
                  </a:cubicBezTo>
                  <a:cubicBezTo>
                    <a:pt x="32" y="6"/>
                    <a:pt x="32" y="6"/>
                    <a:pt x="32" y="5"/>
                  </a:cubicBezTo>
                  <a:moveTo>
                    <a:pt x="33" y="5"/>
                  </a:moveTo>
                  <a:cubicBezTo>
                    <a:pt x="33" y="5"/>
                    <a:pt x="33" y="5"/>
                    <a:pt x="32" y="5"/>
                  </a:cubicBezTo>
                  <a:cubicBezTo>
                    <a:pt x="33" y="5"/>
                    <a:pt x="33" y="5"/>
                    <a:pt x="33" y="5"/>
                  </a:cubicBezTo>
                  <a:moveTo>
                    <a:pt x="34" y="4"/>
                  </a:moveTo>
                  <a:cubicBezTo>
                    <a:pt x="34" y="4"/>
                    <a:pt x="33" y="4"/>
                    <a:pt x="33" y="5"/>
                  </a:cubicBezTo>
                  <a:cubicBezTo>
                    <a:pt x="33" y="4"/>
                    <a:pt x="34" y="4"/>
                    <a:pt x="34" y="4"/>
                  </a:cubicBezTo>
                  <a:moveTo>
                    <a:pt x="35" y="3"/>
                  </a:moveTo>
                  <a:cubicBezTo>
                    <a:pt x="34" y="3"/>
                    <a:pt x="34" y="4"/>
                    <a:pt x="34" y="4"/>
                  </a:cubicBezTo>
                  <a:cubicBezTo>
                    <a:pt x="34" y="4"/>
                    <a:pt x="34" y="3"/>
                    <a:pt x="35" y="3"/>
                  </a:cubicBezTo>
                  <a:moveTo>
                    <a:pt x="35" y="3"/>
                  </a:moveTo>
                  <a:cubicBezTo>
                    <a:pt x="35" y="3"/>
                    <a:pt x="35" y="3"/>
                    <a:pt x="35" y="3"/>
                  </a:cubicBezTo>
                  <a:cubicBezTo>
                    <a:pt x="35" y="3"/>
                    <a:pt x="35" y="3"/>
                    <a:pt x="35" y="3"/>
                  </a:cubicBezTo>
                  <a:moveTo>
                    <a:pt x="36" y="2"/>
                  </a:moveTo>
                  <a:cubicBezTo>
                    <a:pt x="36" y="2"/>
                    <a:pt x="36" y="2"/>
                    <a:pt x="36" y="2"/>
                  </a:cubicBezTo>
                  <a:cubicBezTo>
                    <a:pt x="36" y="2"/>
                    <a:pt x="36" y="2"/>
                    <a:pt x="36" y="2"/>
                  </a:cubicBezTo>
                  <a:moveTo>
                    <a:pt x="37" y="1"/>
                  </a:moveTo>
                  <a:cubicBezTo>
                    <a:pt x="37" y="1"/>
                    <a:pt x="37" y="1"/>
                    <a:pt x="37" y="1"/>
                  </a:cubicBezTo>
                  <a:cubicBezTo>
                    <a:pt x="37" y="1"/>
                    <a:pt x="37" y="1"/>
                    <a:pt x="37" y="1"/>
                  </a:cubicBezTo>
                  <a:moveTo>
                    <a:pt x="37" y="1"/>
                  </a:moveTo>
                  <a:cubicBezTo>
                    <a:pt x="37" y="1"/>
                    <a:pt x="37" y="1"/>
                    <a:pt x="37" y="1"/>
                  </a:cubicBezTo>
                  <a:cubicBezTo>
                    <a:pt x="37" y="1"/>
                    <a:pt x="37" y="1"/>
                    <a:pt x="37" y="1"/>
                  </a:cubicBezTo>
                  <a:moveTo>
                    <a:pt x="38" y="0"/>
                  </a:moveTo>
                  <a:cubicBezTo>
                    <a:pt x="38" y="0"/>
                    <a:pt x="38" y="0"/>
                    <a:pt x="38" y="0"/>
                  </a:cubicBezTo>
                  <a:cubicBezTo>
                    <a:pt x="38" y="0"/>
                    <a:pt x="38" y="0"/>
                    <a:pt x="38" y="0"/>
                  </a:cubicBezTo>
                </a:path>
              </a:pathLst>
            </a:custGeom>
            <a:solidFill>
              <a:srgbClr val="C33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319">
              <a:extLst>
                <a:ext uri="{FF2B5EF4-FFF2-40B4-BE49-F238E27FC236}">
                  <a16:creationId xmlns:a16="http://schemas.microsoft.com/office/drawing/2014/main" id="{55AD64C5-C9D3-4352-AAE5-2ED25306AF37}"/>
                </a:ext>
              </a:extLst>
            </p:cNvPr>
            <p:cNvSpPr>
              <a:spLocks/>
            </p:cNvSpPr>
            <p:nvPr/>
          </p:nvSpPr>
          <p:spPr bwMode="auto">
            <a:xfrm>
              <a:off x="10035518" y="4645207"/>
              <a:ext cx="222622" cy="445244"/>
            </a:xfrm>
            <a:custGeom>
              <a:avLst/>
              <a:gdLst>
                <a:gd name="T0" fmla="*/ 303 w 331"/>
                <a:gd name="T1" fmla="*/ 1 h 662"/>
                <a:gd name="T2" fmla="*/ 113 w 331"/>
                <a:gd name="T3" fmla="*/ 81 h 662"/>
                <a:gd name="T4" fmla="*/ 112 w 331"/>
                <a:gd name="T5" fmla="*/ 82 h 662"/>
                <a:gd name="T6" fmla="*/ 112 w 331"/>
                <a:gd name="T7" fmla="*/ 82 h 662"/>
                <a:gd name="T8" fmla="*/ 111 w 331"/>
                <a:gd name="T9" fmla="*/ 83 h 662"/>
                <a:gd name="T10" fmla="*/ 110 w 331"/>
                <a:gd name="T11" fmla="*/ 84 h 662"/>
                <a:gd name="T12" fmla="*/ 110 w 331"/>
                <a:gd name="T13" fmla="*/ 84 h 662"/>
                <a:gd name="T14" fmla="*/ 109 w 331"/>
                <a:gd name="T15" fmla="*/ 85 h 662"/>
                <a:gd name="T16" fmla="*/ 108 w 331"/>
                <a:gd name="T17" fmla="*/ 86 h 662"/>
                <a:gd name="T18" fmla="*/ 107 w 331"/>
                <a:gd name="T19" fmla="*/ 86 h 662"/>
                <a:gd name="T20" fmla="*/ 106 w 331"/>
                <a:gd name="T21" fmla="*/ 87 h 662"/>
                <a:gd name="T22" fmla="*/ 106 w 331"/>
                <a:gd name="T23" fmla="*/ 88 h 662"/>
                <a:gd name="T24" fmla="*/ 105 w 331"/>
                <a:gd name="T25" fmla="*/ 88 h 662"/>
                <a:gd name="T26" fmla="*/ 104 w 331"/>
                <a:gd name="T27" fmla="*/ 89 h 662"/>
                <a:gd name="T28" fmla="*/ 101 w 331"/>
                <a:gd name="T29" fmla="*/ 92 h 662"/>
                <a:gd name="T30" fmla="*/ 100 w 331"/>
                <a:gd name="T31" fmla="*/ 93 h 662"/>
                <a:gd name="T32" fmla="*/ 99 w 331"/>
                <a:gd name="T33" fmla="*/ 94 h 662"/>
                <a:gd name="T34" fmla="*/ 99 w 331"/>
                <a:gd name="T35" fmla="*/ 94 h 662"/>
                <a:gd name="T36" fmla="*/ 98 w 331"/>
                <a:gd name="T37" fmla="*/ 95 h 662"/>
                <a:gd name="T38" fmla="*/ 97 w 331"/>
                <a:gd name="T39" fmla="*/ 96 h 662"/>
                <a:gd name="T40" fmla="*/ 75 w 331"/>
                <a:gd name="T41" fmla="*/ 121 h 662"/>
                <a:gd name="T42" fmla="*/ 97 w 331"/>
                <a:gd name="T43" fmla="*/ 566 h 662"/>
                <a:gd name="T44" fmla="*/ 119 w 331"/>
                <a:gd name="T45" fmla="*/ 586 h 662"/>
                <a:gd name="T46" fmla="*/ 331 w 331"/>
                <a:gd name="T47" fmla="*/ 662 h 662"/>
                <a:gd name="T48" fmla="*/ 323 w 331"/>
                <a:gd name="T49" fmla="*/ 615 h 662"/>
                <a:gd name="T50" fmla="*/ 143 w 331"/>
                <a:gd name="T51" fmla="*/ 530 h 662"/>
                <a:gd name="T52" fmla="*/ 123 w 331"/>
                <a:gd name="T53" fmla="*/ 527 h 662"/>
                <a:gd name="T54" fmla="*/ 55 w 331"/>
                <a:gd name="T55" fmla="*/ 339 h 662"/>
                <a:gd name="T56" fmla="*/ 47 w 331"/>
                <a:gd name="T57" fmla="*/ 323 h 662"/>
                <a:gd name="T58" fmla="*/ 129 w 331"/>
                <a:gd name="T59" fmla="*/ 142 h 662"/>
                <a:gd name="T60" fmla="*/ 134 w 331"/>
                <a:gd name="T61" fmla="*/ 124 h 662"/>
                <a:gd name="T62" fmla="*/ 323 w 331"/>
                <a:gd name="T63" fmla="*/ 57 h 662"/>
                <a:gd name="T64" fmla="*/ 331 w 331"/>
                <a:gd name="T65" fmla="*/ 47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2">
                  <a:moveTo>
                    <a:pt x="331" y="0"/>
                  </a:moveTo>
                  <a:cubicBezTo>
                    <a:pt x="322" y="0"/>
                    <a:pt x="312" y="0"/>
                    <a:pt x="303" y="1"/>
                  </a:cubicBezTo>
                  <a:cubicBezTo>
                    <a:pt x="303" y="1"/>
                    <a:pt x="303" y="1"/>
                    <a:pt x="303" y="1"/>
                  </a:cubicBezTo>
                  <a:cubicBezTo>
                    <a:pt x="235" y="7"/>
                    <a:pt x="168" y="33"/>
                    <a:pt x="113" y="81"/>
                  </a:cubicBezTo>
                  <a:cubicBezTo>
                    <a:pt x="113" y="81"/>
                    <a:pt x="113" y="81"/>
                    <a:pt x="113" y="81"/>
                  </a:cubicBezTo>
                  <a:cubicBezTo>
                    <a:pt x="113" y="81"/>
                    <a:pt x="113" y="81"/>
                    <a:pt x="112" y="82"/>
                  </a:cubicBezTo>
                  <a:cubicBezTo>
                    <a:pt x="112" y="82"/>
                    <a:pt x="112" y="82"/>
                    <a:pt x="112" y="82"/>
                  </a:cubicBezTo>
                  <a:cubicBezTo>
                    <a:pt x="112" y="82"/>
                    <a:pt x="112" y="82"/>
                    <a:pt x="112" y="82"/>
                  </a:cubicBezTo>
                  <a:cubicBezTo>
                    <a:pt x="112" y="82"/>
                    <a:pt x="112" y="82"/>
                    <a:pt x="112" y="82"/>
                  </a:cubicBezTo>
                  <a:cubicBezTo>
                    <a:pt x="111" y="83"/>
                    <a:pt x="111" y="83"/>
                    <a:pt x="111" y="83"/>
                  </a:cubicBezTo>
                  <a:cubicBezTo>
                    <a:pt x="111" y="83"/>
                    <a:pt x="111" y="83"/>
                    <a:pt x="111" y="83"/>
                  </a:cubicBezTo>
                  <a:cubicBezTo>
                    <a:pt x="111" y="83"/>
                    <a:pt x="111" y="83"/>
                    <a:pt x="110" y="84"/>
                  </a:cubicBezTo>
                  <a:cubicBezTo>
                    <a:pt x="110" y="84"/>
                    <a:pt x="110" y="84"/>
                    <a:pt x="110" y="84"/>
                  </a:cubicBezTo>
                  <a:cubicBezTo>
                    <a:pt x="110" y="84"/>
                    <a:pt x="110" y="84"/>
                    <a:pt x="110" y="84"/>
                  </a:cubicBezTo>
                  <a:cubicBezTo>
                    <a:pt x="109" y="84"/>
                    <a:pt x="109" y="85"/>
                    <a:pt x="109" y="85"/>
                  </a:cubicBezTo>
                  <a:cubicBezTo>
                    <a:pt x="109" y="85"/>
                    <a:pt x="109" y="85"/>
                    <a:pt x="109" y="85"/>
                  </a:cubicBezTo>
                  <a:cubicBezTo>
                    <a:pt x="109" y="85"/>
                    <a:pt x="108" y="85"/>
                    <a:pt x="108" y="86"/>
                  </a:cubicBezTo>
                  <a:cubicBezTo>
                    <a:pt x="108" y="86"/>
                    <a:pt x="108" y="86"/>
                    <a:pt x="108" y="86"/>
                  </a:cubicBezTo>
                  <a:cubicBezTo>
                    <a:pt x="108" y="86"/>
                    <a:pt x="108" y="86"/>
                    <a:pt x="107" y="86"/>
                  </a:cubicBezTo>
                  <a:cubicBezTo>
                    <a:pt x="107" y="86"/>
                    <a:pt x="107" y="86"/>
                    <a:pt x="107" y="86"/>
                  </a:cubicBezTo>
                  <a:cubicBezTo>
                    <a:pt x="107" y="87"/>
                    <a:pt x="107" y="87"/>
                    <a:pt x="107" y="87"/>
                  </a:cubicBezTo>
                  <a:cubicBezTo>
                    <a:pt x="107" y="87"/>
                    <a:pt x="106" y="87"/>
                    <a:pt x="106" y="87"/>
                  </a:cubicBezTo>
                  <a:cubicBezTo>
                    <a:pt x="106" y="87"/>
                    <a:pt x="106" y="87"/>
                    <a:pt x="106" y="88"/>
                  </a:cubicBezTo>
                  <a:cubicBezTo>
                    <a:pt x="106" y="88"/>
                    <a:pt x="106" y="88"/>
                    <a:pt x="106" y="88"/>
                  </a:cubicBezTo>
                  <a:cubicBezTo>
                    <a:pt x="105" y="88"/>
                    <a:pt x="105" y="88"/>
                    <a:pt x="105" y="88"/>
                  </a:cubicBezTo>
                  <a:cubicBezTo>
                    <a:pt x="105" y="88"/>
                    <a:pt x="105" y="88"/>
                    <a:pt x="105" y="88"/>
                  </a:cubicBezTo>
                  <a:cubicBezTo>
                    <a:pt x="105" y="89"/>
                    <a:pt x="104" y="89"/>
                    <a:pt x="104" y="89"/>
                  </a:cubicBezTo>
                  <a:cubicBezTo>
                    <a:pt x="104" y="89"/>
                    <a:pt x="104" y="89"/>
                    <a:pt x="104" y="89"/>
                  </a:cubicBezTo>
                  <a:cubicBezTo>
                    <a:pt x="103" y="90"/>
                    <a:pt x="102" y="91"/>
                    <a:pt x="101" y="92"/>
                  </a:cubicBezTo>
                  <a:cubicBezTo>
                    <a:pt x="101" y="92"/>
                    <a:pt x="101" y="92"/>
                    <a:pt x="101" y="92"/>
                  </a:cubicBezTo>
                  <a:cubicBezTo>
                    <a:pt x="101" y="92"/>
                    <a:pt x="101" y="93"/>
                    <a:pt x="100" y="93"/>
                  </a:cubicBezTo>
                  <a:cubicBezTo>
                    <a:pt x="100" y="93"/>
                    <a:pt x="100" y="93"/>
                    <a:pt x="100" y="93"/>
                  </a:cubicBezTo>
                  <a:cubicBezTo>
                    <a:pt x="100" y="93"/>
                    <a:pt x="100" y="93"/>
                    <a:pt x="100" y="93"/>
                  </a:cubicBezTo>
                  <a:cubicBezTo>
                    <a:pt x="100" y="94"/>
                    <a:pt x="100" y="94"/>
                    <a:pt x="99" y="94"/>
                  </a:cubicBezTo>
                  <a:cubicBezTo>
                    <a:pt x="99" y="94"/>
                    <a:pt x="99" y="94"/>
                    <a:pt x="99" y="94"/>
                  </a:cubicBezTo>
                  <a:cubicBezTo>
                    <a:pt x="99" y="94"/>
                    <a:pt x="99" y="94"/>
                    <a:pt x="99" y="94"/>
                  </a:cubicBezTo>
                  <a:cubicBezTo>
                    <a:pt x="99" y="95"/>
                    <a:pt x="98" y="95"/>
                    <a:pt x="98" y="95"/>
                  </a:cubicBezTo>
                  <a:cubicBezTo>
                    <a:pt x="98" y="95"/>
                    <a:pt x="98" y="95"/>
                    <a:pt x="98" y="95"/>
                  </a:cubicBezTo>
                  <a:cubicBezTo>
                    <a:pt x="98" y="95"/>
                    <a:pt x="98" y="96"/>
                    <a:pt x="97" y="96"/>
                  </a:cubicBezTo>
                  <a:cubicBezTo>
                    <a:pt x="97" y="96"/>
                    <a:pt x="97" y="96"/>
                    <a:pt x="97" y="96"/>
                  </a:cubicBezTo>
                  <a:cubicBezTo>
                    <a:pt x="97" y="96"/>
                    <a:pt x="97" y="96"/>
                    <a:pt x="97" y="97"/>
                  </a:cubicBezTo>
                  <a:cubicBezTo>
                    <a:pt x="89" y="104"/>
                    <a:pt x="81" y="112"/>
                    <a:pt x="75" y="121"/>
                  </a:cubicBezTo>
                  <a:cubicBezTo>
                    <a:pt x="25" y="182"/>
                    <a:pt x="0" y="256"/>
                    <a:pt x="0" y="331"/>
                  </a:cubicBezTo>
                  <a:cubicBezTo>
                    <a:pt x="0" y="416"/>
                    <a:pt x="32" y="501"/>
                    <a:pt x="97" y="566"/>
                  </a:cubicBezTo>
                  <a:cubicBezTo>
                    <a:pt x="97" y="566"/>
                    <a:pt x="97" y="566"/>
                    <a:pt x="97" y="566"/>
                  </a:cubicBezTo>
                  <a:cubicBezTo>
                    <a:pt x="104" y="573"/>
                    <a:pt x="111" y="580"/>
                    <a:pt x="119" y="586"/>
                  </a:cubicBezTo>
                  <a:cubicBezTo>
                    <a:pt x="167" y="626"/>
                    <a:pt x="225" y="651"/>
                    <a:pt x="284" y="659"/>
                  </a:cubicBezTo>
                  <a:cubicBezTo>
                    <a:pt x="300" y="661"/>
                    <a:pt x="315" y="662"/>
                    <a:pt x="331" y="662"/>
                  </a:cubicBezTo>
                  <a:cubicBezTo>
                    <a:pt x="331" y="615"/>
                    <a:pt x="331" y="615"/>
                    <a:pt x="331" y="615"/>
                  </a:cubicBezTo>
                  <a:cubicBezTo>
                    <a:pt x="323" y="615"/>
                    <a:pt x="323" y="615"/>
                    <a:pt x="323" y="615"/>
                  </a:cubicBezTo>
                  <a:cubicBezTo>
                    <a:pt x="323" y="601"/>
                    <a:pt x="323" y="601"/>
                    <a:pt x="323" y="601"/>
                  </a:cubicBezTo>
                  <a:cubicBezTo>
                    <a:pt x="258" y="600"/>
                    <a:pt x="194" y="576"/>
                    <a:pt x="143" y="530"/>
                  </a:cubicBezTo>
                  <a:cubicBezTo>
                    <a:pt x="135" y="538"/>
                    <a:pt x="135" y="538"/>
                    <a:pt x="135" y="538"/>
                  </a:cubicBezTo>
                  <a:cubicBezTo>
                    <a:pt x="123" y="527"/>
                    <a:pt x="123" y="527"/>
                    <a:pt x="123" y="527"/>
                  </a:cubicBezTo>
                  <a:cubicBezTo>
                    <a:pt x="131" y="518"/>
                    <a:pt x="131" y="518"/>
                    <a:pt x="131" y="518"/>
                  </a:cubicBezTo>
                  <a:cubicBezTo>
                    <a:pt x="83" y="468"/>
                    <a:pt x="57" y="404"/>
                    <a:pt x="55" y="339"/>
                  </a:cubicBezTo>
                  <a:cubicBezTo>
                    <a:pt x="47" y="339"/>
                    <a:pt x="47" y="339"/>
                    <a:pt x="47" y="339"/>
                  </a:cubicBezTo>
                  <a:cubicBezTo>
                    <a:pt x="47" y="323"/>
                    <a:pt x="47" y="323"/>
                    <a:pt x="47" y="323"/>
                  </a:cubicBezTo>
                  <a:cubicBezTo>
                    <a:pt x="54" y="323"/>
                    <a:pt x="54" y="323"/>
                    <a:pt x="54" y="323"/>
                  </a:cubicBezTo>
                  <a:cubicBezTo>
                    <a:pt x="56" y="258"/>
                    <a:pt x="81" y="193"/>
                    <a:pt x="129" y="142"/>
                  </a:cubicBezTo>
                  <a:cubicBezTo>
                    <a:pt x="122" y="135"/>
                    <a:pt x="122" y="135"/>
                    <a:pt x="122" y="135"/>
                  </a:cubicBezTo>
                  <a:cubicBezTo>
                    <a:pt x="134" y="124"/>
                    <a:pt x="134" y="124"/>
                    <a:pt x="134" y="124"/>
                  </a:cubicBezTo>
                  <a:cubicBezTo>
                    <a:pt x="140" y="131"/>
                    <a:pt x="140" y="131"/>
                    <a:pt x="140" y="131"/>
                  </a:cubicBezTo>
                  <a:cubicBezTo>
                    <a:pt x="192" y="82"/>
                    <a:pt x="257" y="58"/>
                    <a:pt x="323" y="57"/>
                  </a:cubicBezTo>
                  <a:cubicBezTo>
                    <a:pt x="323" y="47"/>
                    <a:pt x="323" y="47"/>
                    <a:pt x="323" y="47"/>
                  </a:cubicBezTo>
                  <a:cubicBezTo>
                    <a:pt x="331" y="47"/>
                    <a:pt x="331" y="47"/>
                    <a:pt x="331" y="47"/>
                  </a:cubicBezTo>
                  <a:cubicBezTo>
                    <a:pt x="331" y="0"/>
                    <a:pt x="331" y="0"/>
                    <a:pt x="331" y="0"/>
                  </a:cubicBezTo>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20">
              <a:extLst>
                <a:ext uri="{FF2B5EF4-FFF2-40B4-BE49-F238E27FC236}">
                  <a16:creationId xmlns:a16="http://schemas.microsoft.com/office/drawing/2014/main" id="{B3A8F941-21A1-456F-AD45-0CAA088F5F79}"/>
                </a:ext>
              </a:extLst>
            </p:cNvPr>
            <p:cNvSpPr>
              <a:spLocks/>
            </p:cNvSpPr>
            <p:nvPr/>
          </p:nvSpPr>
          <p:spPr bwMode="auto">
            <a:xfrm>
              <a:off x="10071957" y="4683640"/>
              <a:ext cx="186183" cy="365818"/>
            </a:xfrm>
            <a:custGeom>
              <a:avLst/>
              <a:gdLst>
                <a:gd name="T0" fmla="*/ 269 w 277"/>
                <a:gd name="T1" fmla="*/ 0 h 544"/>
                <a:gd name="T2" fmla="*/ 86 w 277"/>
                <a:gd name="T3" fmla="*/ 74 h 544"/>
                <a:gd name="T4" fmla="*/ 107 w 277"/>
                <a:gd name="T5" fmla="*/ 94 h 544"/>
                <a:gd name="T6" fmla="*/ 95 w 277"/>
                <a:gd name="T7" fmla="*/ 105 h 544"/>
                <a:gd name="T8" fmla="*/ 75 w 277"/>
                <a:gd name="T9" fmla="*/ 85 h 544"/>
                <a:gd name="T10" fmla="*/ 0 w 277"/>
                <a:gd name="T11" fmla="*/ 266 h 544"/>
                <a:gd name="T12" fmla="*/ 29 w 277"/>
                <a:gd name="T13" fmla="*/ 266 h 544"/>
                <a:gd name="T14" fmla="*/ 29 w 277"/>
                <a:gd name="T15" fmla="*/ 282 h 544"/>
                <a:gd name="T16" fmla="*/ 1 w 277"/>
                <a:gd name="T17" fmla="*/ 282 h 544"/>
                <a:gd name="T18" fmla="*/ 77 w 277"/>
                <a:gd name="T19" fmla="*/ 461 h 544"/>
                <a:gd name="T20" fmla="*/ 96 w 277"/>
                <a:gd name="T21" fmla="*/ 443 h 544"/>
                <a:gd name="T22" fmla="*/ 108 w 277"/>
                <a:gd name="T23" fmla="*/ 454 h 544"/>
                <a:gd name="T24" fmla="*/ 89 w 277"/>
                <a:gd name="T25" fmla="*/ 473 h 544"/>
                <a:gd name="T26" fmla="*/ 269 w 277"/>
                <a:gd name="T27" fmla="*/ 544 h 544"/>
                <a:gd name="T28" fmla="*/ 269 w 277"/>
                <a:gd name="T29" fmla="*/ 522 h 544"/>
                <a:gd name="T30" fmla="*/ 277 w 277"/>
                <a:gd name="T31" fmla="*/ 522 h 544"/>
                <a:gd name="T32" fmla="*/ 277 w 277"/>
                <a:gd name="T33" fmla="*/ 492 h 544"/>
                <a:gd name="T34" fmla="*/ 272 w 277"/>
                <a:gd name="T35" fmla="*/ 492 h 544"/>
                <a:gd name="T36" fmla="*/ 117 w 277"/>
                <a:gd name="T37" fmla="*/ 427 h 544"/>
                <a:gd name="T38" fmla="*/ 117 w 277"/>
                <a:gd name="T39" fmla="*/ 116 h 544"/>
                <a:gd name="T40" fmla="*/ 272 w 277"/>
                <a:gd name="T41" fmla="*/ 52 h 544"/>
                <a:gd name="T42" fmla="*/ 277 w 277"/>
                <a:gd name="T43" fmla="*/ 52 h 544"/>
                <a:gd name="T44" fmla="*/ 277 w 277"/>
                <a:gd name="T45" fmla="*/ 26 h 544"/>
                <a:gd name="T46" fmla="*/ 269 w 277"/>
                <a:gd name="T47" fmla="*/ 26 h 544"/>
                <a:gd name="T48" fmla="*/ 269 w 277"/>
                <a:gd name="T4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544">
                  <a:moveTo>
                    <a:pt x="269" y="0"/>
                  </a:moveTo>
                  <a:cubicBezTo>
                    <a:pt x="203" y="1"/>
                    <a:pt x="138" y="25"/>
                    <a:pt x="86" y="74"/>
                  </a:cubicBezTo>
                  <a:cubicBezTo>
                    <a:pt x="107" y="94"/>
                    <a:pt x="107" y="94"/>
                    <a:pt x="107" y="94"/>
                  </a:cubicBezTo>
                  <a:cubicBezTo>
                    <a:pt x="95" y="105"/>
                    <a:pt x="95" y="105"/>
                    <a:pt x="95" y="105"/>
                  </a:cubicBezTo>
                  <a:cubicBezTo>
                    <a:pt x="75" y="85"/>
                    <a:pt x="75" y="85"/>
                    <a:pt x="75" y="85"/>
                  </a:cubicBezTo>
                  <a:cubicBezTo>
                    <a:pt x="27" y="136"/>
                    <a:pt x="2" y="201"/>
                    <a:pt x="0" y="266"/>
                  </a:cubicBezTo>
                  <a:cubicBezTo>
                    <a:pt x="29" y="266"/>
                    <a:pt x="29" y="266"/>
                    <a:pt x="29" y="266"/>
                  </a:cubicBezTo>
                  <a:cubicBezTo>
                    <a:pt x="29" y="282"/>
                    <a:pt x="29" y="282"/>
                    <a:pt x="29" y="282"/>
                  </a:cubicBezTo>
                  <a:cubicBezTo>
                    <a:pt x="1" y="282"/>
                    <a:pt x="1" y="282"/>
                    <a:pt x="1" y="282"/>
                  </a:cubicBezTo>
                  <a:cubicBezTo>
                    <a:pt x="3" y="347"/>
                    <a:pt x="29" y="411"/>
                    <a:pt x="77" y="461"/>
                  </a:cubicBezTo>
                  <a:cubicBezTo>
                    <a:pt x="96" y="443"/>
                    <a:pt x="96" y="443"/>
                    <a:pt x="96" y="443"/>
                  </a:cubicBezTo>
                  <a:cubicBezTo>
                    <a:pt x="108" y="454"/>
                    <a:pt x="108" y="454"/>
                    <a:pt x="108" y="454"/>
                  </a:cubicBezTo>
                  <a:cubicBezTo>
                    <a:pt x="89" y="473"/>
                    <a:pt x="89" y="473"/>
                    <a:pt x="89" y="473"/>
                  </a:cubicBezTo>
                  <a:cubicBezTo>
                    <a:pt x="140" y="519"/>
                    <a:pt x="204" y="543"/>
                    <a:pt x="269" y="544"/>
                  </a:cubicBezTo>
                  <a:cubicBezTo>
                    <a:pt x="269" y="522"/>
                    <a:pt x="269" y="522"/>
                    <a:pt x="269" y="522"/>
                  </a:cubicBezTo>
                  <a:cubicBezTo>
                    <a:pt x="277" y="522"/>
                    <a:pt x="277" y="522"/>
                    <a:pt x="277" y="522"/>
                  </a:cubicBezTo>
                  <a:cubicBezTo>
                    <a:pt x="277" y="492"/>
                    <a:pt x="277" y="492"/>
                    <a:pt x="277" y="492"/>
                  </a:cubicBezTo>
                  <a:cubicBezTo>
                    <a:pt x="275" y="492"/>
                    <a:pt x="274" y="492"/>
                    <a:pt x="272" y="492"/>
                  </a:cubicBezTo>
                  <a:cubicBezTo>
                    <a:pt x="216" y="492"/>
                    <a:pt x="160" y="470"/>
                    <a:pt x="117" y="427"/>
                  </a:cubicBezTo>
                  <a:cubicBezTo>
                    <a:pt x="31" y="341"/>
                    <a:pt x="31" y="202"/>
                    <a:pt x="117" y="116"/>
                  </a:cubicBezTo>
                  <a:cubicBezTo>
                    <a:pt x="160" y="73"/>
                    <a:pt x="216" y="52"/>
                    <a:pt x="272" y="52"/>
                  </a:cubicBezTo>
                  <a:cubicBezTo>
                    <a:pt x="274" y="52"/>
                    <a:pt x="275" y="52"/>
                    <a:pt x="277" y="52"/>
                  </a:cubicBezTo>
                  <a:cubicBezTo>
                    <a:pt x="277" y="26"/>
                    <a:pt x="277" y="26"/>
                    <a:pt x="277" y="26"/>
                  </a:cubicBezTo>
                  <a:cubicBezTo>
                    <a:pt x="269" y="26"/>
                    <a:pt x="269" y="26"/>
                    <a:pt x="269" y="26"/>
                  </a:cubicBezTo>
                  <a:cubicBezTo>
                    <a:pt x="269" y="0"/>
                    <a:pt x="269" y="0"/>
                    <a:pt x="269"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21">
              <a:extLst>
                <a:ext uri="{FF2B5EF4-FFF2-40B4-BE49-F238E27FC236}">
                  <a16:creationId xmlns:a16="http://schemas.microsoft.com/office/drawing/2014/main" id="{0A34812D-18E3-421E-93E4-0BD26A513D52}"/>
                </a:ext>
              </a:extLst>
            </p:cNvPr>
            <p:cNvSpPr>
              <a:spLocks/>
            </p:cNvSpPr>
            <p:nvPr/>
          </p:nvSpPr>
          <p:spPr bwMode="auto">
            <a:xfrm>
              <a:off x="10092739" y="4718656"/>
              <a:ext cx="165401" cy="295786"/>
            </a:xfrm>
            <a:custGeom>
              <a:avLst/>
              <a:gdLst>
                <a:gd name="T0" fmla="*/ 241 w 246"/>
                <a:gd name="T1" fmla="*/ 0 h 440"/>
                <a:gd name="T2" fmla="*/ 86 w 246"/>
                <a:gd name="T3" fmla="*/ 64 h 440"/>
                <a:gd name="T4" fmla="*/ 86 w 246"/>
                <a:gd name="T5" fmla="*/ 375 h 440"/>
                <a:gd name="T6" fmla="*/ 241 w 246"/>
                <a:gd name="T7" fmla="*/ 440 h 440"/>
                <a:gd name="T8" fmla="*/ 246 w 246"/>
                <a:gd name="T9" fmla="*/ 440 h 440"/>
                <a:gd name="T10" fmla="*/ 246 w 246"/>
                <a:gd name="T11" fmla="*/ 265 h 440"/>
                <a:gd name="T12" fmla="*/ 246 w 246"/>
                <a:gd name="T13" fmla="*/ 265 h 440"/>
                <a:gd name="T14" fmla="*/ 200 w 246"/>
                <a:gd name="T15" fmla="*/ 208 h 440"/>
                <a:gd name="T16" fmla="*/ 246 w 246"/>
                <a:gd name="T17" fmla="*/ 13 h 440"/>
                <a:gd name="T18" fmla="*/ 246 w 246"/>
                <a:gd name="T19" fmla="*/ 13 h 440"/>
                <a:gd name="T20" fmla="*/ 246 w 246"/>
                <a:gd name="T21" fmla="*/ 0 h 440"/>
                <a:gd name="T22" fmla="*/ 241 w 246"/>
                <a:gd name="T2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440">
                  <a:moveTo>
                    <a:pt x="241" y="0"/>
                  </a:moveTo>
                  <a:cubicBezTo>
                    <a:pt x="185" y="0"/>
                    <a:pt x="129" y="21"/>
                    <a:pt x="86" y="64"/>
                  </a:cubicBezTo>
                  <a:cubicBezTo>
                    <a:pt x="0" y="150"/>
                    <a:pt x="0" y="289"/>
                    <a:pt x="86" y="375"/>
                  </a:cubicBezTo>
                  <a:cubicBezTo>
                    <a:pt x="129" y="418"/>
                    <a:pt x="185" y="440"/>
                    <a:pt x="241" y="440"/>
                  </a:cubicBezTo>
                  <a:cubicBezTo>
                    <a:pt x="243" y="440"/>
                    <a:pt x="244" y="440"/>
                    <a:pt x="246" y="440"/>
                  </a:cubicBezTo>
                  <a:cubicBezTo>
                    <a:pt x="246" y="265"/>
                    <a:pt x="246" y="265"/>
                    <a:pt x="246" y="265"/>
                  </a:cubicBezTo>
                  <a:cubicBezTo>
                    <a:pt x="246" y="265"/>
                    <a:pt x="246" y="265"/>
                    <a:pt x="246" y="265"/>
                  </a:cubicBezTo>
                  <a:cubicBezTo>
                    <a:pt x="221" y="265"/>
                    <a:pt x="200" y="248"/>
                    <a:pt x="200" y="208"/>
                  </a:cubicBezTo>
                  <a:cubicBezTo>
                    <a:pt x="200" y="167"/>
                    <a:pt x="246" y="13"/>
                    <a:pt x="246" y="13"/>
                  </a:cubicBezTo>
                  <a:cubicBezTo>
                    <a:pt x="246" y="13"/>
                    <a:pt x="246" y="13"/>
                    <a:pt x="246" y="13"/>
                  </a:cubicBezTo>
                  <a:cubicBezTo>
                    <a:pt x="246" y="0"/>
                    <a:pt x="246" y="0"/>
                    <a:pt x="246" y="0"/>
                  </a:cubicBezTo>
                  <a:cubicBezTo>
                    <a:pt x="244" y="0"/>
                    <a:pt x="243" y="0"/>
                    <a:pt x="241" y="0"/>
                  </a:cubicBezTo>
                </a:path>
              </a:pathLst>
            </a:custGeom>
            <a:solidFill>
              <a:srgbClr val="DCA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22">
              <a:extLst>
                <a:ext uri="{FF2B5EF4-FFF2-40B4-BE49-F238E27FC236}">
                  <a16:creationId xmlns:a16="http://schemas.microsoft.com/office/drawing/2014/main" id="{7292DCD0-C4DD-422D-A680-AF796CCE7272}"/>
                </a:ext>
              </a:extLst>
            </p:cNvPr>
            <p:cNvSpPr>
              <a:spLocks/>
            </p:cNvSpPr>
            <p:nvPr/>
          </p:nvSpPr>
          <p:spPr bwMode="auto">
            <a:xfrm>
              <a:off x="10227394" y="4727196"/>
              <a:ext cx="30746" cy="169671"/>
            </a:xfrm>
            <a:custGeom>
              <a:avLst/>
              <a:gdLst>
                <a:gd name="T0" fmla="*/ 46 w 46"/>
                <a:gd name="T1" fmla="*/ 0 h 252"/>
                <a:gd name="T2" fmla="*/ 0 w 46"/>
                <a:gd name="T3" fmla="*/ 195 h 252"/>
                <a:gd name="T4" fmla="*/ 46 w 46"/>
                <a:gd name="T5" fmla="*/ 252 h 252"/>
                <a:gd name="T6" fmla="*/ 46 w 46"/>
                <a:gd name="T7" fmla="*/ 252 h 252"/>
                <a:gd name="T8" fmla="*/ 46 w 46"/>
                <a:gd name="T9" fmla="*/ 238 h 252"/>
                <a:gd name="T10" fmla="*/ 45 w 46"/>
                <a:gd name="T11" fmla="*/ 238 h 252"/>
                <a:gd name="T12" fmla="*/ 16 w 46"/>
                <a:gd name="T13" fmla="*/ 209 h 252"/>
                <a:gd name="T14" fmla="*/ 45 w 46"/>
                <a:gd name="T15" fmla="*/ 180 h 252"/>
                <a:gd name="T16" fmla="*/ 46 w 46"/>
                <a:gd name="T17" fmla="*/ 180 h 252"/>
                <a:gd name="T18" fmla="*/ 46 w 46"/>
                <a:gd name="T19" fmla="*/ 0 h 252"/>
                <a:gd name="T20" fmla="*/ 46 w 46"/>
                <a:gd name="T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52">
                  <a:moveTo>
                    <a:pt x="46" y="0"/>
                  </a:moveTo>
                  <a:cubicBezTo>
                    <a:pt x="46" y="0"/>
                    <a:pt x="0" y="154"/>
                    <a:pt x="0" y="195"/>
                  </a:cubicBezTo>
                  <a:cubicBezTo>
                    <a:pt x="0" y="235"/>
                    <a:pt x="21" y="252"/>
                    <a:pt x="46" y="252"/>
                  </a:cubicBezTo>
                  <a:cubicBezTo>
                    <a:pt x="46" y="252"/>
                    <a:pt x="46" y="252"/>
                    <a:pt x="46" y="252"/>
                  </a:cubicBezTo>
                  <a:cubicBezTo>
                    <a:pt x="46" y="238"/>
                    <a:pt x="46" y="238"/>
                    <a:pt x="46" y="238"/>
                  </a:cubicBezTo>
                  <a:cubicBezTo>
                    <a:pt x="46" y="238"/>
                    <a:pt x="46" y="238"/>
                    <a:pt x="45" y="238"/>
                  </a:cubicBezTo>
                  <a:cubicBezTo>
                    <a:pt x="29" y="238"/>
                    <a:pt x="16" y="225"/>
                    <a:pt x="16" y="209"/>
                  </a:cubicBezTo>
                  <a:cubicBezTo>
                    <a:pt x="16" y="193"/>
                    <a:pt x="29" y="180"/>
                    <a:pt x="45" y="180"/>
                  </a:cubicBezTo>
                  <a:cubicBezTo>
                    <a:pt x="46" y="180"/>
                    <a:pt x="46" y="180"/>
                    <a:pt x="46" y="180"/>
                  </a:cubicBezTo>
                  <a:cubicBezTo>
                    <a:pt x="46" y="0"/>
                    <a:pt x="46" y="0"/>
                    <a:pt x="46" y="0"/>
                  </a:cubicBezTo>
                  <a:cubicBezTo>
                    <a:pt x="46" y="0"/>
                    <a:pt x="46" y="0"/>
                    <a:pt x="46" y="0"/>
                  </a:cubicBezTo>
                </a:path>
              </a:pathLst>
            </a:custGeom>
            <a:solidFill>
              <a:srgbClr val="E33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23">
              <a:extLst>
                <a:ext uri="{FF2B5EF4-FFF2-40B4-BE49-F238E27FC236}">
                  <a16:creationId xmlns:a16="http://schemas.microsoft.com/office/drawing/2014/main" id="{B41313A8-3D62-4C82-A72F-F93419D70EC0}"/>
                </a:ext>
              </a:extLst>
            </p:cNvPr>
            <p:cNvSpPr>
              <a:spLocks/>
            </p:cNvSpPr>
            <p:nvPr/>
          </p:nvSpPr>
          <p:spPr bwMode="auto">
            <a:xfrm>
              <a:off x="10237927" y="4848471"/>
              <a:ext cx="20213" cy="39002"/>
            </a:xfrm>
            <a:custGeom>
              <a:avLst/>
              <a:gdLst>
                <a:gd name="T0" fmla="*/ 29 w 30"/>
                <a:gd name="T1" fmla="*/ 0 h 58"/>
                <a:gd name="T2" fmla="*/ 0 w 30"/>
                <a:gd name="T3" fmla="*/ 29 h 58"/>
                <a:gd name="T4" fmla="*/ 29 w 30"/>
                <a:gd name="T5" fmla="*/ 58 h 58"/>
                <a:gd name="T6" fmla="*/ 30 w 30"/>
                <a:gd name="T7" fmla="*/ 58 h 58"/>
                <a:gd name="T8" fmla="*/ 30 w 30"/>
                <a:gd name="T9" fmla="*/ 0 h 58"/>
                <a:gd name="T10" fmla="*/ 29 w 30"/>
                <a:gd name="T11" fmla="*/ 0 h 58"/>
              </a:gdLst>
              <a:ahLst/>
              <a:cxnLst>
                <a:cxn ang="0">
                  <a:pos x="T0" y="T1"/>
                </a:cxn>
                <a:cxn ang="0">
                  <a:pos x="T2" y="T3"/>
                </a:cxn>
                <a:cxn ang="0">
                  <a:pos x="T4" y="T5"/>
                </a:cxn>
                <a:cxn ang="0">
                  <a:pos x="T6" y="T7"/>
                </a:cxn>
                <a:cxn ang="0">
                  <a:pos x="T8" y="T9"/>
                </a:cxn>
                <a:cxn ang="0">
                  <a:pos x="T10" y="T11"/>
                </a:cxn>
              </a:cxnLst>
              <a:rect l="0" t="0" r="r" b="b"/>
              <a:pathLst>
                <a:path w="30" h="58">
                  <a:moveTo>
                    <a:pt x="29" y="0"/>
                  </a:moveTo>
                  <a:cubicBezTo>
                    <a:pt x="13" y="0"/>
                    <a:pt x="0" y="13"/>
                    <a:pt x="0" y="29"/>
                  </a:cubicBezTo>
                  <a:cubicBezTo>
                    <a:pt x="0" y="45"/>
                    <a:pt x="13" y="58"/>
                    <a:pt x="29" y="58"/>
                  </a:cubicBezTo>
                  <a:cubicBezTo>
                    <a:pt x="30" y="58"/>
                    <a:pt x="30" y="58"/>
                    <a:pt x="30" y="58"/>
                  </a:cubicBezTo>
                  <a:cubicBezTo>
                    <a:pt x="30" y="0"/>
                    <a:pt x="30" y="0"/>
                    <a:pt x="30" y="0"/>
                  </a:cubicBezTo>
                  <a:cubicBezTo>
                    <a:pt x="30" y="0"/>
                    <a:pt x="30" y="0"/>
                    <a:pt x="29" y="0"/>
                  </a:cubicBezTo>
                </a:path>
              </a:pathLst>
            </a:custGeom>
            <a:solidFill>
              <a:srgbClr val="DCA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24">
              <a:extLst>
                <a:ext uri="{FF2B5EF4-FFF2-40B4-BE49-F238E27FC236}">
                  <a16:creationId xmlns:a16="http://schemas.microsoft.com/office/drawing/2014/main" id="{3BDFCA9B-EC3A-404D-95AF-1C792559F75A}"/>
                </a:ext>
              </a:extLst>
            </p:cNvPr>
            <p:cNvSpPr>
              <a:spLocks/>
            </p:cNvSpPr>
            <p:nvPr/>
          </p:nvSpPr>
          <p:spPr bwMode="auto">
            <a:xfrm>
              <a:off x="10252731" y="4676807"/>
              <a:ext cx="5409" cy="24198"/>
            </a:xfrm>
            <a:custGeom>
              <a:avLst/>
              <a:gdLst>
                <a:gd name="T0" fmla="*/ 19 w 19"/>
                <a:gd name="T1" fmla="*/ 0 h 85"/>
                <a:gd name="T2" fmla="*/ 0 w 19"/>
                <a:gd name="T3" fmla="*/ 0 h 85"/>
                <a:gd name="T4" fmla="*/ 0 w 19"/>
                <a:gd name="T5" fmla="*/ 24 h 85"/>
                <a:gd name="T6" fmla="*/ 0 w 19"/>
                <a:gd name="T7" fmla="*/ 85 h 85"/>
                <a:gd name="T8" fmla="*/ 19 w 19"/>
                <a:gd name="T9" fmla="*/ 85 h 85"/>
                <a:gd name="T10" fmla="*/ 19 w 19"/>
                <a:gd name="T11" fmla="*/ 0 h 85"/>
              </a:gdLst>
              <a:ahLst/>
              <a:cxnLst>
                <a:cxn ang="0">
                  <a:pos x="T0" y="T1"/>
                </a:cxn>
                <a:cxn ang="0">
                  <a:pos x="T2" y="T3"/>
                </a:cxn>
                <a:cxn ang="0">
                  <a:pos x="T4" y="T5"/>
                </a:cxn>
                <a:cxn ang="0">
                  <a:pos x="T6" y="T7"/>
                </a:cxn>
                <a:cxn ang="0">
                  <a:pos x="T8" y="T9"/>
                </a:cxn>
                <a:cxn ang="0">
                  <a:pos x="T10" y="T11"/>
                </a:cxn>
              </a:cxnLst>
              <a:rect l="0" t="0" r="r" b="b"/>
              <a:pathLst>
                <a:path w="19" h="85">
                  <a:moveTo>
                    <a:pt x="19" y="0"/>
                  </a:moveTo>
                  <a:lnTo>
                    <a:pt x="0" y="0"/>
                  </a:lnTo>
                  <a:lnTo>
                    <a:pt x="0" y="24"/>
                  </a:lnTo>
                  <a:lnTo>
                    <a:pt x="0" y="85"/>
                  </a:lnTo>
                  <a:lnTo>
                    <a:pt x="19" y="85"/>
                  </a:lnTo>
                  <a:lnTo>
                    <a:pt x="19" y="0"/>
                  </a:lnTo>
                  <a:close/>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325">
              <a:extLst>
                <a:ext uri="{FF2B5EF4-FFF2-40B4-BE49-F238E27FC236}">
                  <a16:creationId xmlns:a16="http://schemas.microsoft.com/office/drawing/2014/main" id="{C5899518-6B75-48D3-9287-52DF597A88F0}"/>
                </a:ext>
              </a:extLst>
            </p:cNvPr>
            <p:cNvSpPr>
              <a:spLocks/>
            </p:cNvSpPr>
            <p:nvPr/>
          </p:nvSpPr>
          <p:spPr bwMode="auto">
            <a:xfrm>
              <a:off x="10252731" y="4676807"/>
              <a:ext cx="5409" cy="24198"/>
            </a:xfrm>
            <a:custGeom>
              <a:avLst/>
              <a:gdLst>
                <a:gd name="T0" fmla="*/ 19 w 19"/>
                <a:gd name="T1" fmla="*/ 0 h 85"/>
                <a:gd name="T2" fmla="*/ 0 w 19"/>
                <a:gd name="T3" fmla="*/ 0 h 85"/>
                <a:gd name="T4" fmla="*/ 0 w 19"/>
                <a:gd name="T5" fmla="*/ 24 h 85"/>
                <a:gd name="T6" fmla="*/ 0 w 19"/>
                <a:gd name="T7" fmla="*/ 85 h 85"/>
                <a:gd name="T8" fmla="*/ 19 w 19"/>
                <a:gd name="T9" fmla="*/ 85 h 85"/>
                <a:gd name="T10" fmla="*/ 19 w 19"/>
                <a:gd name="T11" fmla="*/ 0 h 85"/>
              </a:gdLst>
              <a:ahLst/>
              <a:cxnLst>
                <a:cxn ang="0">
                  <a:pos x="T0" y="T1"/>
                </a:cxn>
                <a:cxn ang="0">
                  <a:pos x="T2" y="T3"/>
                </a:cxn>
                <a:cxn ang="0">
                  <a:pos x="T4" y="T5"/>
                </a:cxn>
                <a:cxn ang="0">
                  <a:pos x="T6" y="T7"/>
                </a:cxn>
                <a:cxn ang="0">
                  <a:pos x="T8" y="T9"/>
                </a:cxn>
                <a:cxn ang="0">
                  <a:pos x="T10" y="T11"/>
                </a:cxn>
              </a:cxnLst>
              <a:rect l="0" t="0" r="r" b="b"/>
              <a:pathLst>
                <a:path w="19" h="85">
                  <a:moveTo>
                    <a:pt x="19" y="0"/>
                  </a:moveTo>
                  <a:lnTo>
                    <a:pt x="0" y="0"/>
                  </a:lnTo>
                  <a:lnTo>
                    <a:pt x="0" y="24"/>
                  </a:lnTo>
                  <a:lnTo>
                    <a:pt x="0" y="85"/>
                  </a:lnTo>
                  <a:lnTo>
                    <a:pt x="19" y="8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326">
              <a:extLst>
                <a:ext uri="{FF2B5EF4-FFF2-40B4-BE49-F238E27FC236}">
                  <a16:creationId xmlns:a16="http://schemas.microsoft.com/office/drawing/2014/main" id="{12C04D28-BEBA-401F-9439-2E593453DD09}"/>
                </a:ext>
              </a:extLst>
            </p:cNvPr>
            <p:cNvSpPr>
              <a:spLocks/>
            </p:cNvSpPr>
            <p:nvPr/>
          </p:nvSpPr>
          <p:spPr bwMode="auto">
            <a:xfrm>
              <a:off x="10117507" y="4728619"/>
              <a:ext cx="26476" cy="25621"/>
            </a:xfrm>
            <a:custGeom>
              <a:avLst/>
              <a:gdLst>
                <a:gd name="T0" fmla="*/ 29 w 93"/>
                <a:gd name="T1" fmla="*/ 0 h 90"/>
                <a:gd name="T2" fmla="*/ 0 w 93"/>
                <a:gd name="T3" fmla="*/ 26 h 90"/>
                <a:gd name="T4" fmla="*/ 17 w 93"/>
                <a:gd name="T5" fmla="*/ 43 h 90"/>
                <a:gd name="T6" fmla="*/ 64 w 93"/>
                <a:gd name="T7" fmla="*/ 90 h 90"/>
                <a:gd name="T8" fmla="*/ 93 w 93"/>
                <a:gd name="T9" fmla="*/ 64 h 90"/>
                <a:gd name="T10" fmla="*/ 43 w 93"/>
                <a:gd name="T11" fmla="*/ 17 h 90"/>
                <a:gd name="T12" fmla="*/ 29 w 93"/>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3" h="90">
                  <a:moveTo>
                    <a:pt x="29" y="0"/>
                  </a:moveTo>
                  <a:lnTo>
                    <a:pt x="0" y="26"/>
                  </a:lnTo>
                  <a:lnTo>
                    <a:pt x="17" y="43"/>
                  </a:lnTo>
                  <a:lnTo>
                    <a:pt x="64" y="90"/>
                  </a:lnTo>
                  <a:lnTo>
                    <a:pt x="93" y="64"/>
                  </a:lnTo>
                  <a:lnTo>
                    <a:pt x="43" y="17"/>
                  </a:lnTo>
                  <a:lnTo>
                    <a:pt x="29" y="0"/>
                  </a:lnTo>
                  <a:close/>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27">
              <a:extLst>
                <a:ext uri="{FF2B5EF4-FFF2-40B4-BE49-F238E27FC236}">
                  <a16:creationId xmlns:a16="http://schemas.microsoft.com/office/drawing/2014/main" id="{872F3D96-3E89-40B5-B1CE-0711D2D1E7F4}"/>
                </a:ext>
              </a:extLst>
            </p:cNvPr>
            <p:cNvSpPr>
              <a:spLocks/>
            </p:cNvSpPr>
            <p:nvPr/>
          </p:nvSpPr>
          <p:spPr bwMode="auto">
            <a:xfrm>
              <a:off x="10117507" y="4728619"/>
              <a:ext cx="26476" cy="25621"/>
            </a:xfrm>
            <a:custGeom>
              <a:avLst/>
              <a:gdLst>
                <a:gd name="T0" fmla="*/ 29 w 93"/>
                <a:gd name="T1" fmla="*/ 0 h 90"/>
                <a:gd name="T2" fmla="*/ 0 w 93"/>
                <a:gd name="T3" fmla="*/ 26 h 90"/>
                <a:gd name="T4" fmla="*/ 17 w 93"/>
                <a:gd name="T5" fmla="*/ 43 h 90"/>
                <a:gd name="T6" fmla="*/ 64 w 93"/>
                <a:gd name="T7" fmla="*/ 90 h 90"/>
                <a:gd name="T8" fmla="*/ 93 w 93"/>
                <a:gd name="T9" fmla="*/ 64 h 90"/>
                <a:gd name="T10" fmla="*/ 43 w 93"/>
                <a:gd name="T11" fmla="*/ 17 h 90"/>
                <a:gd name="T12" fmla="*/ 29 w 93"/>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3" h="90">
                  <a:moveTo>
                    <a:pt x="29" y="0"/>
                  </a:moveTo>
                  <a:lnTo>
                    <a:pt x="0" y="26"/>
                  </a:lnTo>
                  <a:lnTo>
                    <a:pt x="17" y="43"/>
                  </a:lnTo>
                  <a:lnTo>
                    <a:pt x="64" y="90"/>
                  </a:lnTo>
                  <a:lnTo>
                    <a:pt x="93" y="64"/>
                  </a:lnTo>
                  <a:lnTo>
                    <a:pt x="43" y="17"/>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328">
              <a:extLst>
                <a:ext uri="{FF2B5EF4-FFF2-40B4-BE49-F238E27FC236}">
                  <a16:creationId xmlns:a16="http://schemas.microsoft.com/office/drawing/2014/main" id="{B77177AE-D12F-4213-AD56-2AAD9CA238EF}"/>
                </a:ext>
              </a:extLst>
            </p:cNvPr>
            <p:cNvSpPr>
              <a:spLocks/>
            </p:cNvSpPr>
            <p:nvPr/>
          </p:nvSpPr>
          <p:spPr bwMode="auto">
            <a:xfrm>
              <a:off x="10067118" y="4862420"/>
              <a:ext cx="24198" cy="10818"/>
            </a:xfrm>
            <a:custGeom>
              <a:avLst/>
              <a:gdLst>
                <a:gd name="T0" fmla="*/ 85 w 85"/>
                <a:gd name="T1" fmla="*/ 0 h 38"/>
                <a:gd name="T2" fmla="*/ 17 w 85"/>
                <a:gd name="T3" fmla="*/ 0 h 38"/>
                <a:gd name="T4" fmla="*/ 0 w 85"/>
                <a:gd name="T5" fmla="*/ 0 h 38"/>
                <a:gd name="T6" fmla="*/ 0 w 85"/>
                <a:gd name="T7" fmla="*/ 38 h 38"/>
                <a:gd name="T8" fmla="*/ 19 w 85"/>
                <a:gd name="T9" fmla="*/ 38 h 38"/>
                <a:gd name="T10" fmla="*/ 85 w 85"/>
                <a:gd name="T11" fmla="*/ 38 h 38"/>
                <a:gd name="T12" fmla="*/ 85 w 8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85" h="38">
                  <a:moveTo>
                    <a:pt x="85" y="0"/>
                  </a:moveTo>
                  <a:lnTo>
                    <a:pt x="17" y="0"/>
                  </a:lnTo>
                  <a:lnTo>
                    <a:pt x="0" y="0"/>
                  </a:lnTo>
                  <a:lnTo>
                    <a:pt x="0" y="38"/>
                  </a:lnTo>
                  <a:lnTo>
                    <a:pt x="19" y="38"/>
                  </a:lnTo>
                  <a:lnTo>
                    <a:pt x="85" y="38"/>
                  </a:lnTo>
                  <a:lnTo>
                    <a:pt x="85" y="0"/>
                  </a:lnTo>
                  <a:close/>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329">
              <a:extLst>
                <a:ext uri="{FF2B5EF4-FFF2-40B4-BE49-F238E27FC236}">
                  <a16:creationId xmlns:a16="http://schemas.microsoft.com/office/drawing/2014/main" id="{E57F8737-E959-4267-9376-E078934F5F24}"/>
                </a:ext>
              </a:extLst>
            </p:cNvPr>
            <p:cNvSpPr>
              <a:spLocks/>
            </p:cNvSpPr>
            <p:nvPr/>
          </p:nvSpPr>
          <p:spPr bwMode="auto">
            <a:xfrm>
              <a:off x="10067118" y="4862420"/>
              <a:ext cx="24198" cy="10818"/>
            </a:xfrm>
            <a:custGeom>
              <a:avLst/>
              <a:gdLst>
                <a:gd name="T0" fmla="*/ 85 w 85"/>
                <a:gd name="T1" fmla="*/ 0 h 38"/>
                <a:gd name="T2" fmla="*/ 17 w 85"/>
                <a:gd name="T3" fmla="*/ 0 h 38"/>
                <a:gd name="T4" fmla="*/ 0 w 85"/>
                <a:gd name="T5" fmla="*/ 0 h 38"/>
                <a:gd name="T6" fmla="*/ 0 w 85"/>
                <a:gd name="T7" fmla="*/ 38 h 38"/>
                <a:gd name="T8" fmla="*/ 19 w 85"/>
                <a:gd name="T9" fmla="*/ 38 h 38"/>
                <a:gd name="T10" fmla="*/ 85 w 85"/>
                <a:gd name="T11" fmla="*/ 38 h 38"/>
                <a:gd name="T12" fmla="*/ 85 w 8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85" h="38">
                  <a:moveTo>
                    <a:pt x="85" y="0"/>
                  </a:moveTo>
                  <a:lnTo>
                    <a:pt x="17" y="0"/>
                  </a:lnTo>
                  <a:lnTo>
                    <a:pt x="0" y="0"/>
                  </a:lnTo>
                  <a:lnTo>
                    <a:pt x="0" y="38"/>
                  </a:lnTo>
                  <a:lnTo>
                    <a:pt x="19" y="38"/>
                  </a:lnTo>
                  <a:lnTo>
                    <a:pt x="85" y="38"/>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330">
              <a:extLst>
                <a:ext uri="{FF2B5EF4-FFF2-40B4-BE49-F238E27FC236}">
                  <a16:creationId xmlns:a16="http://schemas.microsoft.com/office/drawing/2014/main" id="{36C9D351-1FF7-4534-8F64-9726962618F7}"/>
                </a:ext>
              </a:extLst>
            </p:cNvPr>
            <p:cNvSpPr>
              <a:spLocks/>
            </p:cNvSpPr>
            <p:nvPr/>
          </p:nvSpPr>
          <p:spPr bwMode="auto">
            <a:xfrm>
              <a:off x="10118360" y="4981418"/>
              <a:ext cx="26191" cy="25621"/>
            </a:xfrm>
            <a:custGeom>
              <a:avLst/>
              <a:gdLst>
                <a:gd name="T0" fmla="*/ 64 w 92"/>
                <a:gd name="T1" fmla="*/ 0 h 90"/>
                <a:gd name="T2" fmla="*/ 19 w 92"/>
                <a:gd name="T3" fmla="*/ 43 h 90"/>
                <a:gd name="T4" fmla="*/ 0 w 92"/>
                <a:gd name="T5" fmla="*/ 64 h 90"/>
                <a:gd name="T6" fmla="*/ 28 w 92"/>
                <a:gd name="T7" fmla="*/ 90 h 90"/>
                <a:gd name="T8" fmla="*/ 47 w 92"/>
                <a:gd name="T9" fmla="*/ 71 h 90"/>
                <a:gd name="T10" fmla="*/ 92 w 92"/>
                <a:gd name="T11" fmla="*/ 26 h 90"/>
                <a:gd name="T12" fmla="*/ 64 w 9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2" h="90">
                  <a:moveTo>
                    <a:pt x="64" y="0"/>
                  </a:moveTo>
                  <a:lnTo>
                    <a:pt x="19" y="43"/>
                  </a:lnTo>
                  <a:lnTo>
                    <a:pt x="0" y="64"/>
                  </a:lnTo>
                  <a:lnTo>
                    <a:pt x="28" y="90"/>
                  </a:lnTo>
                  <a:lnTo>
                    <a:pt x="47" y="71"/>
                  </a:lnTo>
                  <a:lnTo>
                    <a:pt x="92" y="26"/>
                  </a:lnTo>
                  <a:lnTo>
                    <a:pt x="64" y="0"/>
                  </a:lnTo>
                  <a:close/>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331">
              <a:extLst>
                <a:ext uri="{FF2B5EF4-FFF2-40B4-BE49-F238E27FC236}">
                  <a16:creationId xmlns:a16="http://schemas.microsoft.com/office/drawing/2014/main" id="{40169B6A-4E6B-4AAD-81FB-878F526999FC}"/>
                </a:ext>
              </a:extLst>
            </p:cNvPr>
            <p:cNvSpPr>
              <a:spLocks/>
            </p:cNvSpPr>
            <p:nvPr/>
          </p:nvSpPr>
          <p:spPr bwMode="auto">
            <a:xfrm>
              <a:off x="10118360" y="4981418"/>
              <a:ext cx="26191" cy="25621"/>
            </a:xfrm>
            <a:custGeom>
              <a:avLst/>
              <a:gdLst>
                <a:gd name="T0" fmla="*/ 64 w 92"/>
                <a:gd name="T1" fmla="*/ 0 h 90"/>
                <a:gd name="T2" fmla="*/ 19 w 92"/>
                <a:gd name="T3" fmla="*/ 43 h 90"/>
                <a:gd name="T4" fmla="*/ 0 w 92"/>
                <a:gd name="T5" fmla="*/ 64 h 90"/>
                <a:gd name="T6" fmla="*/ 28 w 92"/>
                <a:gd name="T7" fmla="*/ 90 h 90"/>
                <a:gd name="T8" fmla="*/ 47 w 92"/>
                <a:gd name="T9" fmla="*/ 71 h 90"/>
                <a:gd name="T10" fmla="*/ 92 w 92"/>
                <a:gd name="T11" fmla="*/ 26 h 90"/>
                <a:gd name="T12" fmla="*/ 64 w 9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2" h="90">
                  <a:moveTo>
                    <a:pt x="64" y="0"/>
                  </a:moveTo>
                  <a:lnTo>
                    <a:pt x="19" y="43"/>
                  </a:lnTo>
                  <a:lnTo>
                    <a:pt x="0" y="64"/>
                  </a:lnTo>
                  <a:lnTo>
                    <a:pt x="28" y="90"/>
                  </a:lnTo>
                  <a:lnTo>
                    <a:pt x="47" y="71"/>
                  </a:lnTo>
                  <a:lnTo>
                    <a:pt x="92" y="26"/>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332">
              <a:extLst>
                <a:ext uri="{FF2B5EF4-FFF2-40B4-BE49-F238E27FC236}">
                  <a16:creationId xmlns:a16="http://schemas.microsoft.com/office/drawing/2014/main" id="{79CE2481-7D95-4BFA-B873-70F1EB0BA8A0}"/>
                </a:ext>
              </a:extLst>
            </p:cNvPr>
            <p:cNvSpPr>
              <a:spLocks/>
            </p:cNvSpPr>
            <p:nvPr/>
          </p:nvSpPr>
          <p:spPr bwMode="auto">
            <a:xfrm>
              <a:off x="10252731" y="5034654"/>
              <a:ext cx="5409" cy="24198"/>
            </a:xfrm>
            <a:custGeom>
              <a:avLst/>
              <a:gdLst>
                <a:gd name="T0" fmla="*/ 19 w 19"/>
                <a:gd name="T1" fmla="*/ 0 h 85"/>
                <a:gd name="T2" fmla="*/ 0 w 19"/>
                <a:gd name="T3" fmla="*/ 0 h 85"/>
                <a:gd name="T4" fmla="*/ 0 w 19"/>
                <a:gd name="T5" fmla="*/ 52 h 85"/>
                <a:gd name="T6" fmla="*/ 0 w 19"/>
                <a:gd name="T7" fmla="*/ 85 h 85"/>
                <a:gd name="T8" fmla="*/ 19 w 19"/>
                <a:gd name="T9" fmla="*/ 85 h 85"/>
                <a:gd name="T10" fmla="*/ 19 w 19"/>
                <a:gd name="T11" fmla="*/ 0 h 85"/>
              </a:gdLst>
              <a:ahLst/>
              <a:cxnLst>
                <a:cxn ang="0">
                  <a:pos x="T0" y="T1"/>
                </a:cxn>
                <a:cxn ang="0">
                  <a:pos x="T2" y="T3"/>
                </a:cxn>
                <a:cxn ang="0">
                  <a:pos x="T4" y="T5"/>
                </a:cxn>
                <a:cxn ang="0">
                  <a:pos x="T6" y="T7"/>
                </a:cxn>
                <a:cxn ang="0">
                  <a:pos x="T8" y="T9"/>
                </a:cxn>
                <a:cxn ang="0">
                  <a:pos x="T10" y="T11"/>
                </a:cxn>
              </a:cxnLst>
              <a:rect l="0" t="0" r="r" b="b"/>
              <a:pathLst>
                <a:path w="19" h="85">
                  <a:moveTo>
                    <a:pt x="19" y="0"/>
                  </a:moveTo>
                  <a:lnTo>
                    <a:pt x="0" y="0"/>
                  </a:lnTo>
                  <a:lnTo>
                    <a:pt x="0" y="52"/>
                  </a:lnTo>
                  <a:lnTo>
                    <a:pt x="0" y="85"/>
                  </a:lnTo>
                  <a:lnTo>
                    <a:pt x="19" y="85"/>
                  </a:lnTo>
                  <a:lnTo>
                    <a:pt x="19" y="0"/>
                  </a:lnTo>
                  <a:close/>
                </a:path>
              </a:pathLst>
            </a:custGeom>
            <a:solidFill>
              <a:srgbClr val="4F5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333">
              <a:extLst>
                <a:ext uri="{FF2B5EF4-FFF2-40B4-BE49-F238E27FC236}">
                  <a16:creationId xmlns:a16="http://schemas.microsoft.com/office/drawing/2014/main" id="{218E7D94-1257-4795-832F-0EC5835E96BA}"/>
                </a:ext>
              </a:extLst>
            </p:cNvPr>
            <p:cNvSpPr>
              <a:spLocks/>
            </p:cNvSpPr>
            <p:nvPr/>
          </p:nvSpPr>
          <p:spPr bwMode="auto">
            <a:xfrm>
              <a:off x="10252731" y="5034654"/>
              <a:ext cx="5409" cy="24198"/>
            </a:xfrm>
            <a:custGeom>
              <a:avLst/>
              <a:gdLst>
                <a:gd name="T0" fmla="*/ 19 w 19"/>
                <a:gd name="T1" fmla="*/ 0 h 85"/>
                <a:gd name="T2" fmla="*/ 0 w 19"/>
                <a:gd name="T3" fmla="*/ 0 h 85"/>
                <a:gd name="T4" fmla="*/ 0 w 19"/>
                <a:gd name="T5" fmla="*/ 52 h 85"/>
                <a:gd name="T6" fmla="*/ 0 w 19"/>
                <a:gd name="T7" fmla="*/ 85 h 85"/>
                <a:gd name="T8" fmla="*/ 19 w 19"/>
                <a:gd name="T9" fmla="*/ 85 h 85"/>
                <a:gd name="T10" fmla="*/ 19 w 19"/>
                <a:gd name="T11" fmla="*/ 0 h 85"/>
              </a:gdLst>
              <a:ahLst/>
              <a:cxnLst>
                <a:cxn ang="0">
                  <a:pos x="T0" y="T1"/>
                </a:cxn>
                <a:cxn ang="0">
                  <a:pos x="T2" y="T3"/>
                </a:cxn>
                <a:cxn ang="0">
                  <a:pos x="T4" y="T5"/>
                </a:cxn>
                <a:cxn ang="0">
                  <a:pos x="T6" y="T7"/>
                </a:cxn>
                <a:cxn ang="0">
                  <a:pos x="T8" y="T9"/>
                </a:cxn>
                <a:cxn ang="0">
                  <a:pos x="T10" y="T11"/>
                </a:cxn>
              </a:cxnLst>
              <a:rect l="0" t="0" r="r" b="b"/>
              <a:pathLst>
                <a:path w="19" h="85">
                  <a:moveTo>
                    <a:pt x="19" y="0"/>
                  </a:moveTo>
                  <a:lnTo>
                    <a:pt x="0" y="0"/>
                  </a:lnTo>
                  <a:lnTo>
                    <a:pt x="0" y="52"/>
                  </a:lnTo>
                  <a:lnTo>
                    <a:pt x="0" y="85"/>
                  </a:lnTo>
                  <a:lnTo>
                    <a:pt x="19" y="8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0" name="TextBox 149">
            <a:extLst>
              <a:ext uri="{FF2B5EF4-FFF2-40B4-BE49-F238E27FC236}">
                <a16:creationId xmlns:a16="http://schemas.microsoft.com/office/drawing/2014/main" id="{BB3157F7-5789-4087-B088-F06D5ECADA94}"/>
              </a:ext>
            </a:extLst>
          </p:cNvPr>
          <p:cNvSpPr txBox="1"/>
          <p:nvPr/>
        </p:nvSpPr>
        <p:spPr>
          <a:xfrm>
            <a:off x="477823" y="4929659"/>
            <a:ext cx="2371832" cy="1785104"/>
          </a:xfrm>
          <a:prstGeom prst="rect">
            <a:avLst/>
          </a:prstGeom>
          <a:noFill/>
        </p:spPr>
        <p:txBody>
          <a:bodyPr wrap="square" rtlCol="0">
            <a:spAutoFit/>
          </a:bodyPr>
          <a:lstStyle>
            <a:defPPr>
              <a:defRPr lang="en-US"/>
            </a:defPPr>
            <a:lvl1pPr>
              <a:defRPr sz="1100">
                <a:solidFill>
                  <a:srgbClr val="343535"/>
                </a:solidFill>
                <a:cs typeface="Arial" pitchFamily="34" charset="0"/>
              </a:defRPr>
            </a:lvl1pPr>
          </a:lstStyle>
          <a:p>
            <a:r>
              <a:rPr lang="en-US" altLang="ko-KR" dirty="0"/>
              <a:t>2. Caso </a:t>
            </a:r>
            <a:r>
              <a:rPr lang="en-US" altLang="ko-KR" dirty="0" err="1"/>
              <a:t>seja</a:t>
            </a:r>
            <a:r>
              <a:rPr lang="en-US" altLang="ko-KR" dirty="0"/>
              <a:t> </a:t>
            </a:r>
            <a:r>
              <a:rPr lang="en-US" altLang="ko-KR" dirty="0" err="1"/>
              <a:t>firmado</a:t>
            </a:r>
            <a:r>
              <a:rPr lang="en-US" altLang="ko-KR" dirty="0"/>
              <a:t> </a:t>
            </a:r>
            <a:r>
              <a:rPr lang="en-US" altLang="ko-KR" dirty="0" err="1"/>
              <a:t>nesta</a:t>
            </a:r>
            <a:r>
              <a:rPr lang="en-US" altLang="ko-KR" dirty="0"/>
              <a:t> </a:t>
            </a:r>
            <a:r>
              <a:rPr lang="en-US" altLang="ko-KR" dirty="0" err="1"/>
              <a:t>reunião</a:t>
            </a:r>
            <a:r>
              <a:rPr lang="en-US" altLang="ko-KR" dirty="0"/>
              <a:t> </a:t>
            </a:r>
            <a:r>
              <a:rPr lang="en-US" altLang="ko-KR" dirty="0" err="1"/>
              <a:t>alguma</a:t>
            </a:r>
            <a:r>
              <a:rPr lang="en-US" altLang="ko-KR" dirty="0"/>
              <a:t> </a:t>
            </a:r>
            <a:r>
              <a:rPr lang="en-US" altLang="ko-KR" dirty="0" err="1"/>
              <a:t>parceria</a:t>
            </a:r>
            <a:r>
              <a:rPr lang="en-US" altLang="ko-KR" dirty="0"/>
              <a:t>, </a:t>
            </a:r>
            <a:r>
              <a:rPr lang="en-US" altLang="ko-KR" dirty="0" err="1"/>
              <a:t>contrato</a:t>
            </a:r>
            <a:r>
              <a:rPr lang="en-US" altLang="ko-KR" dirty="0"/>
              <a:t> </a:t>
            </a:r>
            <a:r>
              <a:rPr lang="en-US" altLang="ko-KR" dirty="0" err="1"/>
              <a:t>ou</a:t>
            </a:r>
            <a:r>
              <a:rPr lang="en-US" altLang="ko-KR" dirty="0"/>
              <a:t> </a:t>
            </a:r>
            <a:r>
              <a:rPr lang="en-US" altLang="ko-KR" dirty="0" err="1"/>
              <a:t>quaisquer</a:t>
            </a:r>
            <a:r>
              <a:rPr lang="en-US" altLang="ko-KR" dirty="0"/>
              <a:t> </a:t>
            </a:r>
            <a:r>
              <a:rPr lang="en-US" altLang="ko-KR" dirty="0" err="1"/>
              <a:t>prestações</a:t>
            </a:r>
            <a:r>
              <a:rPr lang="en-US" altLang="ko-KR" dirty="0"/>
              <a:t> à Sustenidos, um </a:t>
            </a:r>
            <a:r>
              <a:rPr lang="en-US" altLang="ko-KR" dirty="0" err="1"/>
              <a:t>colaborador</a:t>
            </a:r>
            <a:r>
              <a:rPr lang="en-US" altLang="ko-KR" dirty="0"/>
              <a:t> </a:t>
            </a:r>
            <a:r>
              <a:rPr lang="en-US" altLang="ko-KR" dirty="0" err="1"/>
              <a:t>participante</a:t>
            </a:r>
            <a:r>
              <a:rPr lang="en-US" altLang="ko-KR" dirty="0"/>
              <a:t> </a:t>
            </a:r>
            <a:r>
              <a:rPr lang="en-US" altLang="ko-KR" dirty="0" err="1"/>
              <a:t>deverá</a:t>
            </a:r>
            <a:r>
              <a:rPr lang="en-US" altLang="ko-KR" dirty="0"/>
              <a:t> </a:t>
            </a:r>
            <a:r>
              <a:rPr lang="en-US" altLang="ko-KR" dirty="0" err="1"/>
              <a:t>elaborar</a:t>
            </a:r>
            <a:r>
              <a:rPr lang="en-US" altLang="ko-KR" dirty="0"/>
              <a:t> </a:t>
            </a:r>
            <a:r>
              <a:rPr lang="en-US" altLang="ko-KR" dirty="0" err="1"/>
              <a:t>uma</a:t>
            </a:r>
            <a:r>
              <a:rPr lang="en-US" altLang="ko-KR" dirty="0"/>
              <a:t> </a:t>
            </a:r>
            <a:r>
              <a:rPr lang="en-US" altLang="ko-KR" dirty="0" err="1"/>
              <a:t>ata</a:t>
            </a:r>
            <a:r>
              <a:rPr lang="en-US" altLang="ko-KR" dirty="0"/>
              <a:t> e </a:t>
            </a:r>
            <a:r>
              <a:rPr lang="en-US" altLang="ko-KR" dirty="0" err="1"/>
              <a:t>enviar</a:t>
            </a:r>
            <a:r>
              <a:rPr lang="en-US" altLang="ko-KR" dirty="0"/>
              <a:t> </a:t>
            </a:r>
            <a:r>
              <a:rPr lang="en-US" altLang="ko-KR" dirty="0" err="1"/>
              <a:t>ao</a:t>
            </a:r>
            <a:r>
              <a:rPr lang="en-US" altLang="ko-KR" dirty="0"/>
              <a:t> </a:t>
            </a:r>
            <a:r>
              <a:rPr lang="en-US" altLang="ko-KR" dirty="0" err="1"/>
              <a:t>Comitê</a:t>
            </a:r>
            <a:r>
              <a:rPr lang="en-US" altLang="ko-KR" dirty="0"/>
              <a:t> de </a:t>
            </a:r>
            <a:r>
              <a:rPr lang="en-US" altLang="ko-KR" dirty="0" err="1"/>
              <a:t>Ética</a:t>
            </a:r>
            <a:r>
              <a:rPr lang="en-US" altLang="ko-KR" dirty="0"/>
              <a:t> e </a:t>
            </a:r>
            <a:r>
              <a:rPr lang="en-US" altLang="ko-KR" dirty="0" err="1"/>
              <a:t>Integridade</a:t>
            </a:r>
            <a:r>
              <a:rPr lang="en-US" altLang="ko-KR" dirty="0"/>
              <a:t> </a:t>
            </a:r>
            <a:r>
              <a:rPr lang="en-US" altLang="ko-KR" dirty="0" err="1"/>
              <a:t>ou</a:t>
            </a:r>
            <a:r>
              <a:rPr lang="en-US" altLang="ko-KR" dirty="0"/>
              <a:t> Compliance Officer para </a:t>
            </a:r>
            <a:r>
              <a:rPr lang="en-US" altLang="ko-KR" dirty="0" err="1"/>
              <a:t>arquivamento</a:t>
            </a:r>
            <a:r>
              <a:rPr lang="en-US" altLang="ko-KR" dirty="0"/>
              <a:t>. A Ata </a:t>
            </a:r>
            <a:r>
              <a:rPr lang="en-US" altLang="ko-KR" dirty="0" err="1"/>
              <a:t>deverá</a:t>
            </a:r>
            <a:r>
              <a:rPr lang="en-US" altLang="ko-KR" dirty="0"/>
              <a:t> </a:t>
            </a:r>
            <a:r>
              <a:rPr lang="en-US" altLang="ko-KR" dirty="0" err="1"/>
              <a:t>conter</a:t>
            </a:r>
            <a:r>
              <a:rPr lang="en-US" altLang="ko-KR" dirty="0"/>
              <a:t>: data, hora, local, </a:t>
            </a:r>
            <a:r>
              <a:rPr lang="en-US" altLang="ko-KR" dirty="0" err="1"/>
              <a:t>participantes</a:t>
            </a:r>
            <a:r>
              <a:rPr lang="en-US" altLang="ko-KR" dirty="0"/>
              <a:t>, </a:t>
            </a:r>
            <a:r>
              <a:rPr lang="en-US" altLang="ko-KR" dirty="0" err="1"/>
              <a:t>assunto</a:t>
            </a:r>
            <a:r>
              <a:rPr lang="en-US" altLang="ko-KR" dirty="0"/>
              <a:t> e </a:t>
            </a:r>
            <a:r>
              <a:rPr lang="en-US" altLang="ko-KR" dirty="0" err="1"/>
              <a:t>acordo</a:t>
            </a:r>
            <a:r>
              <a:rPr lang="en-US" altLang="ko-KR" dirty="0"/>
              <a:t>/</a:t>
            </a:r>
            <a:r>
              <a:rPr lang="en-US" altLang="ko-KR" dirty="0" err="1"/>
              <a:t>desfecho</a:t>
            </a:r>
            <a:r>
              <a:rPr lang="en-US" altLang="ko-KR" dirty="0"/>
              <a:t>.</a:t>
            </a:r>
          </a:p>
        </p:txBody>
      </p:sp>
      <p:grpSp>
        <p:nvGrpSpPr>
          <p:cNvPr id="151" name="Group 150">
            <a:extLst>
              <a:ext uri="{FF2B5EF4-FFF2-40B4-BE49-F238E27FC236}">
                <a16:creationId xmlns:a16="http://schemas.microsoft.com/office/drawing/2014/main" id="{E5FE927C-6BEA-423E-AE04-930596A339BA}"/>
              </a:ext>
            </a:extLst>
          </p:cNvPr>
          <p:cNvGrpSpPr/>
          <p:nvPr/>
        </p:nvGrpSpPr>
        <p:grpSpPr>
          <a:xfrm>
            <a:off x="2928815" y="5043072"/>
            <a:ext cx="257175" cy="396352"/>
            <a:chOff x="8850248" y="2238238"/>
            <a:chExt cx="669031" cy="494416"/>
          </a:xfrm>
        </p:grpSpPr>
        <p:sp>
          <p:nvSpPr>
            <p:cNvPr id="152" name="Freeform 686">
              <a:extLst>
                <a:ext uri="{FF2B5EF4-FFF2-40B4-BE49-F238E27FC236}">
                  <a16:creationId xmlns:a16="http://schemas.microsoft.com/office/drawing/2014/main" id="{DCAEFC91-28EB-4491-A1BE-F318DDE4328E}"/>
                </a:ext>
              </a:extLst>
            </p:cNvPr>
            <p:cNvSpPr>
              <a:spLocks/>
            </p:cNvSpPr>
            <p:nvPr/>
          </p:nvSpPr>
          <p:spPr bwMode="auto">
            <a:xfrm>
              <a:off x="8900605" y="2238238"/>
              <a:ext cx="577800" cy="148456"/>
            </a:xfrm>
            <a:custGeom>
              <a:avLst/>
              <a:gdLst>
                <a:gd name="T0" fmla="*/ 719 w 748"/>
                <a:gd name="T1" fmla="*/ 64 h 192"/>
                <a:gd name="T2" fmla="*/ 292 w 748"/>
                <a:gd name="T3" fmla="*/ 64 h 192"/>
                <a:gd name="T4" fmla="*/ 292 w 748"/>
                <a:gd name="T5" fmla="*/ 29 h 192"/>
                <a:gd name="T6" fmla="*/ 264 w 748"/>
                <a:gd name="T7" fmla="*/ 0 h 192"/>
                <a:gd name="T8" fmla="*/ 28 w 748"/>
                <a:gd name="T9" fmla="*/ 0 h 192"/>
                <a:gd name="T10" fmla="*/ 0 w 748"/>
                <a:gd name="T11" fmla="*/ 29 h 192"/>
                <a:gd name="T12" fmla="*/ 0 w 748"/>
                <a:gd name="T13" fmla="*/ 192 h 192"/>
                <a:gd name="T14" fmla="*/ 748 w 748"/>
                <a:gd name="T15" fmla="*/ 192 h 192"/>
                <a:gd name="T16" fmla="*/ 748 w 748"/>
                <a:gd name="T17" fmla="*/ 95 h 192"/>
                <a:gd name="T18" fmla="*/ 719 w 748"/>
                <a:gd name="T19"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8" h="192">
                  <a:moveTo>
                    <a:pt x="719" y="64"/>
                  </a:moveTo>
                  <a:cubicBezTo>
                    <a:pt x="292" y="64"/>
                    <a:pt x="292" y="64"/>
                    <a:pt x="292" y="64"/>
                  </a:cubicBezTo>
                  <a:cubicBezTo>
                    <a:pt x="292" y="29"/>
                    <a:pt x="292" y="29"/>
                    <a:pt x="292" y="29"/>
                  </a:cubicBezTo>
                  <a:cubicBezTo>
                    <a:pt x="292" y="13"/>
                    <a:pt x="280" y="0"/>
                    <a:pt x="264" y="0"/>
                  </a:cubicBezTo>
                  <a:cubicBezTo>
                    <a:pt x="28" y="0"/>
                    <a:pt x="28" y="0"/>
                    <a:pt x="28" y="0"/>
                  </a:cubicBezTo>
                  <a:cubicBezTo>
                    <a:pt x="11" y="0"/>
                    <a:pt x="0" y="13"/>
                    <a:pt x="0" y="29"/>
                  </a:cubicBezTo>
                  <a:cubicBezTo>
                    <a:pt x="0" y="192"/>
                    <a:pt x="0" y="192"/>
                    <a:pt x="0" y="192"/>
                  </a:cubicBezTo>
                  <a:cubicBezTo>
                    <a:pt x="748" y="192"/>
                    <a:pt x="748" y="192"/>
                    <a:pt x="748" y="192"/>
                  </a:cubicBezTo>
                  <a:cubicBezTo>
                    <a:pt x="748" y="95"/>
                    <a:pt x="748" y="95"/>
                    <a:pt x="748" y="95"/>
                  </a:cubicBezTo>
                  <a:cubicBezTo>
                    <a:pt x="748" y="78"/>
                    <a:pt x="736" y="64"/>
                    <a:pt x="719" y="64"/>
                  </a:cubicBezTo>
                  <a:close/>
                </a:path>
              </a:pathLst>
            </a:custGeom>
            <a:solidFill>
              <a:srgbClr val="D07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687">
              <a:extLst>
                <a:ext uri="{FF2B5EF4-FFF2-40B4-BE49-F238E27FC236}">
                  <a16:creationId xmlns:a16="http://schemas.microsoft.com/office/drawing/2014/main" id="{C3C8FB75-FB37-44A3-9BBD-3E631B5E71CE}"/>
                </a:ext>
              </a:extLst>
            </p:cNvPr>
            <p:cNvSpPr>
              <a:spLocks/>
            </p:cNvSpPr>
            <p:nvPr/>
          </p:nvSpPr>
          <p:spPr bwMode="auto">
            <a:xfrm>
              <a:off x="8850248" y="2386694"/>
              <a:ext cx="669031" cy="345960"/>
            </a:xfrm>
            <a:custGeom>
              <a:avLst/>
              <a:gdLst>
                <a:gd name="T0" fmla="*/ 837 w 866"/>
                <a:gd name="T1" fmla="*/ 0 h 448"/>
                <a:gd name="T2" fmla="*/ 29 w 866"/>
                <a:gd name="T3" fmla="*/ 0 h 448"/>
                <a:gd name="T4" fmla="*/ 0 w 866"/>
                <a:gd name="T5" fmla="*/ 29 h 448"/>
                <a:gd name="T6" fmla="*/ 44 w 866"/>
                <a:gd name="T7" fmla="*/ 434 h 448"/>
                <a:gd name="T8" fmla="*/ 58 w 866"/>
                <a:gd name="T9" fmla="*/ 448 h 448"/>
                <a:gd name="T10" fmla="*/ 819 w 866"/>
                <a:gd name="T11" fmla="*/ 448 h 448"/>
                <a:gd name="T12" fmla="*/ 833 w 866"/>
                <a:gd name="T13" fmla="*/ 433 h 448"/>
                <a:gd name="T14" fmla="*/ 866 w 866"/>
                <a:gd name="T15" fmla="*/ 29 h 448"/>
                <a:gd name="T16" fmla="*/ 837 w 866"/>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448">
                  <a:moveTo>
                    <a:pt x="837" y="0"/>
                  </a:moveTo>
                  <a:cubicBezTo>
                    <a:pt x="29" y="0"/>
                    <a:pt x="29" y="0"/>
                    <a:pt x="29" y="0"/>
                  </a:cubicBezTo>
                  <a:cubicBezTo>
                    <a:pt x="8" y="0"/>
                    <a:pt x="0" y="13"/>
                    <a:pt x="0" y="29"/>
                  </a:cubicBezTo>
                  <a:cubicBezTo>
                    <a:pt x="44" y="434"/>
                    <a:pt x="44" y="434"/>
                    <a:pt x="44" y="434"/>
                  </a:cubicBezTo>
                  <a:cubicBezTo>
                    <a:pt x="44" y="442"/>
                    <a:pt x="50" y="448"/>
                    <a:pt x="58" y="448"/>
                  </a:cubicBezTo>
                  <a:cubicBezTo>
                    <a:pt x="67" y="448"/>
                    <a:pt x="810" y="448"/>
                    <a:pt x="819" y="448"/>
                  </a:cubicBezTo>
                  <a:cubicBezTo>
                    <a:pt x="827" y="448"/>
                    <a:pt x="833" y="442"/>
                    <a:pt x="833" y="433"/>
                  </a:cubicBezTo>
                  <a:cubicBezTo>
                    <a:pt x="866" y="29"/>
                    <a:pt x="866" y="29"/>
                    <a:pt x="866" y="29"/>
                  </a:cubicBezTo>
                  <a:cubicBezTo>
                    <a:pt x="866" y="13"/>
                    <a:pt x="858" y="0"/>
                    <a:pt x="837" y="0"/>
                  </a:cubicBezTo>
                  <a:close/>
                </a:path>
              </a:pathLst>
            </a:custGeom>
            <a:solidFill>
              <a:srgbClr val="E2B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Rectangle 688">
              <a:extLst>
                <a:ext uri="{FF2B5EF4-FFF2-40B4-BE49-F238E27FC236}">
                  <a16:creationId xmlns:a16="http://schemas.microsoft.com/office/drawing/2014/main" id="{D6CE8472-FF8B-4AA1-95E4-C8A4329422E3}"/>
                </a:ext>
              </a:extLst>
            </p:cNvPr>
            <p:cNvSpPr>
              <a:spLocks noChangeArrowheads="1"/>
            </p:cNvSpPr>
            <p:nvPr/>
          </p:nvSpPr>
          <p:spPr bwMode="auto">
            <a:xfrm>
              <a:off x="8952924" y="2324892"/>
              <a:ext cx="497686" cy="61802"/>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Rectangle 689">
              <a:extLst>
                <a:ext uri="{FF2B5EF4-FFF2-40B4-BE49-F238E27FC236}">
                  <a16:creationId xmlns:a16="http://schemas.microsoft.com/office/drawing/2014/main" id="{EAEF1C31-684D-4702-B766-66F48C885439}"/>
                </a:ext>
              </a:extLst>
            </p:cNvPr>
            <p:cNvSpPr>
              <a:spLocks noChangeArrowheads="1"/>
            </p:cNvSpPr>
            <p:nvPr/>
          </p:nvSpPr>
          <p:spPr bwMode="auto">
            <a:xfrm>
              <a:off x="8922187" y="2352686"/>
              <a:ext cx="497359" cy="340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6" name="Group 155">
            <a:extLst>
              <a:ext uri="{FF2B5EF4-FFF2-40B4-BE49-F238E27FC236}">
                <a16:creationId xmlns:a16="http://schemas.microsoft.com/office/drawing/2014/main" id="{E107A984-3ADF-4A71-88CC-FC64CFC8E3F0}"/>
              </a:ext>
            </a:extLst>
          </p:cNvPr>
          <p:cNvGrpSpPr/>
          <p:nvPr/>
        </p:nvGrpSpPr>
        <p:grpSpPr>
          <a:xfrm>
            <a:off x="3864953" y="5709195"/>
            <a:ext cx="245971" cy="359007"/>
            <a:chOff x="7955054" y="1679343"/>
            <a:chExt cx="601951" cy="586517"/>
          </a:xfrm>
        </p:grpSpPr>
        <p:sp>
          <p:nvSpPr>
            <p:cNvPr id="157" name="Freeform 741">
              <a:extLst>
                <a:ext uri="{FF2B5EF4-FFF2-40B4-BE49-F238E27FC236}">
                  <a16:creationId xmlns:a16="http://schemas.microsoft.com/office/drawing/2014/main" id="{B342403A-B2E9-4178-A2CA-E16E11266DCC}"/>
                </a:ext>
              </a:extLst>
            </p:cNvPr>
            <p:cNvSpPr>
              <a:spLocks/>
            </p:cNvSpPr>
            <p:nvPr/>
          </p:nvSpPr>
          <p:spPr bwMode="auto">
            <a:xfrm>
              <a:off x="8028615" y="1679343"/>
              <a:ext cx="528390" cy="403271"/>
            </a:xfrm>
            <a:custGeom>
              <a:avLst/>
              <a:gdLst>
                <a:gd name="T0" fmla="*/ 681 w 681"/>
                <a:gd name="T1" fmla="*/ 472 h 520"/>
                <a:gd name="T2" fmla="*/ 633 w 681"/>
                <a:gd name="T3" fmla="*/ 520 h 520"/>
                <a:gd name="T4" fmla="*/ 48 w 681"/>
                <a:gd name="T5" fmla="*/ 520 h 520"/>
                <a:gd name="T6" fmla="*/ 0 w 681"/>
                <a:gd name="T7" fmla="*/ 472 h 520"/>
                <a:gd name="T8" fmla="*/ 0 w 681"/>
                <a:gd name="T9" fmla="*/ 48 h 520"/>
                <a:gd name="T10" fmla="*/ 48 w 681"/>
                <a:gd name="T11" fmla="*/ 0 h 520"/>
                <a:gd name="T12" fmla="*/ 633 w 681"/>
                <a:gd name="T13" fmla="*/ 0 h 520"/>
                <a:gd name="T14" fmla="*/ 681 w 681"/>
                <a:gd name="T15" fmla="*/ 48 h 520"/>
                <a:gd name="T16" fmla="*/ 681 w 681"/>
                <a:gd name="T17" fmla="*/ 47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520">
                  <a:moveTo>
                    <a:pt x="681" y="472"/>
                  </a:moveTo>
                  <a:cubicBezTo>
                    <a:pt x="681" y="498"/>
                    <a:pt x="659" y="520"/>
                    <a:pt x="633" y="520"/>
                  </a:cubicBezTo>
                  <a:cubicBezTo>
                    <a:pt x="48" y="520"/>
                    <a:pt x="48" y="520"/>
                    <a:pt x="48" y="520"/>
                  </a:cubicBezTo>
                  <a:cubicBezTo>
                    <a:pt x="21" y="520"/>
                    <a:pt x="0" y="498"/>
                    <a:pt x="0" y="472"/>
                  </a:cubicBezTo>
                  <a:cubicBezTo>
                    <a:pt x="0" y="48"/>
                    <a:pt x="0" y="48"/>
                    <a:pt x="0" y="48"/>
                  </a:cubicBezTo>
                  <a:cubicBezTo>
                    <a:pt x="0" y="22"/>
                    <a:pt x="21" y="0"/>
                    <a:pt x="48" y="0"/>
                  </a:cubicBezTo>
                  <a:cubicBezTo>
                    <a:pt x="633" y="0"/>
                    <a:pt x="633" y="0"/>
                    <a:pt x="633" y="0"/>
                  </a:cubicBezTo>
                  <a:cubicBezTo>
                    <a:pt x="659" y="0"/>
                    <a:pt x="681" y="22"/>
                    <a:pt x="681" y="48"/>
                  </a:cubicBezTo>
                  <a:lnTo>
                    <a:pt x="681" y="472"/>
                  </a:lnTo>
                  <a:close/>
                </a:path>
              </a:pathLst>
            </a:custGeom>
            <a:solidFill>
              <a:srgbClr val="D07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742">
              <a:extLst>
                <a:ext uri="{FF2B5EF4-FFF2-40B4-BE49-F238E27FC236}">
                  <a16:creationId xmlns:a16="http://schemas.microsoft.com/office/drawing/2014/main" id="{2491617F-6A4D-4840-943C-8A37BE2B9870}"/>
                </a:ext>
              </a:extLst>
            </p:cNvPr>
            <p:cNvSpPr>
              <a:spLocks/>
            </p:cNvSpPr>
            <p:nvPr/>
          </p:nvSpPr>
          <p:spPr bwMode="auto">
            <a:xfrm>
              <a:off x="7955054" y="1752247"/>
              <a:ext cx="527405" cy="513613"/>
            </a:xfrm>
            <a:custGeom>
              <a:avLst/>
              <a:gdLst>
                <a:gd name="T0" fmla="*/ 633 w 680"/>
                <a:gd name="T1" fmla="*/ 0 h 662"/>
                <a:gd name="T2" fmla="*/ 48 w 680"/>
                <a:gd name="T3" fmla="*/ 0 h 662"/>
                <a:gd name="T4" fmla="*/ 0 w 680"/>
                <a:gd name="T5" fmla="*/ 49 h 662"/>
                <a:gd name="T6" fmla="*/ 0 w 680"/>
                <a:gd name="T7" fmla="*/ 473 h 662"/>
                <a:gd name="T8" fmla="*/ 48 w 680"/>
                <a:gd name="T9" fmla="*/ 520 h 662"/>
                <a:gd name="T10" fmla="*/ 116 w 680"/>
                <a:gd name="T11" fmla="*/ 520 h 662"/>
                <a:gd name="T12" fmla="*/ 116 w 680"/>
                <a:gd name="T13" fmla="*/ 662 h 662"/>
                <a:gd name="T14" fmla="*/ 343 w 680"/>
                <a:gd name="T15" fmla="*/ 520 h 662"/>
                <a:gd name="T16" fmla="*/ 633 w 680"/>
                <a:gd name="T17" fmla="*/ 520 h 662"/>
                <a:gd name="T18" fmla="*/ 680 w 680"/>
                <a:gd name="T19" fmla="*/ 473 h 662"/>
                <a:gd name="T20" fmla="*/ 680 w 680"/>
                <a:gd name="T21" fmla="*/ 49 h 662"/>
                <a:gd name="T22" fmla="*/ 633 w 680"/>
                <a:gd name="T23"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662">
                  <a:moveTo>
                    <a:pt x="633" y="0"/>
                  </a:moveTo>
                  <a:cubicBezTo>
                    <a:pt x="48" y="0"/>
                    <a:pt x="48" y="0"/>
                    <a:pt x="48" y="0"/>
                  </a:cubicBezTo>
                  <a:cubicBezTo>
                    <a:pt x="22" y="0"/>
                    <a:pt x="0" y="23"/>
                    <a:pt x="0" y="49"/>
                  </a:cubicBezTo>
                  <a:cubicBezTo>
                    <a:pt x="0" y="473"/>
                    <a:pt x="0" y="473"/>
                    <a:pt x="0" y="473"/>
                  </a:cubicBezTo>
                  <a:cubicBezTo>
                    <a:pt x="0" y="499"/>
                    <a:pt x="22" y="520"/>
                    <a:pt x="48" y="520"/>
                  </a:cubicBezTo>
                  <a:cubicBezTo>
                    <a:pt x="116" y="520"/>
                    <a:pt x="116" y="520"/>
                    <a:pt x="116" y="520"/>
                  </a:cubicBezTo>
                  <a:cubicBezTo>
                    <a:pt x="116" y="662"/>
                    <a:pt x="116" y="662"/>
                    <a:pt x="116" y="662"/>
                  </a:cubicBezTo>
                  <a:cubicBezTo>
                    <a:pt x="343" y="520"/>
                    <a:pt x="343" y="520"/>
                    <a:pt x="343" y="520"/>
                  </a:cubicBezTo>
                  <a:cubicBezTo>
                    <a:pt x="633" y="520"/>
                    <a:pt x="633" y="520"/>
                    <a:pt x="633" y="520"/>
                  </a:cubicBezTo>
                  <a:cubicBezTo>
                    <a:pt x="660" y="520"/>
                    <a:pt x="680" y="499"/>
                    <a:pt x="680" y="473"/>
                  </a:cubicBezTo>
                  <a:cubicBezTo>
                    <a:pt x="680" y="49"/>
                    <a:pt x="680" y="49"/>
                    <a:pt x="680" y="49"/>
                  </a:cubicBezTo>
                  <a:cubicBezTo>
                    <a:pt x="680" y="23"/>
                    <a:pt x="660" y="0"/>
                    <a:pt x="633" y="0"/>
                  </a:cubicBezTo>
                  <a:close/>
                </a:path>
              </a:pathLst>
            </a:custGeom>
            <a:solidFill>
              <a:srgbClr val="F4B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743">
              <a:extLst>
                <a:ext uri="{FF2B5EF4-FFF2-40B4-BE49-F238E27FC236}">
                  <a16:creationId xmlns:a16="http://schemas.microsoft.com/office/drawing/2014/main" id="{C6C79664-A932-4BC2-BB69-DDEC68921DE1}"/>
                </a:ext>
              </a:extLst>
            </p:cNvPr>
            <p:cNvSpPr>
              <a:spLocks noEditPoints="1"/>
            </p:cNvSpPr>
            <p:nvPr/>
          </p:nvSpPr>
          <p:spPr bwMode="auto">
            <a:xfrm>
              <a:off x="8051274" y="1876381"/>
              <a:ext cx="338249" cy="155003"/>
            </a:xfrm>
            <a:custGeom>
              <a:avLst/>
              <a:gdLst>
                <a:gd name="T0" fmla="*/ 0 w 1030"/>
                <a:gd name="T1" fmla="*/ 66 h 472"/>
                <a:gd name="T2" fmla="*/ 1030 w 1030"/>
                <a:gd name="T3" fmla="*/ 66 h 472"/>
                <a:gd name="T4" fmla="*/ 1030 w 1030"/>
                <a:gd name="T5" fmla="*/ 0 h 472"/>
                <a:gd name="T6" fmla="*/ 0 w 1030"/>
                <a:gd name="T7" fmla="*/ 0 h 472"/>
                <a:gd name="T8" fmla="*/ 0 w 1030"/>
                <a:gd name="T9" fmla="*/ 66 h 472"/>
                <a:gd name="T10" fmla="*/ 0 w 1030"/>
                <a:gd name="T11" fmla="*/ 208 h 472"/>
                <a:gd name="T12" fmla="*/ 1030 w 1030"/>
                <a:gd name="T13" fmla="*/ 208 h 472"/>
                <a:gd name="T14" fmla="*/ 1030 w 1030"/>
                <a:gd name="T15" fmla="*/ 142 h 472"/>
                <a:gd name="T16" fmla="*/ 0 w 1030"/>
                <a:gd name="T17" fmla="*/ 142 h 472"/>
                <a:gd name="T18" fmla="*/ 0 w 1030"/>
                <a:gd name="T19" fmla="*/ 208 h 472"/>
                <a:gd name="T20" fmla="*/ 0 w 1030"/>
                <a:gd name="T21" fmla="*/ 349 h 472"/>
                <a:gd name="T22" fmla="*/ 1030 w 1030"/>
                <a:gd name="T23" fmla="*/ 349 h 472"/>
                <a:gd name="T24" fmla="*/ 1030 w 1030"/>
                <a:gd name="T25" fmla="*/ 283 h 472"/>
                <a:gd name="T26" fmla="*/ 0 w 1030"/>
                <a:gd name="T27" fmla="*/ 283 h 472"/>
                <a:gd name="T28" fmla="*/ 0 w 1030"/>
                <a:gd name="T29" fmla="*/ 349 h 472"/>
                <a:gd name="T30" fmla="*/ 0 w 1030"/>
                <a:gd name="T31" fmla="*/ 472 h 472"/>
                <a:gd name="T32" fmla="*/ 1030 w 1030"/>
                <a:gd name="T33" fmla="*/ 472 h 472"/>
                <a:gd name="T34" fmla="*/ 1030 w 1030"/>
                <a:gd name="T35" fmla="*/ 406 h 472"/>
                <a:gd name="T36" fmla="*/ 0 w 1030"/>
                <a:gd name="T37" fmla="*/ 406 h 472"/>
                <a:gd name="T38" fmla="*/ 0 w 1030"/>
                <a:gd name="T39" fmla="*/ 47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0" h="472">
                  <a:moveTo>
                    <a:pt x="0" y="66"/>
                  </a:moveTo>
                  <a:lnTo>
                    <a:pt x="1030" y="66"/>
                  </a:lnTo>
                  <a:lnTo>
                    <a:pt x="1030" y="0"/>
                  </a:lnTo>
                  <a:lnTo>
                    <a:pt x="0" y="0"/>
                  </a:lnTo>
                  <a:lnTo>
                    <a:pt x="0" y="66"/>
                  </a:lnTo>
                  <a:close/>
                  <a:moveTo>
                    <a:pt x="0" y="208"/>
                  </a:moveTo>
                  <a:lnTo>
                    <a:pt x="1030" y="208"/>
                  </a:lnTo>
                  <a:lnTo>
                    <a:pt x="1030" y="142"/>
                  </a:lnTo>
                  <a:lnTo>
                    <a:pt x="0" y="142"/>
                  </a:lnTo>
                  <a:lnTo>
                    <a:pt x="0" y="208"/>
                  </a:lnTo>
                  <a:close/>
                  <a:moveTo>
                    <a:pt x="0" y="349"/>
                  </a:moveTo>
                  <a:lnTo>
                    <a:pt x="1030" y="349"/>
                  </a:lnTo>
                  <a:lnTo>
                    <a:pt x="1030" y="283"/>
                  </a:lnTo>
                  <a:lnTo>
                    <a:pt x="0" y="283"/>
                  </a:lnTo>
                  <a:lnTo>
                    <a:pt x="0" y="349"/>
                  </a:lnTo>
                  <a:close/>
                  <a:moveTo>
                    <a:pt x="0" y="472"/>
                  </a:moveTo>
                  <a:lnTo>
                    <a:pt x="1030" y="472"/>
                  </a:lnTo>
                  <a:lnTo>
                    <a:pt x="1030" y="406"/>
                  </a:lnTo>
                  <a:lnTo>
                    <a:pt x="0" y="406"/>
                  </a:lnTo>
                  <a:lnTo>
                    <a:pt x="0" y="472"/>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sp>
        <p:nvSpPr>
          <p:cNvPr id="160" name="TextBox 159">
            <a:extLst>
              <a:ext uri="{FF2B5EF4-FFF2-40B4-BE49-F238E27FC236}">
                <a16:creationId xmlns:a16="http://schemas.microsoft.com/office/drawing/2014/main" id="{21266674-E209-4539-9E28-52B381C40255}"/>
              </a:ext>
            </a:extLst>
          </p:cNvPr>
          <p:cNvSpPr txBox="1"/>
          <p:nvPr/>
        </p:nvSpPr>
        <p:spPr>
          <a:xfrm>
            <a:off x="452687" y="6953887"/>
            <a:ext cx="2208523" cy="1277273"/>
          </a:xfrm>
          <a:prstGeom prst="rect">
            <a:avLst/>
          </a:prstGeom>
          <a:noFill/>
        </p:spPr>
        <p:txBody>
          <a:bodyPr wrap="square" rtlCol="0">
            <a:spAutoFit/>
          </a:bodyPr>
          <a:lstStyle/>
          <a:p>
            <a:r>
              <a:rPr lang="pt-BR" altLang="ko-KR" sz="1100" dirty="0">
                <a:solidFill>
                  <a:srgbClr val="343535"/>
                </a:solidFill>
                <a:cs typeface="Arial" pitchFamily="34" charset="0"/>
              </a:rPr>
              <a:t>3. Nas hipóteses de cumprimento de rotinas ordinárias de dia a dia junto ao poder público (Ex. protocolos), não se faz necessário o comparecimento de 2 colaboradores com poderes legais ou a emissão de comunicado oficial.</a:t>
            </a:r>
            <a:endParaRPr lang="en-US" altLang="ko-KR" sz="1100" dirty="0">
              <a:solidFill>
                <a:srgbClr val="343535"/>
              </a:solidFill>
              <a:cs typeface="Arial" pitchFamily="34" charset="0"/>
            </a:endParaRPr>
          </a:p>
        </p:txBody>
      </p:sp>
      <p:sp>
        <p:nvSpPr>
          <p:cNvPr id="161" name="TextBox 160">
            <a:extLst>
              <a:ext uri="{FF2B5EF4-FFF2-40B4-BE49-F238E27FC236}">
                <a16:creationId xmlns:a16="http://schemas.microsoft.com/office/drawing/2014/main" id="{D4024E86-B9FD-4140-82BA-31BEC5786799}"/>
              </a:ext>
            </a:extLst>
          </p:cNvPr>
          <p:cNvSpPr txBox="1"/>
          <p:nvPr/>
        </p:nvSpPr>
        <p:spPr>
          <a:xfrm>
            <a:off x="4195929" y="3821663"/>
            <a:ext cx="2208523" cy="1277273"/>
          </a:xfrm>
          <a:prstGeom prst="rect">
            <a:avLst/>
          </a:prstGeom>
          <a:noFill/>
        </p:spPr>
        <p:txBody>
          <a:bodyPr wrap="square" rtlCol="0">
            <a:spAutoFit/>
          </a:bodyPr>
          <a:lstStyle>
            <a:defPPr>
              <a:defRPr lang="en-US"/>
            </a:defPPr>
            <a:lvl1pPr>
              <a:defRPr sz="1100">
                <a:solidFill>
                  <a:srgbClr val="343535"/>
                </a:solidFill>
                <a:cs typeface="Arial" pitchFamily="34" charset="0"/>
              </a:defRPr>
            </a:lvl1pPr>
          </a:lstStyle>
          <a:p>
            <a:r>
              <a:rPr lang="pt-BR" dirty="0"/>
              <a:t>4. Os documentos originais ou mesmo cópias não poderão ser entregues a qualquer membro do poder público na ausência de autorização prévia e expressa do Departamento Administrativo/Financeiro.</a:t>
            </a:r>
            <a:endParaRPr lang="en-US" altLang="ko-KR" dirty="0"/>
          </a:p>
        </p:txBody>
      </p:sp>
      <p:grpSp>
        <p:nvGrpSpPr>
          <p:cNvPr id="162" name="Group 161">
            <a:extLst>
              <a:ext uri="{FF2B5EF4-FFF2-40B4-BE49-F238E27FC236}">
                <a16:creationId xmlns:a16="http://schemas.microsoft.com/office/drawing/2014/main" id="{21746A9B-C56C-4837-A9C2-C29EDFCE95D0}"/>
              </a:ext>
            </a:extLst>
          </p:cNvPr>
          <p:cNvGrpSpPr/>
          <p:nvPr/>
        </p:nvGrpSpPr>
        <p:grpSpPr>
          <a:xfrm>
            <a:off x="3724791" y="4295235"/>
            <a:ext cx="228301" cy="362518"/>
            <a:chOff x="2775252" y="3383065"/>
            <a:chExt cx="536929" cy="662705"/>
          </a:xfrm>
        </p:grpSpPr>
        <p:sp>
          <p:nvSpPr>
            <p:cNvPr id="163" name="Freeform 317">
              <a:extLst>
                <a:ext uri="{FF2B5EF4-FFF2-40B4-BE49-F238E27FC236}">
                  <a16:creationId xmlns:a16="http://schemas.microsoft.com/office/drawing/2014/main" id="{FE8DA009-FEA0-4131-93D9-8EBE2C7B526C}"/>
                </a:ext>
              </a:extLst>
            </p:cNvPr>
            <p:cNvSpPr>
              <a:spLocks/>
            </p:cNvSpPr>
            <p:nvPr/>
          </p:nvSpPr>
          <p:spPr bwMode="auto">
            <a:xfrm>
              <a:off x="2775252" y="3384707"/>
              <a:ext cx="536929" cy="661063"/>
            </a:xfrm>
            <a:custGeom>
              <a:avLst/>
              <a:gdLst>
                <a:gd name="T0" fmla="*/ 557 w 692"/>
                <a:gd name="T1" fmla="*/ 0 h 852"/>
                <a:gd name="T2" fmla="*/ 21 w 692"/>
                <a:gd name="T3" fmla="*/ 0 h 852"/>
                <a:gd name="T4" fmla="*/ 0 w 692"/>
                <a:gd name="T5" fmla="*/ 20 h 852"/>
                <a:gd name="T6" fmla="*/ 0 w 692"/>
                <a:gd name="T7" fmla="*/ 832 h 852"/>
                <a:gd name="T8" fmla="*/ 21 w 692"/>
                <a:gd name="T9" fmla="*/ 852 h 852"/>
                <a:gd name="T10" fmla="*/ 673 w 692"/>
                <a:gd name="T11" fmla="*/ 852 h 852"/>
                <a:gd name="T12" fmla="*/ 692 w 692"/>
                <a:gd name="T13" fmla="*/ 832 h 852"/>
                <a:gd name="T14" fmla="*/ 692 w 692"/>
                <a:gd name="T15" fmla="*/ 128 h 852"/>
                <a:gd name="T16" fmla="*/ 557 w 692"/>
                <a:gd name="T17"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2" h="852">
                  <a:moveTo>
                    <a:pt x="557" y="0"/>
                  </a:moveTo>
                  <a:cubicBezTo>
                    <a:pt x="21" y="0"/>
                    <a:pt x="21" y="0"/>
                    <a:pt x="21" y="0"/>
                  </a:cubicBezTo>
                  <a:cubicBezTo>
                    <a:pt x="10" y="0"/>
                    <a:pt x="0" y="9"/>
                    <a:pt x="0" y="20"/>
                  </a:cubicBezTo>
                  <a:cubicBezTo>
                    <a:pt x="0" y="832"/>
                    <a:pt x="0" y="832"/>
                    <a:pt x="0" y="832"/>
                  </a:cubicBezTo>
                  <a:cubicBezTo>
                    <a:pt x="0" y="843"/>
                    <a:pt x="10" y="852"/>
                    <a:pt x="21" y="852"/>
                  </a:cubicBezTo>
                  <a:cubicBezTo>
                    <a:pt x="673" y="852"/>
                    <a:pt x="673" y="852"/>
                    <a:pt x="673" y="852"/>
                  </a:cubicBezTo>
                  <a:cubicBezTo>
                    <a:pt x="684" y="852"/>
                    <a:pt x="692" y="843"/>
                    <a:pt x="692" y="832"/>
                  </a:cubicBezTo>
                  <a:cubicBezTo>
                    <a:pt x="692" y="128"/>
                    <a:pt x="692" y="128"/>
                    <a:pt x="692" y="128"/>
                  </a:cubicBezTo>
                  <a:cubicBezTo>
                    <a:pt x="557" y="0"/>
                    <a:pt x="557" y="0"/>
                    <a:pt x="557" y="0"/>
                  </a:cubicBezTo>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318">
              <a:extLst>
                <a:ext uri="{FF2B5EF4-FFF2-40B4-BE49-F238E27FC236}">
                  <a16:creationId xmlns:a16="http://schemas.microsoft.com/office/drawing/2014/main" id="{4946BDF6-CF67-44AE-BCED-5D4AF84765B7}"/>
                </a:ext>
              </a:extLst>
            </p:cNvPr>
            <p:cNvSpPr>
              <a:spLocks noEditPoints="1"/>
            </p:cNvSpPr>
            <p:nvPr/>
          </p:nvSpPr>
          <p:spPr bwMode="auto">
            <a:xfrm>
              <a:off x="2880996" y="3536755"/>
              <a:ext cx="322814" cy="173722"/>
            </a:xfrm>
            <a:custGeom>
              <a:avLst/>
              <a:gdLst>
                <a:gd name="T0" fmla="*/ 94 w 983"/>
                <a:gd name="T1" fmla="*/ 453 h 529"/>
                <a:gd name="T2" fmla="*/ 0 w 983"/>
                <a:gd name="T3" fmla="*/ 453 h 529"/>
                <a:gd name="T4" fmla="*/ 0 w 983"/>
                <a:gd name="T5" fmla="*/ 529 h 529"/>
                <a:gd name="T6" fmla="*/ 94 w 983"/>
                <a:gd name="T7" fmla="*/ 529 h 529"/>
                <a:gd name="T8" fmla="*/ 94 w 983"/>
                <a:gd name="T9" fmla="*/ 453 h 529"/>
                <a:gd name="T10" fmla="*/ 983 w 983"/>
                <a:gd name="T11" fmla="*/ 453 h 529"/>
                <a:gd name="T12" fmla="*/ 189 w 983"/>
                <a:gd name="T13" fmla="*/ 453 h 529"/>
                <a:gd name="T14" fmla="*/ 189 w 983"/>
                <a:gd name="T15" fmla="*/ 529 h 529"/>
                <a:gd name="T16" fmla="*/ 983 w 983"/>
                <a:gd name="T17" fmla="*/ 529 h 529"/>
                <a:gd name="T18" fmla="*/ 983 w 983"/>
                <a:gd name="T19" fmla="*/ 453 h 529"/>
                <a:gd name="T20" fmla="*/ 94 w 983"/>
                <a:gd name="T21" fmla="*/ 302 h 529"/>
                <a:gd name="T22" fmla="*/ 0 w 983"/>
                <a:gd name="T23" fmla="*/ 302 h 529"/>
                <a:gd name="T24" fmla="*/ 0 w 983"/>
                <a:gd name="T25" fmla="*/ 378 h 529"/>
                <a:gd name="T26" fmla="*/ 94 w 983"/>
                <a:gd name="T27" fmla="*/ 378 h 529"/>
                <a:gd name="T28" fmla="*/ 94 w 983"/>
                <a:gd name="T29" fmla="*/ 302 h 529"/>
                <a:gd name="T30" fmla="*/ 983 w 983"/>
                <a:gd name="T31" fmla="*/ 302 h 529"/>
                <a:gd name="T32" fmla="*/ 189 w 983"/>
                <a:gd name="T33" fmla="*/ 302 h 529"/>
                <a:gd name="T34" fmla="*/ 189 w 983"/>
                <a:gd name="T35" fmla="*/ 378 h 529"/>
                <a:gd name="T36" fmla="*/ 983 w 983"/>
                <a:gd name="T37" fmla="*/ 378 h 529"/>
                <a:gd name="T38" fmla="*/ 983 w 983"/>
                <a:gd name="T39" fmla="*/ 302 h 529"/>
                <a:gd name="T40" fmla="*/ 94 w 983"/>
                <a:gd name="T41" fmla="*/ 142 h 529"/>
                <a:gd name="T42" fmla="*/ 0 w 983"/>
                <a:gd name="T43" fmla="*/ 142 h 529"/>
                <a:gd name="T44" fmla="*/ 0 w 983"/>
                <a:gd name="T45" fmla="*/ 217 h 529"/>
                <a:gd name="T46" fmla="*/ 94 w 983"/>
                <a:gd name="T47" fmla="*/ 217 h 529"/>
                <a:gd name="T48" fmla="*/ 94 w 983"/>
                <a:gd name="T49" fmla="*/ 142 h 529"/>
                <a:gd name="T50" fmla="*/ 983 w 983"/>
                <a:gd name="T51" fmla="*/ 142 h 529"/>
                <a:gd name="T52" fmla="*/ 189 w 983"/>
                <a:gd name="T53" fmla="*/ 142 h 529"/>
                <a:gd name="T54" fmla="*/ 189 w 983"/>
                <a:gd name="T55" fmla="*/ 217 h 529"/>
                <a:gd name="T56" fmla="*/ 983 w 983"/>
                <a:gd name="T57" fmla="*/ 217 h 529"/>
                <a:gd name="T58" fmla="*/ 983 w 983"/>
                <a:gd name="T59" fmla="*/ 142 h 529"/>
                <a:gd name="T60" fmla="*/ 94 w 983"/>
                <a:gd name="T61" fmla="*/ 0 h 529"/>
                <a:gd name="T62" fmla="*/ 0 w 983"/>
                <a:gd name="T63" fmla="*/ 0 h 529"/>
                <a:gd name="T64" fmla="*/ 0 w 983"/>
                <a:gd name="T65" fmla="*/ 75 h 529"/>
                <a:gd name="T66" fmla="*/ 94 w 983"/>
                <a:gd name="T67" fmla="*/ 75 h 529"/>
                <a:gd name="T68" fmla="*/ 94 w 983"/>
                <a:gd name="T69" fmla="*/ 0 h 529"/>
                <a:gd name="T70" fmla="*/ 983 w 983"/>
                <a:gd name="T71" fmla="*/ 0 h 529"/>
                <a:gd name="T72" fmla="*/ 189 w 983"/>
                <a:gd name="T73" fmla="*/ 0 h 529"/>
                <a:gd name="T74" fmla="*/ 189 w 983"/>
                <a:gd name="T75" fmla="*/ 75 h 529"/>
                <a:gd name="T76" fmla="*/ 983 w 983"/>
                <a:gd name="T77" fmla="*/ 75 h 529"/>
                <a:gd name="T78" fmla="*/ 983 w 983"/>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3" h="529">
                  <a:moveTo>
                    <a:pt x="94" y="453"/>
                  </a:moveTo>
                  <a:lnTo>
                    <a:pt x="0" y="453"/>
                  </a:lnTo>
                  <a:lnTo>
                    <a:pt x="0" y="529"/>
                  </a:lnTo>
                  <a:lnTo>
                    <a:pt x="94" y="529"/>
                  </a:lnTo>
                  <a:lnTo>
                    <a:pt x="94" y="453"/>
                  </a:lnTo>
                  <a:close/>
                  <a:moveTo>
                    <a:pt x="983" y="453"/>
                  </a:moveTo>
                  <a:lnTo>
                    <a:pt x="189" y="453"/>
                  </a:lnTo>
                  <a:lnTo>
                    <a:pt x="189" y="529"/>
                  </a:lnTo>
                  <a:lnTo>
                    <a:pt x="983" y="529"/>
                  </a:lnTo>
                  <a:lnTo>
                    <a:pt x="983" y="453"/>
                  </a:lnTo>
                  <a:close/>
                  <a:moveTo>
                    <a:pt x="94" y="302"/>
                  </a:moveTo>
                  <a:lnTo>
                    <a:pt x="0" y="302"/>
                  </a:lnTo>
                  <a:lnTo>
                    <a:pt x="0" y="378"/>
                  </a:lnTo>
                  <a:lnTo>
                    <a:pt x="94" y="378"/>
                  </a:lnTo>
                  <a:lnTo>
                    <a:pt x="94" y="302"/>
                  </a:lnTo>
                  <a:close/>
                  <a:moveTo>
                    <a:pt x="983" y="302"/>
                  </a:moveTo>
                  <a:lnTo>
                    <a:pt x="189" y="302"/>
                  </a:lnTo>
                  <a:lnTo>
                    <a:pt x="189" y="378"/>
                  </a:lnTo>
                  <a:lnTo>
                    <a:pt x="983" y="378"/>
                  </a:lnTo>
                  <a:lnTo>
                    <a:pt x="983" y="302"/>
                  </a:lnTo>
                  <a:close/>
                  <a:moveTo>
                    <a:pt x="94" y="142"/>
                  </a:moveTo>
                  <a:lnTo>
                    <a:pt x="0" y="142"/>
                  </a:lnTo>
                  <a:lnTo>
                    <a:pt x="0" y="217"/>
                  </a:lnTo>
                  <a:lnTo>
                    <a:pt x="94" y="217"/>
                  </a:lnTo>
                  <a:lnTo>
                    <a:pt x="94" y="142"/>
                  </a:lnTo>
                  <a:close/>
                  <a:moveTo>
                    <a:pt x="983" y="142"/>
                  </a:moveTo>
                  <a:lnTo>
                    <a:pt x="189" y="142"/>
                  </a:lnTo>
                  <a:lnTo>
                    <a:pt x="189" y="217"/>
                  </a:lnTo>
                  <a:lnTo>
                    <a:pt x="983" y="217"/>
                  </a:lnTo>
                  <a:lnTo>
                    <a:pt x="983" y="142"/>
                  </a:lnTo>
                  <a:close/>
                  <a:moveTo>
                    <a:pt x="94" y="0"/>
                  </a:moveTo>
                  <a:lnTo>
                    <a:pt x="0" y="0"/>
                  </a:lnTo>
                  <a:lnTo>
                    <a:pt x="0" y="75"/>
                  </a:lnTo>
                  <a:lnTo>
                    <a:pt x="94" y="75"/>
                  </a:lnTo>
                  <a:lnTo>
                    <a:pt x="94" y="0"/>
                  </a:lnTo>
                  <a:close/>
                  <a:moveTo>
                    <a:pt x="983" y="0"/>
                  </a:moveTo>
                  <a:lnTo>
                    <a:pt x="189" y="0"/>
                  </a:lnTo>
                  <a:lnTo>
                    <a:pt x="189" y="75"/>
                  </a:lnTo>
                  <a:lnTo>
                    <a:pt x="983" y="75"/>
                  </a:lnTo>
                  <a:lnTo>
                    <a:pt x="983"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319">
              <a:extLst>
                <a:ext uri="{FF2B5EF4-FFF2-40B4-BE49-F238E27FC236}">
                  <a16:creationId xmlns:a16="http://schemas.microsoft.com/office/drawing/2014/main" id="{C9993069-B429-4E40-87DA-6E25809A36DF}"/>
                </a:ext>
              </a:extLst>
            </p:cNvPr>
            <p:cNvSpPr>
              <a:spLocks noEditPoints="1"/>
            </p:cNvSpPr>
            <p:nvPr/>
          </p:nvSpPr>
          <p:spPr bwMode="auto">
            <a:xfrm>
              <a:off x="2880996" y="3536755"/>
              <a:ext cx="322814" cy="173722"/>
            </a:xfrm>
            <a:custGeom>
              <a:avLst/>
              <a:gdLst>
                <a:gd name="T0" fmla="*/ 94 w 983"/>
                <a:gd name="T1" fmla="*/ 453 h 529"/>
                <a:gd name="T2" fmla="*/ 0 w 983"/>
                <a:gd name="T3" fmla="*/ 453 h 529"/>
                <a:gd name="T4" fmla="*/ 0 w 983"/>
                <a:gd name="T5" fmla="*/ 529 h 529"/>
                <a:gd name="T6" fmla="*/ 94 w 983"/>
                <a:gd name="T7" fmla="*/ 529 h 529"/>
                <a:gd name="T8" fmla="*/ 94 w 983"/>
                <a:gd name="T9" fmla="*/ 453 h 529"/>
                <a:gd name="T10" fmla="*/ 983 w 983"/>
                <a:gd name="T11" fmla="*/ 453 h 529"/>
                <a:gd name="T12" fmla="*/ 189 w 983"/>
                <a:gd name="T13" fmla="*/ 453 h 529"/>
                <a:gd name="T14" fmla="*/ 189 w 983"/>
                <a:gd name="T15" fmla="*/ 529 h 529"/>
                <a:gd name="T16" fmla="*/ 983 w 983"/>
                <a:gd name="T17" fmla="*/ 529 h 529"/>
                <a:gd name="T18" fmla="*/ 983 w 983"/>
                <a:gd name="T19" fmla="*/ 453 h 529"/>
                <a:gd name="T20" fmla="*/ 94 w 983"/>
                <a:gd name="T21" fmla="*/ 302 h 529"/>
                <a:gd name="T22" fmla="*/ 0 w 983"/>
                <a:gd name="T23" fmla="*/ 302 h 529"/>
                <a:gd name="T24" fmla="*/ 0 w 983"/>
                <a:gd name="T25" fmla="*/ 378 h 529"/>
                <a:gd name="T26" fmla="*/ 94 w 983"/>
                <a:gd name="T27" fmla="*/ 378 h 529"/>
                <a:gd name="T28" fmla="*/ 94 w 983"/>
                <a:gd name="T29" fmla="*/ 302 h 529"/>
                <a:gd name="T30" fmla="*/ 983 w 983"/>
                <a:gd name="T31" fmla="*/ 302 h 529"/>
                <a:gd name="T32" fmla="*/ 189 w 983"/>
                <a:gd name="T33" fmla="*/ 302 h 529"/>
                <a:gd name="T34" fmla="*/ 189 w 983"/>
                <a:gd name="T35" fmla="*/ 378 h 529"/>
                <a:gd name="T36" fmla="*/ 983 w 983"/>
                <a:gd name="T37" fmla="*/ 378 h 529"/>
                <a:gd name="T38" fmla="*/ 983 w 983"/>
                <a:gd name="T39" fmla="*/ 302 h 529"/>
                <a:gd name="T40" fmla="*/ 94 w 983"/>
                <a:gd name="T41" fmla="*/ 142 h 529"/>
                <a:gd name="T42" fmla="*/ 0 w 983"/>
                <a:gd name="T43" fmla="*/ 142 h 529"/>
                <a:gd name="T44" fmla="*/ 0 w 983"/>
                <a:gd name="T45" fmla="*/ 217 h 529"/>
                <a:gd name="T46" fmla="*/ 94 w 983"/>
                <a:gd name="T47" fmla="*/ 217 h 529"/>
                <a:gd name="T48" fmla="*/ 94 w 983"/>
                <a:gd name="T49" fmla="*/ 142 h 529"/>
                <a:gd name="T50" fmla="*/ 983 w 983"/>
                <a:gd name="T51" fmla="*/ 142 h 529"/>
                <a:gd name="T52" fmla="*/ 189 w 983"/>
                <a:gd name="T53" fmla="*/ 142 h 529"/>
                <a:gd name="T54" fmla="*/ 189 w 983"/>
                <a:gd name="T55" fmla="*/ 217 h 529"/>
                <a:gd name="T56" fmla="*/ 983 w 983"/>
                <a:gd name="T57" fmla="*/ 217 h 529"/>
                <a:gd name="T58" fmla="*/ 983 w 983"/>
                <a:gd name="T59" fmla="*/ 142 h 529"/>
                <a:gd name="T60" fmla="*/ 94 w 983"/>
                <a:gd name="T61" fmla="*/ 0 h 529"/>
                <a:gd name="T62" fmla="*/ 0 w 983"/>
                <a:gd name="T63" fmla="*/ 0 h 529"/>
                <a:gd name="T64" fmla="*/ 0 w 983"/>
                <a:gd name="T65" fmla="*/ 75 h 529"/>
                <a:gd name="T66" fmla="*/ 94 w 983"/>
                <a:gd name="T67" fmla="*/ 75 h 529"/>
                <a:gd name="T68" fmla="*/ 94 w 983"/>
                <a:gd name="T69" fmla="*/ 0 h 529"/>
                <a:gd name="T70" fmla="*/ 983 w 983"/>
                <a:gd name="T71" fmla="*/ 0 h 529"/>
                <a:gd name="T72" fmla="*/ 189 w 983"/>
                <a:gd name="T73" fmla="*/ 0 h 529"/>
                <a:gd name="T74" fmla="*/ 189 w 983"/>
                <a:gd name="T75" fmla="*/ 75 h 529"/>
                <a:gd name="T76" fmla="*/ 983 w 983"/>
                <a:gd name="T77" fmla="*/ 75 h 529"/>
                <a:gd name="T78" fmla="*/ 983 w 983"/>
                <a:gd name="T7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3" h="529">
                  <a:moveTo>
                    <a:pt x="94" y="453"/>
                  </a:moveTo>
                  <a:lnTo>
                    <a:pt x="0" y="453"/>
                  </a:lnTo>
                  <a:lnTo>
                    <a:pt x="0" y="529"/>
                  </a:lnTo>
                  <a:lnTo>
                    <a:pt x="94" y="529"/>
                  </a:lnTo>
                  <a:lnTo>
                    <a:pt x="94" y="453"/>
                  </a:lnTo>
                  <a:moveTo>
                    <a:pt x="983" y="453"/>
                  </a:moveTo>
                  <a:lnTo>
                    <a:pt x="189" y="453"/>
                  </a:lnTo>
                  <a:lnTo>
                    <a:pt x="189" y="529"/>
                  </a:lnTo>
                  <a:lnTo>
                    <a:pt x="983" y="529"/>
                  </a:lnTo>
                  <a:lnTo>
                    <a:pt x="983" y="453"/>
                  </a:lnTo>
                  <a:moveTo>
                    <a:pt x="94" y="302"/>
                  </a:moveTo>
                  <a:lnTo>
                    <a:pt x="0" y="302"/>
                  </a:lnTo>
                  <a:lnTo>
                    <a:pt x="0" y="378"/>
                  </a:lnTo>
                  <a:lnTo>
                    <a:pt x="94" y="378"/>
                  </a:lnTo>
                  <a:lnTo>
                    <a:pt x="94" y="302"/>
                  </a:lnTo>
                  <a:moveTo>
                    <a:pt x="983" y="302"/>
                  </a:moveTo>
                  <a:lnTo>
                    <a:pt x="189" y="302"/>
                  </a:lnTo>
                  <a:lnTo>
                    <a:pt x="189" y="378"/>
                  </a:lnTo>
                  <a:lnTo>
                    <a:pt x="983" y="378"/>
                  </a:lnTo>
                  <a:lnTo>
                    <a:pt x="983" y="302"/>
                  </a:lnTo>
                  <a:moveTo>
                    <a:pt x="94" y="142"/>
                  </a:moveTo>
                  <a:lnTo>
                    <a:pt x="0" y="142"/>
                  </a:lnTo>
                  <a:lnTo>
                    <a:pt x="0" y="217"/>
                  </a:lnTo>
                  <a:lnTo>
                    <a:pt x="94" y="217"/>
                  </a:lnTo>
                  <a:lnTo>
                    <a:pt x="94" y="142"/>
                  </a:lnTo>
                  <a:moveTo>
                    <a:pt x="983" y="142"/>
                  </a:moveTo>
                  <a:lnTo>
                    <a:pt x="189" y="142"/>
                  </a:lnTo>
                  <a:lnTo>
                    <a:pt x="189" y="217"/>
                  </a:lnTo>
                  <a:lnTo>
                    <a:pt x="983" y="217"/>
                  </a:lnTo>
                  <a:lnTo>
                    <a:pt x="983" y="142"/>
                  </a:lnTo>
                  <a:moveTo>
                    <a:pt x="94" y="0"/>
                  </a:moveTo>
                  <a:lnTo>
                    <a:pt x="0" y="0"/>
                  </a:lnTo>
                  <a:lnTo>
                    <a:pt x="0" y="75"/>
                  </a:lnTo>
                  <a:lnTo>
                    <a:pt x="94" y="75"/>
                  </a:lnTo>
                  <a:lnTo>
                    <a:pt x="94" y="0"/>
                  </a:lnTo>
                  <a:moveTo>
                    <a:pt x="983" y="0"/>
                  </a:moveTo>
                  <a:lnTo>
                    <a:pt x="189" y="0"/>
                  </a:lnTo>
                  <a:lnTo>
                    <a:pt x="189" y="75"/>
                  </a:lnTo>
                  <a:lnTo>
                    <a:pt x="983" y="75"/>
                  </a:lnTo>
                  <a:lnTo>
                    <a:pt x="9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320">
              <a:extLst>
                <a:ext uri="{FF2B5EF4-FFF2-40B4-BE49-F238E27FC236}">
                  <a16:creationId xmlns:a16="http://schemas.microsoft.com/office/drawing/2014/main" id="{DE5D8637-49D2-4BB4-8032-33AA0448D6B2}"/>
                </a:ext>
              </a:extLst>
            </p:cNvPr>
            <p:cNvSpPr>
              <a:spLocks/>
            </p:cNvSpPr>
            <p:nvPr/>
          </p:nvSpPr>
          <p:spPr bwMode="auto">
            <a:xfrm>
              <a:off x="3203810" y="3383065"/>
              <a:ext cx="107714" cy="100818"/>
            </a:xfrm>
            <a:custGeom>
              <a:avLst/>
              <a:gdLst>
                <a:gd name="T0" fmla="*/ 0 w 139"/>
                <a:gd name="T1" fmla="*/ 0 h 130"/>
                <a:gd name="T2" fmla="*/ 0 w 139"/>
                <a:gd name="T3" fmla="*/ 99 h 130"/>
                <a:gd name="T4" fmla="*/ 32 w 139"/>
                <a:gd name="T5" fmla="*/ 130 h 130"/>
                <a:gd name="T6" fmla="*/ 139 w 139"/>
                <a:gd name="T7" fmla="*/ 130 h 130"/>
                <a:gd name="T8" fmla="*/ 0 w 139"/>
                <a:gd name="T9" fmla="*/ 0 h 130"/>
              </a:gdLst>
              <a:ahLst/>
              <a:cxnLst>
                <a:cxn ang="0">
                  <a:pos x="T0" y="T1"/>
                </a:cxn>
                <a:cxn ang="0">
                  <a:pos x="T2" y="T3"/>
                </a:cxn>
                <a:cxn ang="0">
                  <a:pos x="T4" y="T5"/>
                </a:cxn>
                <a:cxn ang="0">
                  <a:pos x="T6" y="T7"/>
                </a:cxn>
                <a:cxn ang="0">
                  <a:pos x="T8" y="T9"/>
                </a:cxn>
              </a:cxnLst>
              <a:rect l="0" t="0" r="r" b="b"/>
              <a:pathLst>
                <a:path w="139" h="130">
                  <a:moveTo>
                    <a:pt x="0" y="0"/>
                  </a:moveTo>
                  <a:cubicBezTo>
                    <a:pt x="0" y="99"/>
                    <a:pt x="0" y="99"/>
                    <a:pt x="0" y="99"/>
                  </a:cubicBezTo>
                  <a:cubicBezTo>
                    <a:pt x="0" y="115"/>
                    <a:pt x="16" y="130"/>
                    <a:pt x="32" y="130"/>
                  </a:cubicBezTo>
                  <a:cubicBezTo>
                    <a:pt x="139" y="130"/>
                    <a:pt x="139" y="130"/>
                    <a:pt x="139" y="130"/>
                  </a:cubicBezTo>
                  <a:cubicBezTo>
                    <a:pt x="0" y="0"/>
                    <a:pt x="0" y="0"/>
                    <a:pt x="0" y="0"/>
                  </a:cubicBezTo>
                </a:path>
              </a:pathLst>
            </a:custGeom>
            <a:solidFill>
              <a:srgbClr val="A3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321">
              <a:extLst>
                <a:ext uri="{FF2B5EF4-FFF2-40B4-BE49-F238E27FC236}">
                  <a16:creationId xmlns:a16="http://schemas.microsoft.com/office/drawing/2014/main" id="{468169AB-7D5E-4D5C-B05F-5A0253E6F71D}"/>
                </a:ext>
              </a:extLst>
            </p:cNvPr>
            <p:cNvSpPr>
              <a:spLocks/>
            </p:cNvSpPr>
            <p:nvPr/>
          </p:nvSpPr>
          <p:spPr bwMode="auto">
            <a:xfrm>
              <a:off x="3213662" y="3478629"/>
              <a:ext cx="98519" cy="133986"/>
            </a:xfrm>
            <a:custGeom>
              <a:avLst/>
              <a:gdLst>
                <a:gd name="T0" fmla="*/ 0 w 127"/>
                <a:gd name="T1" fmla="*/ 0 h 173"/>
                <a:gd name="T2" fmla="*/ 127 w 127"/>
                <a:gd name="T3" fmla="*/ 173 h 173"/>
                <a:gd name="T4" fmla="*/ 127 w 127"/>
                <a:gd name="T5" fmla="*/ 7 h 173"/>
                <a:gd name="T6" fmla="*/ 126 w 127"/>
                <a:gd name="T7" fmla="*/ 7 h 173"/>
                <a:gd name="T8" fmla="*/ 19 w 127"/>
                <a:gd name="T9" fmla="*/ 7 h 173"/>
                <a:gd name="T10" fmla="*/ 0 w 127"/>
                <a:gd name="T11" fmla="*/ 0 h 173"/>
              </a:gdLst>
              <a:ahLst/>
              <a:cxnLst>
                <a:cxn ang="0">
                  <a:pos x="T0" y="T1"/>
                </a:cxn>
                <a:cxn ang="0">
                  <a:pos x="T2" y="T3"/>
                </a:cxn>
                <a:cxn ang="0">
                  <a:pos x="T4" y="T5"/>
                </a:cxn>
                <a:cxn ang="0">
                  <a:pos x="T6" y="T7"/>
                </a:cxn>
                <a:cxn ang="0">
                  <a:pos x="T8" y="T9"/>
                </a:cxn>
                <a:cxn ang="0">
                  <a:pos x="T10" y="T11"/>
                </a:cxn>
              </a:cxnLst>
              <a:rect l="0" t="0" r="r" b="b"/>
              <a:pathLst>
                <a:path w="127" h="173">
                  <a:moveTo>
                    <a:pt x="0" y="0"/>
                  </a:moveTo>
                  <a:cubicBezTo>
                    <a:pt x="127" y="173"/>
                    <a:pt x="127" y="173"/>
                    <a:pt x="127" y="173"/>
                  </a:cubicBezTo>
                  <a:cubicBezTo>
                    <a:pt x="127" y="7"/>
                    <a:pt x="127" y="7"/>
                    <a:pt x="127" y="7"/>
                  </a:cubicBezTo>
                  <a:cubicBezTo>
                    <a:pt x="126" y="7"/>
                    <a:pt x="126" y="7"/>
                    <a:pt x="126" y="7"/>
                  </a:cubicBezTo>
                  <a:cubicBezTo>
                    <a:pt x="19" y="7"/>
                    <a:pt x="19" y="7"/>
                    <a:pt x="19" y="7"/>
                  </a:cubicBezTo>
                  <a:cubicBezTo>
                    <a:pt x="12" y="7"/>
                    <a:pt x="5" y="4"/>
                    <a:pt x="0" y="0"/>
                  </a:cubicBezTo>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322">
              <a:extLst>
                <a:ext uri="{FF2B5EF4-FFF2-40B4-BE49-F238E27FC236}">
                  <a16:creationId xmlns:a16="http://schemas.microsoft.com/office/drawing/2014/main" id="{418CD18C-0F0A-4CE5-801B-6885E71867A3}"/>
                </a:ext>
              </a:extLst>
            </p:cNvPr>
            <p:cNvSpPr>
              <a:spLocks/>
            </p:cNvSpPr>
            <p:nvPr/>
          </p:nvSpPr>
          <p:spPr bwMode="auto">
            <a:xfrm>
              <a:off x="3210706" y="3474688"/>
              <a:ext cx="100818" cy="9195"/>
            </a:xfrm>
            <a:custGeom>
              <a:avLst/>
              <a:gdLst>
                <a:gd name="T0" fmla="*/ 0 w 130"/>
                <a:gd name="T1" fmla="*/ 0 h 12"/>
                <a:gd name="T2" fmla="*/ 4 w 130"/>
                <a:gd name="T3" fmla="*/ 5 h 12"/>
                <a:gd name="T4" fmla="*/ 23 w 130"/>
                <a:gd name="T5" fmla="*/ 12 h 12"/>
                <a:gd name="T6" fmla="*/ 130 w 130"/>
                <a:gd name="T7" fmla="*/ 12 h 12"/>
                <a:gd name="T8" fmla="*/ 25 w 130"/>
                <a:gd name="T9" fmla="*/ 12 h 12"/>
                <a:gd name="T10" fmla="*/ 0 w 130"/>
                <a:gd name="T11" fmla="*/ 0 h 12"/>
              </a:gdLst>
              <a:ahLst/>
              <a:cxnLst>
                <a:cxn ang="0">
                  <a:pos x="T0" y="T1"/>
                </a:cxn>
                <a:cxn ang="0">
                  <a:pos x="T2" y="T3"/>
                </a:cxn>
                <a:cxn ang="0">
                  <a:pos x="T4" y="T5"/>
                </a:cxn>
                <a:cxn ang="0">
                  <a:pos x="T6" y="T7"/>
                </a:cxn>
                <a:cxn ang="0">
                  <a:pos x="T8" y="T9"/>
                </a:cxn>
                <a:cxn ang="0">
                  <a:pos x="T10" y="T11"/>
                </a:cxn>
              </a:cxnLst>
              <a:rect l="0" t="0" r="r" b="b"/>
              <a:pathLst>
                <a:path w="130" h="12">
                  <a:moveTo>
                    <a:pt x="0" y="0"/>
                  </a:moveTo>
                  <a:cubicBezTo>
                    <a:pt x="4" y="5"/>
                    <a:pt x="4" y="5"/>
                    <a:pt x="4" y="5"/>
                  </a:cubicBezTo>
                  <a:cubicBezTo>
                    <a:pt x="9" y="9"/>
                    <a:pt x="16" y="12"/>
                    <a:pt x="23" y="12"/>
                  </a:cubicBezTo>
                  <a:cubicBezTo>
                    <a:pt x="130" y="12"/>
                    <a:pt x="130" y="12"/>
                    <a:pt x="130" y="12"/>
                  </a:cubicBezTo>
                  <a:cubicBezTo>
                    <a:pt x="25" y="12"/>
                    <a:pt x="25" y="12"/>
                    <a:pt x="25" y="12"/>
                  </a:cubicBezTo>
                  <a:cubicBezTo>
                    <a:pt x="15" y="12"/>
                    <a:pt x="6" y="8"/>
                    <a:pt x="0" y="0"/>
                  </a:cubicBezTo>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323">
              <a:extLst>
                <a:ext uri="{FF2B5EF4-FFF2-40B4-BE49-F238E27FC236}">
                  <a16:creationId xmlns:a16="http://schemas.microsoft.com/office/drawing/2014/main" id="{750CEA69-4A12-4C42-835D-60105F6B2BB9}"/>
                </a:ext>
              </a:extLst>
            </p:cNvPr>
            <p:cNvSpPr>
              <a:spLocks/>
            </p:cNvSpPr>
            <p:nvPr/>
          </p:nvSpPr>
          <p:spPr bwMode="auto">
            <a:xfrm>
              <a:off x="2897087" y="3710477"/>
              <a:ext cx="371088" cy="290960"/>
            </a:xfrm>
            <a:custGeom>
              <a:avLst/>
              <a:gdLst>
                <a:gd name="T0" fmla="*/ 967 w 1130"/>
                <a:gd name="T1" fmla="*/ 0 h 886"/>
                <a:gd name="T2" fmla="*/ 407 w 1130"/>
                <a:gd name="T3" fmla="*/ 560 h 886"/>
                <a:gd name="T4" fmla="*/ 163 w 1130"/>
                <a:gd name="T5" fmla="*/ 317 h 886"/>
                <a:gd name="T6" fmla="*/ 0 w 1130"/>
                <a:gd name="T7" fmla="*/ 480 h 886"/>
                <a:gd name="T8" fmla="*/ 244 w 1130"/>
                <a:gd name="T9" fmla="*/ 723 h 886"/>
                <a:gd name="T10" fmla="*/ 407 w 1130"/>
                <a:gd name="T11" fmla="*/ 886 h 886"/>
                <a:gd name="T12" fmla="*/ 570 w 1130"/>
                <a:gd name="T13" fmla="*/ 723 h 886"/>
                <a:gd name="T14" fmla="*/ 1130 w 1130"/>
                <a:gd name="T15" fmla="*/ 163 h 886"/>
                <a:gd name="T16" fmla="*/ 967 w 1130"/>
                <a:gd name="T17"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0" h="886">
                  <a:moveTo>
                    <a:pt x="967" y="0"/>
                  </a:moveTo>
                  <a:lnTo>
                    <a:pt x="407" y="560"/>
                  </a:lnTo>
                  <a:lnTo>
                    <a:pt x="163" y="317"/>
                  </a:lnTo>
                  <a:lnTo>
                    <a:pt x="0" y="480"/>
                  </a:lnTo>
                  <a:lnTo>
                    <a:pt x="244" y="723"/>
                  </a:lnTo>
                  <a:lnTo>
                    <a:pt x="407" y="886"/>
                  </a:lnTo>
                  <a:lnTo>
                    <a:pt x="570" y="723"/>
                  </a:lnTo>
                  <a:lnTo>
                    <a:pt x="1130" y="163"/>
                  </a:lnTo>
                  <a:lnTo>
                    <a:pt x="967" y="0"/>
                  </a:lnTo>
                  <a:close/>
                </a:path>
              </a:pathLst>
            </a:custGeom>
            <a:solidFill>
              <a:srgbClr val="3CAE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8" name="TextBox 177">
            <a:extLst>
              <a:ext uri="{FF2B5EF4-FFF2-40B4-BE49-F238E27FC236}">
                <a16:creationId xmlns:a16="http://schemas.microsoft.com/office/drawing/2014/main" id="{C6B057B3-37D2-4B09-911C-4AC6B8B4D875}"/>
              </a:ext>
            </a:extLst>
          </p:cNvPr>
          <p:cNvSpPr txBox="1"/>
          <p:nvPr/>
        </p:nvSpPr>
        <p:spPr>
          <a:xfrm>
            <a:off x="4269054" y="5468042"/>
            <a:ext cx="2098640" cy="2292935"/>
          </a:xfrm>
          <a:prstGeom prst="rect">
            <a:avLst/>
          </a:prstGeom>
          <a:noFill/>
        </p:spPr>
        <p:txBody>
          <a:bodyPr wrap="square" rtlCol="0">
            <a:spAutoFit/>
          </a:bodyPr>
          <a:lstStyle/>
          <a:p>
            <a:pPr lvl="0"/>
            <a:r>
              <a:rPr lang="pt-BR" sz="1100" dirty="0">
                <a:solidFill>
                  <a:srgbClr val="343535"/>
                </a:solidFill>
                <a:cs typeface="Arial" pitchFamily="34" charset="0"/>
              </a:rPr>
              <a:t>5. Ao receber quaisquer documentações de representantes do poder público, o colaborador deverá emitir um protocolo de recebimento em 2 (duas) vias: a primeira para arquivo da Sustenidos e a outra para o representante do poder público, solicitando a assinatura deste em ambas as vias. Após, o colaborador deverá remetê-lo imediatamente ao Departamento Administrativo/Financeiro.</a:t>
            </a:r>
          </a:p>
        </p:txBody>
      </p:sp>
      <p:grpSp>
        <p:nvGrpSpPr>
          <p:cNvPr id="179" name="Group 178">
            <a:extLst>
              <a:ext uri="{FF2B5EF4-FFF2-40B4-BE49-F238E27FC236}">
                <a16:creationId xmlns:a16="http://schemas.microsoft.com/office/drawing/2014/main" id="{8B9DD62D-679B-4D56-A2C5-72C1C23E1222}"/>
              </a:ext>
            </a:extLst>
          </p:cNvPr>
          <p:cNvGrpSpPr/>
          <p:nvPr/>
        </p:nvGrpSpPr>
        <p:grpSpPr>
          <a:xfrm>
            <a:off x="3072278" y="3821663"/>
            <a:ext cx="307788" cy="366250"/>
            <a:chOff x="6132513" y="4526779"/>
            <a:chExt cx="686087" cy="615485"/>
          </a:xfrm>
        </p:grpSpPr>
        <p:sp>
          <p:nvSpPr>
            <p:cNvPr id="180" name="Freeform 331">
              <a:extLst>
                <a:ext uri="{FF2B5EF4-FFF2-40B4-BE49-F238E27FC236}">
                  <a16:creationId xmlns:a16="http://schemas.microsoft.com/office/drawing/2014/main" id="{67383B8C-31F7-4EDD-BAD5-9AA87CAAA902}"/>
                </a:ext>
              </a:extLst>
            </p:cNvPr>
            <p:cNvSpPr>
              <a:spLocks/>
            </p:cNvSpPr>
            <p:nvPr/>
          </p:nvSpPr>
          <p:spPr bwMode="auto">
            <a:xfrm>
              <a:off x="6353142" y="4559802"/>
              <a:ext cx="233440" cy="223192"/>
            </a:xfrm>
            <a:custGeom>
              <a:avLst/>
              <a:gdLst>
                <a:gd name="T0" fmla="*/ 340 w 347"/>
                <a:gd name="T1" fmla="*/ 204 h 332"/>
                <a:gd name="T2" fmla="*/ 344 w 347"/>
                <a:gd name="T3" fmla="*/ 189 h 332"/>
                <a:gd name="T4" fmla="*/ 239 w 347"/>
                <a:gd name="T5" fmla="*/ 7 h 332"/>
                <a:gd name="T6" fmla="*/ 224 w 347"/>
                <a:gd name="T7" fmla="*/ 3 h 332"/>
                <a:gd name="T8" fmla="*/ 7 w 347"/>
                <a:gd name="T9" fmla="*/ 128 h 332"/>
                <a:gd name="T10" fmla="*/ 3 w 347"/>
                <a:gd name="T11" fmla="*/ 143 h 332"/>
                <a:gd name="T12" fmla="*/ 108 w 347"/>
                <a:gd name="T13" fmla="*/ 325 h 332"/>
                <a:gd name="T14" fmla="*/ 123 w 347"/>
                <a:gd name="T15" fmla="*/ 329 h 332"/>
                <a:gd name="T16" fmla="*/ 340 w 347"/>
                <a:gd name="T17" fmla="*/ 20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332">
                  <a:moveTo>
                    <a:pt x="340" y="204"/>
                  </a:moveTo>
                  <a:cubicBezTo>
                    <a:pt x="345" y="201"/>
                    <a:pt x="347" y="194"/>
                    <a:pt x="344" y="189"/>
                  </a:cubicBezTo>
                  <a:cubicBezTo>
                    <a:pt x="239" y="7"/>
                    <a:pt x="239" y="7"/>
                    <a:pt x="239" y="7"/>
                  </a:cubicBezTo>
                  <a:cubicBezTo>
                    <a:pt x="236" y="2"/>
                    <a:pt x="229" y="0"/>
                    <a:pt x="224" y="3"/>
                  </a:cubicBezTo>
                  <a:cubicBezTo>
                    <a:pt x="7" y="128"/>
                    <a:pt x="7" y="128"/>
                    <a:pt x="7" y="128"/>
                  </a:cubicBezTo>
                  <a:cubicBezTo>
                    <a:pt x="2" y="131"/>
                    <a:pt x="0" y="138"/>
                    <a:pt x="3" y="143"/>
                  </a:cubicBezTo>
                  <a:cubicBezTo>
                    <a:pt x="108" y="325"/>
                    <a:pt x="108" y="325"/>
                    <a:pt x="108" y="325"/>
                  </a:cubicBezTo>
                  <a:cubicBezTo>
                    <a:pt x="111" y="330"/>
                    <a:pt x="118" y="332"/>
                    <a:pt x="123" y="329"/>
                  </a:cubicBezTo>
                  <a:cubicBezTo>
                    <a:pt x="340" y="204"/>
                    <a:pt x="340" y="204"/>
                    <a:pt x="340" y="204"/>
                  </a:cubicBezTo>
                </a:path>
              </a:pathLst>
            </a:custGeom>
            <a:solidFill>
              <a:srgbClr val="AF6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332">
              <a:extLst>
                <a:ext uri="{FF2B5EF4-FFF2-40B4-BE49-F238E27FC236}">
                  <a16:creationId xmlns:a16="http://schemas.microsoft.com/office/drawing/2014/main" id="{D9F30CED-5E5F-420F-9676-C5F3618E887E}"/>
                </a:ext>
              </a:extLst>
            </p:cNvPr>
            <p:cNvSpPr>
              <a:spLocks/>
            </p:cNvSpPr>
            <p:nvPr/>
          </p:nvSpPr>
          <p:spPr bwMode="auto">
            <a:xfrm>
              <a:off x="6358551" y="4564642"/>
              <a:ext cx="222622" cy="213228"/>
            </a:xfrm>
            <a:custGeom>
              <a:avLst/>
              <a:gdLst>
                <a:gd name="T0" fmla="*/ 1 w 331"/>
                <a:gd name="T1" fmla="*/ 129 h 317"/>
                <a:gd name="T2" fmla="*/ 3 w 331"/>
                <a:gd name="T3" fmla="*/ 127 h 317"/>
                <a:gd name="T4" fmla="*/ 73 w 331"/>
                <a:gd name="T5" fmla="*/ 86 h 317"/>
                <a:gd name="T6" fmla="*/ 98 w 331"/>
                <a:gd name="T7" fmla="*/ 128 h 317"/>
                <a:gd name="T8" fmla="*/ 173 w 331"/>
                <a:gd name="T9" fmla="*/ 85 h 317"/>
                <a:gd name="T10" fmla="*/ 149 w 331"/>
                <a:gd name="T11" fmla="*/ 42 h 317"/>
                <a:gd name="T12" fmla="*/ 219 w 331"/>
                <a:gd name="T13" fmla="*/ 2 h 317"/>
                <a:gd name="T14" fmla="*/ 225 w 331"/>
                <a:gd name="T15" fmla="*/ 3 h 317"/>
                <a:gd name="T16" fmla="*/ 330 w 331"/>
                <a:gd name="T17" fmla="*/ 185 h 317"/>
                <a:gd name="T18" fmla="*/ 331 w 331"/>
                <a:gd name="T19" fmla="*/ 189 h 317"/>
                <a:gd name="T20" fmla="*/ 329 w 331"/>
                <a:gd name="T21" fmla="*/ 191 h 317"/>
                <a:gd name="T22" fmla="*/ 258 w 331"/>
                <a:gd name="T23" fmla="*/ 232 h 317"/>
                <a:gd name="T24" fmla="*/ 234 w 331"/>
                <a:gd name="T25" fmla="*/ 191 h 317"/>
                <a:gd name="T26" fmla="*/ 159 w 331"/>
                <a:gd name="T27" fmla="*/ 234 h 317"/>
                <a:gd name="T28" fmla="*/ 183 w 331"/>
                <a:gd name="T29" fmla="*/ 276 h 317"/>
                <a:gd name="T30" fmla="*/ 112 w 331"/>
                <a:gd name="T31" fmla="*/ 316 h 317"/>
                <a:gd name="T32" fmla="*/ 109 w 331"/>
                <a:gd name="T33" fmla="*/ 317 h 317"/>
                <a:gd name="T34" fmla="*/ 106 w 331"/>
                <a:gd name="T35" fmla="*/ 315 h 317"/>
                <a:gd name="T36" fmla="*/ 1 w 331"/>
                <a:gd name="T37" fmla="*/ 133 h 317"/>
                <a:gd name="T38" fmla="*/ 1 w 331"/>
                <a:gd name="T39" fmla="*/ 12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1" h="317">
                  <a:moveTo>
                    <a:pt x="1" y="129"/>
                  </a:moveTo>
                  <a:cubicBezTo>
                    <a:pt x="1" y="128"/>
                    <a:pt x="2" y="127"/>
                    <a:pt x="3" y="127"/>
                  </a:cubicBezTo>
                  <a:cubicBezTo>
                    <a:pt x="73" y="86"/>
                    <a:pt x="73" y="86"/>
                    <a:pt x="73" y="86"/>
                  </a:cubicBezTo>
                  <a:cubicBezTo>
                    <a:pt x="98" y="128"/>
                    <a:pt x="98" y="128"/>
                    <a:pt x="98" y="128"/>
                  </a:cubicBezTo>
                  <a:cubicBezTo>
                    <a:pt x="173" y="85"/>
                    <a:pt x="173" y="85"/>
                    <a:pt x="173" y="85"/>
                  </a:cubicBezTo>
                  <a:cubicBezTo>
                    <a:pt x="149" y="42"/>
                    <a:pt x="149" y="42"/>
                    <a:pt x="149" y="42"/>
                  </a:cubicBezTo>
                  <a:cubicBezTo>
                    <a:pt x="219" y="2"/>
                    <a:pt x="219" y="2"/>
                    <a:pt x="219" y="2"/>
                  </a:cubicBezTo>
                  <a:cubicBezTo>
                    <a:pt x="221" y="0"/>
                    <a:pt x="224" y="1"/>
                    <a:pt x="225" y="3"/>
                  </a:cubicBezTo>
                  <a:cubicBezTo>
                    <a:pt x="330" y="185"/>
                    <a:pt x="330" y="185"/>
                    <a:pt x="330" y="185"/>
                  </a:cubicBezTo>
                  <a:cubicBezTo>
                    <a:pt x="331" y="186"/>
                    <a:pt x="331" y="187"/>
                    <a:pt x="331" y="189"/>
                  </a:cubicBezTo>
                  <a:cubicBezTo>
                    <a:pt x="330" y="190"/>
                    <a:pt x="330" y="191"/>
                    <a:pt x="329" y="191"/>
                  </a:cubicBezTo>
                  <a:cubicBezTo>
                    <a:pt x="258" y="232"/>
                    <a:pt x="258" y="232"/>
                    <a:pt x="258" y="232"/>
                  </a:cubicBezTo>
                  <a:cubicBezTo>
                    <a:pt x="234" y="191"/>
                    <a:pt x="234" y="191"/>
                    <a:pt x="234" y="191"/>
                  </a:cubicBezTo>
                  <a:cubicBezTo>
                    <a:pt x="159" y="234"/>
                    <a:pt x="159" y="234"/>
                    <a:pt x="159" y="234"/>
                  </a:cubicBezTo>
                  <a:cubicBezTo>
                    <a:pt x="183" y="276"/>
                    <a:pt x="183" y="276"/>
                    <a:pt x="183" y="276"/>
                  </a:cubicBezTo>
                  <a:cubicBezTo>
                    <a:pt x="112" y="316"/>
                    <a:pt x="112" y="316"/>
                    <a:pt x="112" y="316"/>
                  </a:cubicBezTo>
                  <a:cubicBezTo>
                    <a:pt x="111" y="317"/>
                    <a:pt x="110" y="317"/>
                    <a:pt x="109" y="317"/>
                  </a:cubicBezTo>
                  <a:cubicBezTo>
                    <a:pt x="108" y="316"/>
                    <a:pt x="107" y="316"/>
                    <a:pt x="106" y="315"/>
                  </a:cubicBezTo>
                  <a:cubicBezTo>
                    <a:pt x="1" y="133"/>
                    <a:pt x="1" y="133"/>
                    <a:pt x="1" y="133"/>
                  </a:cubicBezTo>
                  <a:cubicBezTo>
                    <a:pt x="0" y="132"/>
                    <a:pt x="0" y="131"/>
                    <a:pt x="1" y="129"/>
                  </a:cubicBezTo>
                </a:path>
              </a:pathLst>
            </a:custGeom>
            <a:solidFill>
              <a:srgbClr val="E89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333">
              <a:extLst>
                <a:ext uri="{FF2B5EF4-FFF2-40B4-BE49-F238E27FC236}">
                  <a16:creationId xmlns:a16="http://schemas.microsoft.com/office/drawing/2014/main" id="{4ADBC5E2-D5B7-420C-989A-CDE4C4BA072B}"/>
                </a:ext>
              </a:extLst>
            </p:cNvPr>
            <p:cNvSpPr>
              <a:spLocks/>
            </p:cNvSpPr>
            <p:nvPr/>
          </p:nvSpPr>
          <p:spPr bwMode="auto">
            <a:xfrm>
              <a:off x="6430007" y="4649193"/>
              <a:ext cx="355569" cy="349306"/>
            </a:xfrm>
            <a:custGeom>
              <a:avLst/>
              <a:gdLst>
                <a:gd name="T0" fmla="*/ 518 w 529"/>
                <a:gd name="T1" fmla="*/ 328 h 519"/>
                <a:gd name="T2" fmla="*/ 524 w 529"/>
                <a:gd name="T3" fmla="*/ 306 h 519"/>
                <a:gd name="T4" fmla="*/ 354 w 529"/>
                <a:gd name="T5" fmla="*/ 11 h 519"/>
                <a:gd name="T6" fmla="*/ 332 w 529"/>
                <a:gd name="T7" fmla="*/ 5 h 519"/>
                <a:gd name="T8" fmla="*/ 10 w 529"/>
                <a:gd name="T9" fmla="*/ 191 h 519"/>
                <a:gd name="T10" fmla="*/ 4 w 529"/>
                <a:gd name="T11" fmla="*/ 213 h 519"/>
                <a:gd name="T12" fmla="*/ 174 w 529"/>
                <a:gd name="T13" fmla="*/ 508 h 519"/>
                <a:gd name="T14" fmla="*/ 197 w 529"/>
                <a:gd name="T15" fmla="*/ 514 h 519"/>
                <a:gd name="T16" fmla="*/ 518 w 529"/>
                <a:gd name="T17" fmla="*/ 32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9" h="519">
                  <a:moveTo>
                    <a:pt x="518" y="328"/>
                  </a:moveTo>
                  <a:cubicBezTo>
                    <a:pt x="526" y="324"/>
                    <a:pt x="529" y="314"/>
                    <a:pt x="524" y="306"/>
                  </a:cubicBezTo>
                  <a:cubicBezTo>
                    <a:pt x="354" y="11"/>
                    <a:pt x="354" y="11"/>
                    <a:pt x="354" y="11"/>
                  </a:cubicBezTo>
                  <a:cubicBezTo>
                    <a:pt x="350" y="3"/>
                    <a:pt x="340" y="0"/>
                    <a:pt x="332" y="5"/>
                  </a:cubicBezTo>
                  <a:cubicBezTo>
                    <a:pt x="10" y="191"/>
                    <a:pt x="10" y="191"/>
                    <a:pt x="10" y="191"/>
                  </a:cubicBezTo>
                  <a:cubicBezTo>
                    <a:pt x="2" y="195"/>
                    <a:pt x="0" y="205"/>
                    <a:pt x="4" y="213"/>
                  </a:cubicBezTo>
                  <a:cubicBezTo>
                    <a:pt x="174" y="508"/>
                    <a:pt x="174" y="508"/>
                    <a:pt x="174" y="508"/>
                  </a:cubicBezTo>
                  <a:cubicBezTo>
                    <a:pt x="179" y="516"/>
                    <a:pt x="189" y="519"/>
                    <a:pt x="197" y="514"/>
                  </a:cubicBezTo>
                  <a:cubicBezTo>
                    <a:pt x="518" y="328"/>
                    <a:pt x="518" y="328"/>
                    <a:pt x="518" y="328"/>
                  </a:cubicBezTo>
                </a:path>
              </a:pathLst>
            </a:custGeom>
            <a:solidFill>
              <a:srgbClr val="AF6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334">
              <a:extLst>
                <a:ext uri="{FF2B5EF4-FFF2-40B4-BE49-F238E27FC236}">
                  <a16:creationId xmlns:a16="http://schemas.microsoft.com/office/drawing/2014/main" id="{2D49AEB0-76BA-435A-9D6E-24A10EB4B09B}"/>
                </a:ext>
              </a:extLst>
            </p:cNvPr>
            <p:cNvSpPr>
              <a:spLocks/>
            </p:cNvSpPr>
            <p:nvPr/>
          </p:nvSpPr>
          <p:spPr bwMode="auto">
            <a:xfrm>
              <a:off x="6435985" y="4656025"/>
              <a:ext cx="343043" cy="335641"/>
            </a:xfrm>
            <a:custGeom>
              <a:avLst/>
              <a:gdLst>
                <a:gd name="T0" fmla="*/ 173 w 510"/>
                <a:gd name="T1" fmla="*/ 494 h 499"/>
                <a:gd name="T2" fmla="*/ 184 w 510"/>
                <a:gd name="T3" fmla="*/ 497 h 499"/>
                <a:gd name="T4" fmla="*/ 505 w 510"/>
                <a:gd name="T5" fmla="*/ 311 h 499"/>
                <a:gd name="T6" fmla="*/ 508 w 510"/>
                <a:gd name="T7" fmla="*/ 300 h 499"/>
                <a:gd name="T8" fmla="*/ 338 w 510"/>
                <a:gd name="T9" fmla="*/ 5 h 499"/>
                <a:gd name="T10" fmla="*/ 327 w 510"/>
                <a:gd name="T11" fmla="*/ 2 h 499"/>
                <a:gd name="T12" fmla="*/ 5 w 510"/>
                <a:gd name="T13" fmla="*/ 188 h 499"/>
                <a:gd name="T14" fmla="*/ 3 w 510"/>
                <a:gd name="T15" fmla="*/ 199 h 499"/>
                <a:gd name="T16" fmla="*/ 173 w 510"/>
                <a:gd name="T17"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0" h="499">
                  <a:moveTo>
                    <a:pt x="173" y="494"/>
                  </a:moveTo>
                  <a:cubicBezTo>
                    <a:pt x="175" y="497"/>
                    <a:pt x="180" y="499"/>
                    <a:pt x="184" y="497"/>
                  </a:cubicBezTo>
                  <a:cubicBezTo>
                    <a:pt x="505" y="311"/>
                    <a:pt x="505" y="311"/>
                    <a:pt x="505" y="311"/>
                  </a:cubicBezTo>
                  <a:cubicBezTo>
                    <a:pt x="509" y="309"/>
                    <a:pt x="510" y="304"/>
                    <a:pt x="508" y="300"/>
                  </a:cubicBezTo>
                  <a:cubicBezTo>
                    <a:pt x="338" y="5"/>
                    <a:pt x="338" y="5"/>
                    <a:pt x="338" y="5"/>
                  </a:cubicBezTo>
                  <a:cubicBezTo>
                    <a:pt x="336" y="2"/>
                    <a:pt x="331" y="0"/>
                    <a:pt x="327" y="2"/>
                  </a:cubicBezTo>
                  <a:cubicBezTo>
                    <a:pt x="5" y="188"/>
                    <a:pt x="5" y="188"/>
                    <a:pt x="5" y="188"/>
                  </a:cubicBezTo>
                  <a:cubicBezTo>
                    <a:pt x="2" y="190"/>
                    <a:pt x="0" y="195"/>
                    <a:pt x="3" y="199"/>
                  </a:cubicBezTo>
                  <a:cubicBezTo>
                    <a:pt x="173" y="494"/>
                    <a:pt x="173" y="494"/>
                    <a:pt x="173" y="494"/>
                  </a:cubicBezTo>
                </a:path>
              </a:pathLst>
            </a:custGeom>
            <a:solidFill>
              <a:srgbClr val="E89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335">
              <a:extLst>
                <a:ext uri="{FF2B5EF4-FFF2-40B4-BE49-F238E27FC236}">
                  <a16:creationId xmlns:a16="http://schemas.microsoft.com/office/drawing/2014/main" id="{A5E2AA13-11C0-4402-ABEE-B69A1A995A76}"/>
                </a:ext>
              </a:extLst>
            </p:cNvPr>
            <p:cNvSpPr>
              <a:spLocks noEditPoints="1"/>
            </p:cNvSpPr>
            <p:nvPr/>
          </p:nvSpPr>
          <p:spPr bwMode="auto">
            <a:xfrm>
              <a:off x="6156142" y="4537597"/>
              <a:ext cx="653632" cy="515276"/>
            </a:xfrm>
            <a:custGeom>
              <a:avLst/>
              <a:gdLst>
                <a:gd name="T0" fmla="*/ 232 w 972"/>
                <a:gd name="T1" fmla="*/ 197 h 766"/>
                <a:gd name="T2" fmla="*/ 549 w 972"/>
                <a:gd name="T3" fmla="*/ 750 h 766"/>
                <a:gd name="T4" fmla="*/ 569 w 972"/>
                <a:gd name="T5" fmla="*/ 765 h 766"/>
                <a:gd name="T6" fmla="*/ 577 w 972"/>
                <a:gd name="T7" fmla="*/ 766 h 766"/>
                <a:gd name="T8" fmla="*/ 594 w 972"/>
                <a:gd name="T9" fmla="*/ 762 h 766"/>
                <a:gd name="T10" fmla="*/ 641 w 972"/>
                <a:gd name="T11" fmla="*/ 722 h 766"/>
                <a:gd name="T12" fmla="*/ 625 w 972"/>
                <a:gd name="T13" fmla="*/ 703 h 766"/>
                <a:gd name="T14" fmla="*/ 972 w 972"/>
                <a:gd name="T15" fmla="*/ 468 h 766"/>
                <a:gd name="T16" fmla="*/ 589 w 972"/>
                <a:gd name="T17" fmla="*/ 689 h 766"/>
                <a:gd name="T18" fmla="*/ 588 w 972"/>
                <a:gd name="T19" fmla="*/ 686 h 766"/>
                <a:gd name="T20" fmla="*/ 534 w 972"/>
                <a:gd name="T21" fmla="*/ 717 h 766"/>
                <a:gd name="T22" fmla="*/ 232 w 972"/>
                <a:gd name="T23" fmla="*/ 197 h 766"/>
                <a:gd name="T24" fmla="*/ 18 w 972"/>
                <a:gd name="T25" fmla="*/ 0 h 766"/>
                <a:gd name="T26" fmla="*/ 0 w 972"/>
                <a:gd name="T27" fmla="*/ 63 h 766"/>
                <a:gd name="T28" fmla="*/ 183 w 972"/>
                <a:gd name="T29" fmla="*/ 112 h 766"/>
                <a:gd name="T30" fmla="*/ 210 w 972"/>
                <a:gd name="T31" fmla="*/ 158 h 766"/>
                <a:gd name="T32" fmla="*/ 357 w 972"/>
                <a:gd name="T33" fmla="*/ 284 h 766"/>
                <a:gd name="T34" fmla="*/ 233 w 972"/>
                <a:gd name="T35" fmla="*/ 67 h 766"/>
                <a:gd name="T36" fmla="*/ 213 w 972"/>
                <a:gd name="T37" fmla="*/ 52 h 766"/>
                <a:gd name="T38" fmla="*/ 18 w 972"/>
                <a:gd name="T39"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2" h="766">
                  <a:moveTo>
                    <a:pt x="232" y="197"/>
                  </a:moveTo>
                  <a:cubicBezTo>
                    <a:pt x="549" y="750"/>
                    <a:pt x="549" y="750"/>
                    <a:pt x="549" y="750"/>
                  </a:cubicBezTo>
                  <a:cubicBezTo>
                    <a:pt x="553" y="758"/>
                    <a:pt x="561" y="763"/>
                    <a:pt x="569" y="765"/>
                  </a:cubicBezTo>
                  <a:cubicBezTo>
                    <a:pt x="572" y="766"/>
                    <a:pt x="574" y="766"/>
                    <a:pt x="577" y="766"/>
                  </a:cubicBezTo>
                  <a:cubicBezTo>
                    <a:pt x="583" y="766"/>
                    <a:pt x="588" y="765"/>
                    <a:pt x="594" y="762"/>
                  </a:cubicBezTo>
                  <a:cubicBezTo>
                    <a:pt x="594" y="762"/>
                    <a:pt x="620" y="738"/>
                    <a:pt x="641" y="722"/>
                  </a:cubicBezTo>
                  <a:cubicBezTo>
                    <a:pt x="625" y="703"/>
                    <a:pt x="625" y="703"/>
                    <a:pt x="625" y="703"/>
                  </a:cubicBezTo>
                  <a:cubicBezTo>
                    <a:pt x="972" y="468"/>
                    <a:pt x="972" y="468"/>
                    <a:pt x="972" y="468"/>
                  </a:cubicBezTo>
                  <a:cubicBezTo>
                    <a:pt x="589" y="689"/>
                    <a:pt x="589" y="689"/>
                    <a:pt x="589" y="689"/>
                  </a:cubicBezTo>
                  <a:cubicBezTo>
                    <a:pt x="588" y="686"/>
                    <a:pt x="588" y="686"/>
                    <a:pt x="588" y="686"/>
                  </a:cubicBezTo>
                  <a:cubicBezTo>
                    <a:pt x="534" y="717"/>
                    <a:pt x="534" y="717"/>
                    <a:pt x="534" y="717"/>
                  </a:cubicBezTo>
                  <a:cubicBezTo>
                    <a:pt x="232" y="197"/>
                    <a:pt x="232" y="197"/>
                    <a:pt x="232" y="197"/>
                  </a:cubicBezTo>
                  <a:moveTo>
                    <a:pt x="18" y="0"/>
                  </a:moveTo>
                  <a:cubicBezTo>
                    <a:pt x="0" y="63"/>
                    <a:pt x="0" y="63"/>
                    <a:pt x="0" y="63"/>
                  </a:cubicBezTo>
                  <a:cubicBezTo>
                    <a:pt x="183" y="112"/>
                    <a:pt x="183" y="112"/>
                    <a:pt x="183" y="112"/>
                  </a:cubicBezTo>
                  <a:cubicBezTo>
                    <a:pt x="210" y="158"/>
                    <a:pt x="210" y="158"/>
                    <a:pt x="210" y="158"/>
                  </a:cubicBezTo>
                  <a:cubicBezTo>
                    <a:pt x="357" y="284"/>
                    <a:pt x="357" y="284"/>
                    <a:pt x="357" y="284"/>
                  </a:cubicBezTo>
                  <a:cubicBezTo>
                    <a:pt x="233" y="67"/>
                    <a:pt x="233" y="67"/>
                    <a:pt x="233" y="67"/>
                  </a:cubicBezTo>
                  <a:cubicBezTo>
                    <a:pt x="229" y="60"/>
                    <a:pt x="222" y="55"/>
                    <a:pt x="213" y="52"/>
                  </a:cubicBezTo>
                  <a:cubicBezTo>
                    <a:pt x="18" y="0"/>
                    <a:pt x="18" y="0"/>
                    <a:pt x="18"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336">
              <a:extLst>
                <a:ext uri="{FF2B5EF4-FFF2-40B4-BE49-F238E27FC236}">
                  <a16:creationId xmlns:a16="http://schemas.microsoft.com/office/drawing/2014/main" id="{6C95403F-FB71-43B7-B7E2-6C0A05FD55BB}"/>
                </a:ext>
              </a:extLst>
            </p:cNvPr>
            <p:cNvSpPr>
              <a:spLocks noEditPoints="1"/>
            </p:cNvSpPr>
            <p:nvPr/>
          </p:nvSpPr>
          <p:spPr bwMode="auto">
            <a:xfrm>
              <a:off x="6296775" y="4643215"/>
              <a:ext cx="259631" cy="355854"/>
            </a:xfrm>
            <a:custGeom>
              <a:avLst/>
              <a:gdLst>
                <a:gd name="T0" fmla="*/ 284 w 386"/>
                <a:gd name="T1" fmla="*/ 363 h 529"/>
                <a:gd name="T2" fmla="*/ 379 w 386"/>
                <a:gd name="T3" fmla="*/ 529 h 529"/>
                <a:gd name="T4" fmla="*/ 386 w 386"/>
                <a:gd name="T5" fmla="*/ 525 h 529"/>
                <a:gd name="T6" fmla="*/ 372 w 386"/>
                <a:gd name="T7" fmla="*/ 517 h 529"/>
                <a:gd name="T8" fmla="*/ 284 w 386"/>
                <a:gd name="T9" fmla="*/ 363 h 529"/>
                <a:gd name="T10" fmla="*/ 148 w 386"/>
                <a:gd name="T11" fmla="*/ 127 h 529"/>
                <a:gd name="T12" fmla="*/ 201 w 386"/>
                <a:gd name="T13" fmla="*/ 218 h 529"/>
                <a:gd name="T14" fmla="*/ 202 w 386"/>
                <a:gd name="T15" fmla="*/ 206 h 529"/>
                <a:gd name="T16" fmla="*/ 192 w 386"/>
                <a:gd name="T17" fmla="*/ 201 h 529"/>
                <a:gd name="T18" fmla="*/ 151 w 386"/>
                <a:gd name="T19" fmla="*/ 129 h 529"/>
                <a:gd name="T20" fmla="*/ 148 w 386"/>
                <a:gd name="T21" fmla="*/ 127 h 529"/>
                <a:gd name="T22" fmla="*/ 0 w 386"/>
                <a:gd name="T23" fmla="*/ 0 h 529"/>
                <a:gd name="T24" fmla="*/ 23 w 386"/>
                <a:gd name="T25" fmla="*/ 40 h 529"/>
                <a:gd name="T26" fmla="*/ 1 w 386"/>
                <a:gd name="T27" fmla="*/ 1 h 529"/>
                <a:gd name="T28" fmla="*/ 0 w 386"/>
                <a:gd name="T29"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29">
                  <a:moveTo>
                    <a:pt x="284" y="363"/>
                  </a:moveTo>
                  <a:cubicBezTo>
                    <a:pt x="379" y="529"/>
                    <a:pt x="379" y="529"/>
                    <a:pt x="379" y="529"/>
                  </a:cubicBezTo>
                  <a:cubicBezTo>
                    <a:pt x="386" y="525"/>
                    <a:pt x="386" y="525"/>
                    <a:pt x="386" y="525"/>
                  </a:cubicBezTo>
                  <a:cubicBezTo>
                    <a:pt x="381" y="525"/>
                    <a:pt x="375" y="522"/>
                    <a:pt x="372" y="517"/>
                  </a:cubicBezTo>
                  <a:cubicBezTo>
                    <a:pt x="284" y="363"/>
                    <a:pt x="284" y="363"/>
                    <a:pt x="284" y="363"/>
                  </a:cubicBezTo>
                  <a:moveTo>
                    <a:pt x="148" y="127"/>
                  </a:moveTo>
                  <a:cubicBezTo>
                    <a:pt x="201" y="218"/>
                    <a:pt x="201" y="218"/>
                    <a:pt x="201" y="218"/>
                  </a:cubicBezTo>
                  <a:cubicBezTo>
                    <a:pt x="199" y="214"/>
                    <a:pt x="200" y="210"/>
                    <a:pt x="202" y="206"/>
                  </a:cubicBezTo>
                  <a:cubicBezTo>
                    <a:pt x="198" y="206"/>
                    <a:pt x="194" y="204"/>
                    <a:pt x="192" y="201"/>
                  </a:cubicBezTo>
                  <a:cubicBezTo>
                    <a:pt x="151" y="129"/>
                    <a:pt x="151" y="129"/>
                    <a:pt x="151" y="129"/>
                  </a:cubicBezTo>
                  <a:cubicBezTo>
                    <a:pt x="148" y="127"/>
                    <a:pt x="148" y="127"/>
                    <a:pt x="148" y="127"/>
                  </a:cubicBezTo>
                  <a:moveTo>
                    <a:pt x="0" y="0"/>
                  </a:moveTo>
                  <a:cubicBezTo>
                    <a:pt x="23" y="40"/>
                    <a:pt x="23" y="40"/>
                    <a:pt x="23" y="40"/>
                  </a:cubicBezTo>
                  <a:cubicBezTo>
                    <a:pt x="1" y="1"/>
                    <a:pt x="1" y="1"/>
                    <a:pt x="1" y="1"/>
                  </a:cubicBezTo>
                  <a:cubicBezTo>
                    <a:pt x="0" y="0"/>
                    <a:pt x="0" y="0"/>
                    <a:pt x="0"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337">
              <a:extLst>
                <a:ext uri="{FF2B5EF4-FFF2-40B4-BE49-F238E27FC236}">
                  <a16:creationId xmlns:a16="http://schemas.microsoft.com/office/drawing/2014/main" id="{43649293-7645-4FF1-80CE-849F54119A6C}"/>
                </a:ext>
              </a:extLst>
            </p:cNvPr>
            <p:cNvSpPr>
              <a:spLocks/>
            </p:cNvSpPr>
            <p:nvPr/>
          </p:nvSpPr>
          <p:spPr bwMode="auto">
            <a:xfrm>
              <a:off x="6398407" y="4730043"/>
              <a:ext cx="48396" cy="51812"/>
            </a:xfrm>
            <a:custGeom>
              <a:avLst/>
              <a:gdLst>
                <a:gd name="T0" fmla="*/ 0 w 72"/>
                <a:gd name="T1" fmla="*/ 0 h 77"/>
                <a:gd name="T2" fmla="*/ 41 w 72"/>
                <a:gd name="T3" fmla="*/ 72 h 77"/>
                <a:gd name="T4" fmla="*/ 51 w 72"/>
                <a:gd name="T5" fmla="*/ 77 h 77"/>
                <a:gd name="T6" fmla="*/ 57 w 72"/>
                <a:gd name="T7" fmla="*/ 71 h 77"/>
                <a:gd name="T8" fmla="*/ 72 w 72"/>
                <a:gd name="T9" fmla="*/ 62 h 77"/>
                <a:gd name="T10" fmla="*/ 70 w 72"/>
                <a:gd name="T11" fmla="*/ 60 h 77"/>
                <a:gd name="T12" fmla="*/ 53 w 72"/>
                <a:gd name="T13" fmla="*/ 70 h 77"/>
                <a:gd name="T14" fmla="*/ 51 w 72"/>
                <a:gd name="T15" fmla="*/ 71 h 77"/>
                <a:gd name="T16" fmla="*/ 50 w 72"/>
                <a:gd name="T17" fmla="*/ 71 h 77"/>
                <a:gd name="T18" fmla="*/ 47 w 72"/>
                <a:gd name="T19" fmla="*/ 69 h 77"/>
                <a:gd name="T20" fmla="*/ 15 w 72"/>
                <a:gd name="T21" fmla="*/ 13 h 77"/>
                <a:gd name="T22" fmla="*/ 0 w 72"/>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77">
                  <a:moveTo>
                    <a:pt x="0" y="0"/>
                  </a:moveTo>
                  <a:cubicBezTo>
                    <a:pt x="41" y="72"/>
                    <a:pt x="41" y="72"/>
                    <a:pt x="41" y="72"/>
                  </a:cubicBezTo>
                  <a:cubicBezTo>
                    <a:pt x="43" y="75"/>
                    <a:pt x="47" y="77"/>
                    <a:pt x="51" y="77"/>
                  </a:cubicBezTo>
                  <a:cubicBezTo>
                    <a:pt x="52" y="75"/>
                    <a:pt x="54" y="72"/>
                    <a:pt x="57" y="71"/>
                  </a:cubicBezTo>
                  <a:cubicBezTo>
                    <a:pt x="72" y="62"/>
                    <a:pt x="72" y="62"/>
                    <a:pt x="72" y="62"/>
                  </a:cubicBezTo>
                  <a:cubicBezTo>
                    <a:pt x="70" y="60"/>
                    <a:pt x="70" y="60"/>
                    <a:pt x="70" y="60"/>
                  </a:cubicBezTo>
                  <a:cubicBezTo>
                    <a:pt x="53" y="70"/>
                    <a:pt x="53" y="70"/>
                    <a:pt x="53" y="70"/>
                  </a:cubicBezTo>
                  <a:cubicBezTo>
                    <a:pt x="52" y="71"/>
                    <a:pt x="52" y="71"/>
                    <a:pt x="51" y="71"/>
                  </a:cubicBezTo>
                  <a:cubicBezTo>
                    <a:pt x="51" y="71"/>
                    <a:pt x="50" y="71"/>
                    <a:pt x="50" y="71"/>
                  </a:cubicBezTo>
                  <a:cubicBezTo>
                    <a:pt x="49" y="70"/>
                    <a:pt x="48" y="70"/>
                    <a:pt x="47" y="69"/>
                  </a:cubicBezTo>
                  <a:cubicBezTo>
                    <a:pt x="15" y="13"/>
                    <a:pt x="15" y="13"/>
                    <a:pt x="15" y="13"/>
                  </a:cubicBezTo>
                  <a:cubicBezTo>
                    <a:pt x="0" y="0"/>
                    <a:pt x="0" y="0"/>
                    <a:pt x="0" y="0"/>
                  </a:cubicBezTo>
                </a:path>
              </a:pathLst>
            </a:custGeom>
            <a:solidFill>
              <a:srgbClr val="8E5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338">
              <a:extLst>
                <a:ext uri="{FF2B5EF4-FFF2-40B4-BE49-F238E27FC236}">
                  <a16:creationId xmlns:a16="http://schemas.microsoft.com/office/drawing/2014/main" id="{914AFE32-44DB-40BA-B02E-446FDFFCB0F2}"/>
                </a:ext>
              </a:extLst>
            </p:cNvPr>
            <p:cNvSpPr>
              <a:spLocks/>
            </p:cNvSpPr>
            <p:nvPr/>
          </p:nvSpPr>
          <p:spPr bwMode="auto">
            <a:xfrm>
              <a:off x="6408371" y="4738868"/>
              <a:ext cx="37009" cy="39002"/>
            </a:xfrm>
            <a:custGeom>
              <a:avLst/>
              <a:gdLst>
                <a:gd name="T0" fmla="*/ 0 w 55"/>
                <a:gd name="T1" fmla="*/ 0 h 58"/>
                <a:gd name="T2" fmla="*/ 32 w 55"/>
                <a:gd name="T3" fmla="*/ 56 h 58"/>
                <a:gd name="T4" fmla="*/ 35 w 55"/>
                <a:gd name="T5" fmla="*/ 58 h 58"/>
                <a:gd name="T6" fmla="*/ 36 w 55"/>
                <a:gd name="T7" fmla="*/ 58 h 58"/>
                <a:gd name="T8" fmla="*/ 38 w 55"/>
                <a:gd name="T9" fmla="*/ 57 h 58"/>
                <a:gd name="T10" fmla="*/ 55 w 55"/>
                <a:gd name="T11" fmla="*/ 47 h 58"/>
                <a:gd name="T12" fmla="*/ 0 w 5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5" h="58">
                  <a:moveTo>
                    <a:pt x="0" y="0"/>
                  </a:moveTo>
                  <a:cubicBezTo>
                    <a:pt x="32" y="56"/>
                    <a:pt x="32" y="56"/>
                    <a:pt x="32" y="56"/>
                  </a:cubicBezTo>
                  <a:cubicBezTo>
                    <a:pt x="33" y="57"/>
                    <a:pt x="34" y="57"/>
                    <a:pt x="35" y="58"/>
                  </a:cubicBezTo>
                  <a:cubicBezTo>
                    <a:pt x="35" y="58"/>
                    <a:pt x="36" y="58"/>
                    <a:pt x="36" y="58"/>
                  </a:cubicBezTo>
                  <a:cubicBezTo>
                    <a:pt x="37" y="58"/>
                    <a:pt x="37" y="58"/>
                    <a:pt x="38" y="57"/>
                  </a:cubicBezTo>
                  <a:cubicBezTo>
                    <a:pt x="55" y="47"/>
                    <a:pt x="55" y="47"/>
                    <a:pt x="55" y="47"/>
                  </a:cubicBezTo>
                  <a:cubicBezTo>
                    <a:pt x="0" y="0"/>
                    <a:pt x="0" y="0"/>
                    <a:pt x="0" y="0"/>
                  </a:cubicBezTo>
                </a:path>
              </a:pathLst>
            </a:custGeom>
            <a:solidFill>
              <a:srgbClr val="BC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339">
              <a:extLst>
                <a:ext uri="{FF2B5EF4-FFF2-40B4-BE49-F238E27FC236}">
                  <a16:creationId xmlns:a16="http://schemas.microsoft.com/office/drawing/2014/main" id="{0CF8C14E-14C0-40E2-BE25-6B12F608A143}"/>
                </a:ext>
              </a:extLst>
            </p:cNvPr>
            <p:cNvSpPr>
              <a:spLocks/>
            </p:cNvSpPr>
            <p:nvPr/>
          </p:nvSpPr>
          <p:spPr bwMode="auto">
            <a:xfrm>
              <a:off x="6430576" y="4771606"/>
              <a:ext cx="218637" cy="224615"/>
            </a:xfrm>
            <a:custGeom>
              <a:avLst/>
              <a:gdLst>
                <a:gd name="T0" fmla="*/ 24 w 325"/>
                <a:gd name="T1" fmla="*/ 0 h 334"/>
                <a:gd name="T2" fmla="*/ 9 w 325"/>
                <a:gd name="T3" fmla="*/ 9 h 334"/>
                <a:gd name="T4" fmla="*/ 3 w 325"/>
                <a:gd name="T5" fmla="*/ 15 h 334"/>
                <a:gd name="T6" fmla="*/ 2 w 325"/>
                <a:gd name="T7" fmla="*/ 27 h 334"/>
                <a:gd name="T8" fmla="*/ 85 w 325"/>
                <a:gd name="T9" fmla="*/ 172 h 334"/>
                <a:gd name="T10" fmla="*/ 173 w 325"/>
                <a:gd name="T11" fmla="*/ 326 h 334"/>
                <a:gd name="T12" fmla="*/ 187 w 325"/>
                <a:gd name="T13" fmla="*/ 334 h 334"/>
                <a:gd name="T14" fmla="*/ 325 w 325"/>
                <a:gd name="T15" fmla="*/ 256 h 334"/>
                <a:gd name="T16" fmla="*/ 319 w 325"/>
                <a:gd name="T17" fmla="*/ 251 h 334"/>
                <a:gd name="T18" fmla="*/ 192 w 325"/>
                <a:gd name="T19" fmla="*/ 325 h 334"/>
                <a:gd name="T20" fmla="*/ 188 w 325"/>
                <a:gd name="T21" fmla="*/ 326 h 334"/>
                <a:gd name="T22" fmla="*/ 181 w 325"/>
                <a:gd name="T23" fmla="*/ 322 h 334"/>
                <a:gd name="T24" fmla="*/ 11 w 325"/>
                <a:gd name="T25" fmla="*/ 27 h 334"/>
                <a:gd name="T26" fmla="*/ 13 w 325"/>
                <a:gd name="T27" fmla="*/ 16 h 334"/>
                <a:gd name="T28" fmla="*/ 31 w 325"/>
                <a:gd name="T29" fmla="*/ 6 h 334"/>
                <a:gd name="T30" fmla="*/ 24 w 325"/>
                <a:gd name="T31"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5" h="334">
                  <a:moveTo>
                    <a:pt x="24" y="0"/>
                  </a:moveTo>
                  <a:cubicBezTo>
                    <a:pt x="9" y="9"/>
                    <a:pt x="9" y="9"/>
                    <a:pt x="9" y="9"/>
                  </a:cubicBezTo>
                  <a:cubicBezTo>
                    <a:pt x="6" y="10"/>
                    <a:pt x="4" y="13"/>
                    <a:pt x="3" y="15"/>
                  </a:cubicBezTo>
                  <a:cubicBezTo>
                    <a:pt x="1" y="19"/>
                    <a:pt x="0" y="23"/>
                    <a:pt x="2" y="27"/>
                  </a:cubicBezTo>
                  <a:cubicBezTo>
                    <a:pt x="85" y="172"/>
                    <a:pt x="85" y="172"/>
                    <a:pt x="85" y="172"/>
                  </a:cubicBezTo>
                  <a:cubicBezTo>
                    <a:pt x="173" y="326"/>
                    <a:pt x="173" y="326"/>
                    <a:pt x="173" y="326"/>
                  </a:cubicBezTo>
                  <a:cubicBezTo>
                    <a:pt x="176" y="331"/>
                    <a:pt x="182" y="334"/>
                    <a:pt x="187" y="334"/>
                  </a:cubicBezTo>
                  <a:cubicBezTo>
                    <a:pt x="325" y="256"/>
                    <a:pt x="325" y="256"/>
                    <a:pt x="325" y="256"/>
                  </a:cubicBezTo>
                  <a:cubicBezTo>
                    <a:pt x="319" y="251"/>
                    <a:pt x="319" y="251"/>
                    <a:pt x="319" y="251"/>
                  </a:cubicBezTo>
                  <a:cubicBezTo>
                    <a:pt x="192" y="325"/>
                    <a:pt x="192" y="325"/>
                    <a:pt x="192" y="325"/>
                  </a:cubicBezTo>
                  <a:cubicBezTo>
                    <a:pt x="190" y="325"/>
                    <a:pt x="189" y="326"/>
                    <a:pt x="188" y="326"/>
                  </a:cubicBezTo>
                  <a:cubicBezTo>
                    <a:pt x="185" y="326"/>
                    <a:pt x="182" y="324"/>
                    <a:pt x="181" y="322"/>
                  </a:cubicBezTo>
                  <a:cubicBezTo>
                    <a:pt x="11" y="27"/>
                    <a:pt x="11" y="27"/>
                    <a:pt x="11" y="27"/>
                  </a:cubicBezTo>
                  <a:cubicBezTo>
                    <a:pt x="8" y="23"/>
                    <a:pt x="10" y="18"/>
                    <a:pt x="13" y="16"/>
                  </a:cubicBezTo>
                  <a:cubicBezTo>
                    <a:pt x="31" y="6"/>
                    <a:pt x="31" y="6"/>
                    <a:pt x="31" y="6"/>
                  </a:cubicBezTo>
                  <a:cubicBezTo>
                    <a:pt x="24" y="0"/>
                    <a:pt x="24" y="0"/>
                    <a:pt x="24" y="0"/>
                  </a:cubicBezTo>
                </a:path>
              </a:pathLst>
            </a:custGeom>
            <a:solidFill>
              <a:srgbClr val="8E5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340">
              <a:extLst>
                <a:ext uri="{FF2B5EF4-FFF2-40B4-BE49-F238E27FC236}">
                  <a16:creationId xmlns:a16="http://schemas.microsoft.com/office/drawing/2014/main" id="{2BD61A3B-6A7E-4BD6-BD38-A623A31A5CE3}"/>
                </a:ext>
              </a:extLst>
            </p:cNvPr>
            <p:cNvSpPr>
              <a:spLocks/>
            </p:cNvSpPr>
            <p:nvPr/>
          </p:nvSpPr>
          <p:spPr bwMode="auto">
            <a:xfrm>
              <a:off x="6435985" y="4775592"/>
              <a:ext cx="209242" cy="215505"/>
            </a:xfrm>
            <a:custGeom>
              <a:avLst/>
              <a:gdLst>
                <a:gd name="T0" fmla="*/ 23 w 311"/>
                <a:gd name="T1" fmla="*/ 0 h 320"/>
                <a:gd name="T2" fmla="*/ 5 w 311"/>
                <a:gd name="T3" fmla="*/ 10 h 320"/>
                <a:gd name="T4" fmla="*/ 3 w 311"/>
                <a:gd name="T5" fmla="*/ 21 h 320"/>
                <a:gd name="T6" fmla="*/ 173 w 311"/>
                <a:gd name="T7" fmla="*/ 316 h 320"/>
                <a:gd name="T8" fmla="*/ 180 w 311"/>
                <a:gd name="T9" fmla="*/ 320 h 320"/>
                <a:gd name="T10" fmla="*/ 184 w 311"/>
                <a:gd name="T11" fmla="*/ 319 h 320"/>
                <a:gd name="T12" fmla="*/ 311 w 311"/>
                <a:gd name="T13" fmla="*/ 245 h 320"/>
                <a:gd name="T14" fmla="*/ 23 w 311"/>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320">
                  <a:moveTo>
                    <a:pt x="23" y="0"/>
                  </a:moveTo>
                  <a:cubicBezTo>
                    <a:pt x="5" y="10"/>
                    <a:pt x="5" y="10"/>
                    <a:pt x="5" y="10"/>
                  </a:cubicBezTo>
                  <a:cubicBezTo>
                    <a:pt x="2" y="12"/>
                    <a:pt x="0" y="17"/>
                    <a:pt x="3" y="21"/>
                  </a:cubicBezTo>
                  <a:cubicBezTo>
                    <a:pt x="173" y="316"/>
                    <a:pt x="173" y="316"/>
                    <a:pt x="173" y="316"/>
                  </a:cubicBezTo>
                  <a:cubicBezTo>
                    <a:pt x="174" y="318"/>
                    <a:pt x="177" y="320"/>
                    <a:pt x="180" y="320"/>
                  </a:cubicBezTo>
                  <a:cubicBezTo>
                    <a:pt x="181" y="320"/>
                    <a:pt x="182" y="319"/>
                    <a:pt x="184" y="319"/>
                  </a:cubicBezTo>
                  <a:cubicBezTo>
                    <a:pt x="311" y="245"/>
                    <a:pt x="311" y="245"/>
                    <a:pt x="311" y="245"/>
                  </a:cubicBezTo>
                  <a:cubicBezTo>
                    <a:pt x="23" y="0"/>
                    <a:pt x="23" y="0"/>
                    <a:pt x="23" y="0"/>
                  </a:cubicBezTo>
                </a:path>
              </a:pathLst>
            </a:custGeom>
            <a:solidFill>
              <a:srgbClr val="BC7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341">
              <a:extLst>
                <a:ext uri="{FF2B5EF4-FFF2-40B4-BE49-F238E27FC236}">
                  <a16:creationId xmlns:a16="http://schemas.microsoft.com/office/drawing/2014/main" id="{E5A30357-74E7-4C26-9D0A-A658EC3CDDAB}"/>
                </a:ext>
              </a:extLst>
            </p:cNvPr>
            <p:cNvSpPr>
              <a:spLocks/>
            </p:cNvSpPr>
            <p:nvPr/>
          </p:nvSpPr>
          <p:spPr bwMode="auto">
            <a:xfrm>
              <a:off x="6297345" y="4643784"/>
              <a:ext cx="254222" cy="376066"/>
            </a:xfrm>
            <a:custGeom>
              <a:avLst/>
              <a:gdLst>
                <a:gd name="T0" fmla="*/ 0 w 378"/>
                <a:gd name="T1" fmla="*/ 0 h 559"/>
                <a:gd name="T2" fmla="*/ 22 w 378"/>
                <a:gd name="T3" fmla="*/ 39 h 559"/>
                <a:gd name="T4" fmla="*/ 324 w 378"/>
                <a:gd name="T5" fmla="*/ 559 h 559"/>
                <a:gd name="T6" fmla="*/ 378 w 378"/>
                <a:gd name="T7" fmla="*/ 528 h 559"/>
                <a:gd name="T8" fmla="*/ 283 w 378"/>
                <a:gd name="T9" fmla="*/ 362 h 559"/>
                <a:gd name="T10" fmla="*/ 201 w 378"/>
                <a:gd name="T11" fmla="*/ 221 h 559"/>
                <a:gd name="T12" fmla="*/ 200 w 378"/>
                <a:gd name="T13" fmla="*/ 217 h 559"/>
                <a:gd name="T14" fmla="*/ 147 w 378"/>
                <a:gd name="T15" fmla="*/ 126 h 559"/>
                <a:gd name="T16" fmla="*/ 0 w 378"/>
                <a:gd name="T1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559">
                  <a:moveTo>
                    <a:pt x="0" y="0"/>
                  </a:moveTo>
                  <a:cubicBezTo>
                    <a:pt x="22" y="39"/>
                    <a:pt x="22" y="39"/>
                    <a:pt x="22" y="39"/>
                  </a:cubicBezTo>
                  <a:cubicBezTo>
                    <a:pt x="324" y="559"/>
                    <a:pt x="324" y="559"/>
                    <a:pt x="324" y="559"/>
                  </a:cubicBezTo>
                  <a:cubicBezTo>
                    <a:pt x="378" y="528"/>
                    <a:pt x="378" y="528"/>
                    <a:pt x="378" y="528"/>
                  </a:cubicBezTo>
                  <a:cubicBezTo>
                    <a:pt x="283" y="362"/>
                    <a:pt x="283" y="362"/>
                    <a:pt x="283" y="362"/>
                  </a:cubicBezTo>
                  <a:cubicBezTo>
                    <a:pt x="201" y="221"/>
                    <a:pt x="201" y="221"/>
                    <a:pt x="201" y="221"/>
                  </a:cubicBezTo>
                  <a:cubicBezTo>
                    <a:pt x="200" y="220"/>
                    <a:pt x="200" y="219"/>
                    <a:pt x="200" y="217"/>
                  </a:cubicBezTo>
                  <a:cubicBezTo>
                    <a:pt x="147" y="126"/>
                    <a:pt x="147" y="126"/>
                    <a:pt x="147" y="126"/>
                  </a:cubicBezTo>
                  <a:cubicBezTo>
                    <a:pt x="0" y="0"/>
                    <a:pt x="0" y="0"/>
                    <a:pt x="0" y="0"/>
                  </a:cubicBezTo>
                </a:path>
              </a:pathLst>
            </a:custGeom>
            <a:solidFill>
              <a:srgbClr val="314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342">
              <a:extLst>
                <a:ext uri="{FF2B5EF4-FFF2-40B4-BE49-F238E27FC236}">
                  <a16:creationId xmlns:a16="http://schemas.microsoft.com/office/drawing/2014/main" id="{7E3D7B60-B12E-46BF-BEC5-A5C548DD6BD8}"/>
                </a:ext>
              </a:extLst>
            </p:cNvPr>
            <p:cNvSpPr>
              <a:spLocks/>
            </p:cNvSpPr>
            <p:nvPr/>
          </p:nvSpPr>
          <p:spPr bwMode="auto">
            <a:xfrm>
              <a:off x="6432000" y="4789826"/>
              <a:ext cx="55798" cy="97646"/>
            </a:xfrm>
            <a:custGeom>
              <a:avLst/>
              <a:gdLst>
                <a:gd name="T0" fmla="*/ 0 w 83"/>
                <a:gd name="T1" fmla="*/ 0 h 145"/>
                <a:gd name="T2" fmla="*/ 1 w 83"/>
                <a:gd name="T3" fmla="*/ 4 h 145"/>
                <a:gd name="T4" fmla="*/ 83 w 83"/>
                <a:gd name="T5" fmla="*/ 145 h 145"/>
                <a:gd name="T6" fmla="*/ 0 w 83"/>
                <a:gd name="T7" fmla="*/ 0 h 145"/>
              </a:gdLst>
              <a:ahLst/>
              <a:cxnLst>
                <a:cxn ang="0">
                  <a:pos x="T0" y="T1"/>
                </a:cxn>
                <a:cxn ang="0">
                  <a:pos x="T2" y="T3"/>
                </a:cxn>
                <a:cxn ang="0">
                  <a:pos x="T4" y="T5"/>
                </a:cxn>
                <a:cxn ang="0">
                  <a:pos x="T6" y="T7"/>
                </a:cxn>
              </a:cxnLst>
              <a:rect l="0" t="0" r="r" b="b"/>
              <a:pathLst>
                <a:path w="83" h="145">
                  <a:moveTo>
                    <a:pt x="0" y="0"/>
                  </a:moveTo>
                  <a:cubicBezTo>
                    <a:pt x="0" y="2"/>
                    <a:pt x="0" y="3"/>
                    <a:pt x="1" y="4"/>
                  </a:cubicBezTo>
                  <a:cubicBezTo>
                    <a:pt x="83" y="145"/>
                    <a:pt x="83" y="145"/>
                    <a:pt x="83" y="145"/>
                  </a:cubicBezTo>
                  <a:cubicBezTo>
                    <a:pt x="0" y="0"/>
                    <a:pt x="0" y="0"/>
                    <a:pt x="0" y="0"/>
                  </a:cubicBezTo>
                </a:path>
              </a:pathLst>
            </a:custGeom>
            <a:solidFill>
              <a:srgbClr val="744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343">
              <a:extLst>
                <a:ext uri="{FF2B5EF4-FFF2-40B4-BE49-F238E27FC236}">
                  <a16:creationId xmlns:a16="http://schemas.microsoft.com/office/drawing/2014/main" id="{D54D18CE-2671-4636-A059-AA225C9BF8FA}"/>
                </a:ext>
              </a:extLst>
            </p:cNvPr>
            <p:cNvSpPr>
              <a:spLocks/>
            </p:cNvSpPr>
            <p:nvPr/>
          </p:nvSpPr>
          <p:spPr bwMode="auto">
            <a:xfrm>
              <a:off x="6674834" y="4796659"/>
              <a:ext cx="62346" cy="75156"/>
            </a:xfrm>
            <a:custGeom>
              <a:avLst/>
              <a:gdLst>
                <a:gd name="T0" fmla="*/ 219 w 219"/>
                <a:gd name="T1" fmla="*/ 90 h 264"/>
                <a:gd name="T2" fmla="*/ 23 w 219"/>
                <a:gd name="T3" fmla="*/ 0 h 264"/>
                <a:gd name="T4" fmla="*/ 0 w 219"/>
                <a:gd name="T5" fmla="*/ 215 h 264"/>
                <a:gd name="T6" fmla="*/ 56 w 219"/>
                <a:gd name="T7" fmla="*/ 182 h 264"/>
                <a:gd name="T8" fmla="*/ 104 w 219"/>
                <a:gd name="T9" fmla="*/ 264 h 264"/>
                <a:gd name="T10" fmla="*/ 210 w 219"/>
                <a:gd name="T11" fmla="*/ 205 h 264"/>
                <a:gd name="T12" fmla="*/ 163 w 219"/>
                <a:gd name="T13" fmla="*/ 120 h 264"/>
                <a:gd name="T14" fmla="*/ 219 w 219"/>
                <a:gd name="T15" fmla="*/ 9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64">
                  <a:moveTo>
                    <a:pt x="219" y="90"/>
                  </a:moveTo>
                  <a:lnTo>
                    <a:pt x="23" y="0"/>
                  </a:lnTo>
                  <a:lnTo>
                    <a:pt x="0" y="215"/>
                  </a:lnTo>
                  <a:lnTo>
                    <a:pt x="56" y="182"/>
                  </a:lnTo>
                  <a:lnTo>
                    <a:pt x="104" y="264"/>
                  </a:lnTo>
                  <a:lnTo>
                    <a:pt x="210" y="205"/>
                  </a:lnTo>
                  <a:lnTo>
                    <a:pt x="163" y="120"/>
                  </a:lnTo>
                  <a:lnTo>
                    <a:pt x="219" y="90"/>
                  </a:lnTo>
                  <a:close/>
                </a:path>
              </a:pathLst>
            </a:custGeom>
            <a:solidFill>
              <a:srgbClr val="AF6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344">
              <a:extLst>
                <a:ext uri="{FF2B5EF4-FFF2-40B4-BE49-F238E27FC236}">
                  <a16:creationId xmlns:a16="http://schemas.microsoft.com/office/drawing/2014/main" id="{6F8BA96C-38A5-422F-9C39-F9D036FBC9E9}"/>
                </a:ext>
              </a:extLst>
            </p:cNvPr>
            <p:cNvSpPr>
              <a:spLocks noEditPoints="1"/>
            </p:cNvSpPr>
            <p:nvPr/>
          </p:nvSpPr>
          <p:spPr bwMode="auto">
            <a:xfrm>
              <a:off x="6587152" y="4848471"/>
              <a:ext cx="231447" cy="208388"/>
            </a:xfrm>
            <a:custGeom>
              <a:avLst/>
              <a:gdLst>
                <a:gd name="T0" fmla="*/ 344 w 344"/>
                <a:gd name="T1" fmla="*/ 19 h 310"/>
                <a:gd name="T2" fmla="*/ 42 w 344"/>
                <a:gd name="T3" fmla="*/ 306 h 310"/>
                <a:gd name="T4" fmla="*/ 2 w 344"/>
                <a:gd name="T5" fmla="*/ 258 h 310"/>
                <a:gd name="T6" fmla="*/ 0 w 344"/>
                <a:gd name="T7" fmla="*/ 260 h 310"/>
                <a:gd name="T8" fmla="*/ 42 w 344"/>
                <a:gd name="T9" fmla="*/ 310 h 310"/>
                <a:gd name="T10" fmla="*/ 344 w 344"/>
                <a:gd name="T11" fmla="*/ 19 h 310"/>
                <a:gd name="T12" fmla="*/ 340 w 344"/>
                <a:gd name="T13" fmla="*/ 0 h 310"/>
                <a:gd name="T14" fmla="*/ 331 w 344"/>
                <a:gd name="T15" fmla="*/ 6 h 310"/>
                <a:gd name="T16" fmla="*/ 331 w 344"/>
                <a:gd name="T17" fmla="*/ 6 h 310"/>
                <a:gd name="T18" fmla="*/ 340 w 344"/>
                <a:gd name="T19" fmla="*/ 0 h 310"/>
                <a:gd name="T20" fmla="*/ 344 w 344"/>
                <a:gd name="T21" fmla="*/ 19 h 310"/>
                <a:gd name="T22" fmla="*/ 340 w 344"/>
                <a:gd name="T23"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4" h="310">
                  <a:moveTo>
                    <a:pt x="344" y="19"/>
                  </a:moveTo>
                  <a:cubicBezTo>
                    <a:pt x="42" y="306"/>
                    <a:pt x="42" y="306"/>
                    <a:pt x="42" y="306"/>
                  </a:cubicBezTo>
                  <a:cubicBezTo>
                    <a:pt x="2" y="258"/>
                    <a:pt x="2" y="258"/>
                    <a:pt x="2" y="258"/>
                  </a:cubicBezTo>
                  <a:cubicBezTo>
                    <a:pt x="1" y="259"/>
                    <a:pt x="0" y="259"/>
                    <a:pt x="0" y="260"/>
                  </a:cubicBezTo>
                  <a:cubicBezTo>
                    <a:pt x="42" y="310"/>
                    <a:pt x="42" y="310"/>
                    <a:pt x="42" y="310"/>
                  </a:cubicBezTo>
                  <a:cubicBezTo>
                    <a:pt x="344" y="19"/>
                    <a:pt x="344" y="19"/>
                    <a:pt x="344" y="19"/>
                  </a:cubicBezTo>
                  <a:moveTo>
                    <a:pt x="340" y="0"/>
                  </a:moveTo>
                  <a:cubicBezTo>
                    <a:pt x="331" y="6"/>
                    <a:pt x="331" y="6"/>
                    <a:pt x="331" y="6"/>
                  </a:cubicBezTo>
                  <a:cubicBezTo>
                    <a:pt x="331" y="6"/>
                    <a:pt x="331" y="6"/>
                    <a:pt x="331" y="6"/>
                  </a:cubicBezTo>
                  <a:cubicBezTo>
                    <a:pt x="340" y="0"/>
                    <a:pt x="340" y="0"/>
                    <a:pt x="340" y="0"/>
                  </a:cubicBezTo>
                  <a:cubicBezTo>
                    <a:pt x="344" y="19"/>
                    <a:pt x="344" y="19"/>
                    <a:pt x="344" y="19"/>
                  </a:cubicBezTo>
                  <a:cubicBezTo>
                    <a:pt x="340" y="0"/>
                    <a:pt x="340" y="0"/>
                    <a:pt x="340" y="0"/>
                  </a:cubicBezTo>
                </a:path>
              </a:pathLst>
            </a:custGeom>
            <a:solidFill>
              <a:srgbClr val="3A59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345">
              <a:extLst>
                <a:ext uri="{FF2B5EF4-FFF2-40B4-BE49-F238E27FC236}">
                  <a16:creationId xmlns:a16="http://schemas.microsoft.com/office/drawing/2014/main" id="{51EAB262-68F1-4106-8CD7-31749E162F8F}"/>
                </a:ext>
              </a:extLst>
            </p:cNvPr>
            <p:cNvSpPr>
              <a:spLocks/>
            </p:cNvSpPr>
            <p:nvPr/>
          </p:nvSpPr>
          <p:spPr bwMode="auto">
            <a:xfrm>
              <a:off x="6576619" y="4848471"/>
              <a:ext cx="241981" cy="205826"/>
            </a:xfrm>
            <a:custGeom>
              <a:avLst/>
              <a:gdLst>
                <a:gd name="T0" fmla="*/ 356 w 360"/>
                <a:gd name="T1" fmla="*/ 0 h 306"/>
                <a:gd name="T2" fmla="*/ 347 w 360"/>
                <a:gd name="T3" fmla="*/ 6 h 306"/>
                <a:gd name="T4" fmla="*/ 347 w 360"/>
                <a:gd name="T5" fmla="*/ 6 h 306"/>
                <a:gd name="T6" fmla="*/ 0 w 360"/>
                <a:gd name="T7" fmla="*/ 241 h 306"/>
                <a:gd name="T8" fmla="*/ 16 w 360"/>
                <a:gd name="T9" fmla="*/ 260 h 306"/>
                <a:gd name="T10" fmla="*/ 18 w 360"/>
                <a:gd name="T11" fmla="*/ 258 h 306"/>
                <a:gd name="T12" fmla="*/ 58 w 360"/>
                <a:gd name="T13" fmla="*/ 306 h 306"/>
                <a:gd name="T14" fmla="*/ 360 w 360"/>
                <a:gd name="T15" fmla="*/ 19 h 306"/>
                <a:gd name="T16" fmla="*/ 356 w 360"/>
                <a:gd name="T17"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306">
                  <a:moveTo>
                    <a:pt x="356" y="0"/>
                  </a:moveTo>
                  <a:cubicBezTo>
                    <a:pt x="347" y="6"/>
                    <a:pt x="347" y="6"/>
                    <a:pt x="347" y="6"/>
                  </a:cubicBezTo>
                  <a:cubicBezTo>
                    <a:pt x="347" y="6"/>
                    <a:pt x="347" y="6"/>
                    <a:pt x="347" y="6"/>
                  </a:cubicBezTo>
                  <a:cubicBezTo>
                    <a:pt x="0" y="241"/>
                    <a:pt x="0" y="241"/>
                    <a:pt x="0" y="241"/>
                  </a:cubicBezTo>
                  <a:cubicBezTo>
                    <a:pt x="16" y="260"/>
                    <a:pt x="16" y="260"/>
                    <a:pt x="16" y="260"/>
                  </a:cubicBezTo>
                  <a:cubicBezTo>
                    <a:pt x="16" y="259"/>
                    <a:pt x="17" y="259"/>
                    <a:pt x="18" y="258"/>
                  </a:cubicBezTo>
                  <a:cubicBezTo>
                    <a:pt x="58" y="306"/>
                    <a:pt x="58" y="306"/>
                    <a:pt x="58" y="306"/>
                  </a:cubicBezTo>
                  <a:cubicBezTo>
                    <a:pt x="360" y="19"/>
                    <a:pt x="360" y="19"/>
                    <a:pt x="360" y="19"/>
                  </a:cubicBezTo>
                  <a:cubicBezTo>
                    <a:pt x="356" y="0"/>
                    <a:pt x="356" y="0"/>
                    <a:pt x="356" y="0"/>
                  </a:cubicBezTo>
                </a:path>
              </a:pathLst>
            </a:custGeom>
            <a:solidFill>
              <a:srgbClr val="314A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346">
              <a:extLst>
                <a:ext uri="{FF2B5EF4-FFF2-40B4-BE49-F238E27FC236}">
                  <a16:creationId xmlns:a16="http://schemas.microsoft.com/office/drawing/2014/main" id="{70562A9E-A84D-4F46-A684-5D5903C3CE63}"/>
                </a:ext>
              </a:extLst>
            </p:cNvPr>
            <p:cNvSpPr>
              <a:spLocks/>
            </p:cNvSpPr>
            <p:nvPr/>
          </p:nvSpPr>
          <p:spPr bwMode="auto">
            <a:xfrm>
              <a:off x="6444810" y="4949818"/>
              <a:ext cx="192161" cy="192446"/>
            </a:xfrm>
            <a:custGeom>
              <a:avLst/>
              <a:gdLst>
                <a:gd name="T0" fmla="*/ 51 w 286"/>
                <a:gd name="T1" fmla="*/ 235 h 286"/>
                <a:gd name="T2" fmla="*/ 235 w 286"/>
                <a:gd name="T3" fmla="*/ 235 h 286"/>
                <a:gd name="T4" fmla="*/ 235 w 286"/>
                <a:gd name="T5" fmla="*/ 51 h 286"/>
                <a:gd name="T6" fmla="*/ 51 w 286"/>
                <a:gd name="T7" fmla="*/ 51 h 286"/>
                <a:gd name="T8" fmla="*/ 51 w 286"/>
                <a:gd name="T9" fmla="*/ 235 h 286"/>
              </a:gdLst>
              <a:ahLst/>
              <a:cxnLst>
                <a:cxn ang="0">
                  <a:pos x="T0" y="T1"/>
                </a:cxn>
                <a:cxn ang="0">
                  <a:pos x="T2" y="T3"/>
                </a:cxn>
                <a:cxn ang="0">
                  <a:pos x="T4" y="T5"/>
                </a:cxn>
                <a:cxn ang="0">
                  <a:pos x="T6" y="T7"/>
                </a:cxn>
                <a:cxn ang="0">
                  <a:pos x="T8" y="T9"/>
                </a:cxn>
              </a:cxnLst>
              <a:rect l="0" t="0" r="r" b="b"/>
              <a:pathLst>
                <a:path w="286" h="286">
                  <a:moveTo>
                    <a:pt x="51" y="235"/>
                  </a:moveTo>
                  <a:cubicBezTo>
                    <a:pt x="102" y="286"/>
                    <a:pt x="184" y="286"/>
                    <a:pt x="235" y="235"/>
                  </a:cubicBezTo>
                  <a:cubicBezTo>
                    <a:pt x="286" y="184"/>
                    <a:pt x="286" y="101"/>
                    <a:pt x="235" y="51"/>
                  </a:cubicBezTo>
                  <a:cubicBezTo>
                    <a:pt x="184" y="0"/>
                    <a:pt x="102" y="0"/>
                    <a:pt x="51" y="51"/>
                  </a:cubicBezTo>
                  <a:cubicBezTo>
                    <a:pt x="0" y="101"/>
                    <a:pt x="0" y="184"/>
                    <a:pt x="51" y="2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347">
              <a:extLst>
                <a:ext uri="{FF2B5EF4-FFF2-40B4-BE49-F238E27FC236}">
                  <a16:creationId xmlns:a16="http://schemas.microsoft.com/office/drawing/2014/main" id="{5CF6E62E-59A2-4A99-A68B-D3E9ACF14457}"/>
                </a:ext>
              </a:extLst>
            </p:cNvPr>
            <p:cNvSpPr>
              <a:spLocks/>
            </p:cNvSpPr>
            <p:nvPr/>
          </p:nvSpPr>
          <p:spPr bwMode="auto">
            <a:xfrm>
              <a:off x="6489790" y="4995083"/>
              <a:ext cx="101632" cy="101347"/>
            </a:xfrm>
            <a:custGeom>
              <a:avLst/>
              <a:gdLst>
                <a:gd name="T0" fmla="*/ 125 w 151"/>
                <a:gd name="T1" fmla="*/ 124 h 151"/>
                <a:gd name="T2" fmla="*/ 125 w 151"/>
                <a:gd name="T3" fmla="*/ 27 h 151"/>
                <a:gd name="T4" fmla="*/ 27 w 151"/>
                <a:gd name="T5" fmla="*/ 27 h 151"/>
                <a:gd name="T6" fmla="*/ 27 w 151"/>
                <a:gd name="T7" fmla="*/ 124 h 151"/>
                <a:gd name="T8" fmla="*/ 125 w 151"/>
                <a:gd name="T9" fmla="*/ 124 h 151"/>
              </a:gdLst>
              <a:ahLst/>
              <a:cxnLst>
                <a:cxn ang="0">
                  <a:pos x="T0" y="T1"/>
                </a:cxn>
                <a:cxn ang="0">
                  <a:pos x="T2" y="T3"/>
                </a:cxn>
                <a:cxn ang="0">
                  <a:pos x="T4" y="T5"/>
                </a:cxn>
                <a:cxn ang="0">
                  <a:pos x="T6" y="T7"/>
                </a:cxn>
                <a:cxn ang="0">
                  <a:pos x="T8" y="T9"/>
                </a:cxn>
              </a:cxnLst>
              <a:rect l="0" t="0" r="r" b="b"/>
              <a:pathLst>
                <a:path w="151" h="151">
                  <a:moveTo>
                    <a:pt x="125" y="124"/>
                  </a:moveTo>
                  <a:cubicBezTo>
                    <a:pt x="151" y="98"/>
                    <a:pt x="151" y="54"/>
                    <a:pt x="125" y="27"/>
                  </a:cubicBezTo>
                  <a:cubicBezTo>
                    <a:pt x="98" y="0"/>
                    <a:pt x="54" y="0"/>
                    <a:pt x="27" y="27"/>
                  </a:cubicBezTo>
                  <a:cubicBezTo>
                    <a:pt x="0" y="54"/>
                    <a:pt x="0" y="98"/>
                    <a:pt x="27" y="124"/>
                  </a:cubicBezTo>
                  <a:cubicBezTo>
                    <a:pt x="54" y="151"/>
                    <a:pt x="98" y="151"/>
                    <a:pt x="125" y="124"/>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348">
              <a:extLst>
                <a:ext uri="{FF2B5EF4-FFF2-40B4-BE49-F238E27FC236}">
                  <a16:creationId xmlns:a16="http://schemas.microsoft.com/office/drawing/2014/main" id="{478704AA-263E-4B9A-AA3F-0D686D6D2DC1}"/>
                </a:ext>
              </a:extLst>
            </p:cNvPr>
            <p:cNvSpPr>
              <a:spLocks/>
            </p:cNvSpPr>
            <p:nvPr/>
          </p:nvSpPr>
          <p:spPr bwMode="auto">
            <a:xfrm>
              <a:off x="6132513" y="4526779"/>
              <a:ext cx="134086" cy="79427"/>
            </a:xfrm>
            <a:custGeom>
              <a:avLst/>
              <a:gdLst>
                <a:gd name="T0" fmla="*/ 48 w 199"/>
                <a:gd name="T1" fmla="*/ 0 h 118"/>
                <a:gd name="T2" fmla="*/ 90 w 199"/>
                <a:gd name="T3" fmla="*/ 26 h 118"/>
                <a:gd name="T4" fmla="*/ 199 w 199"/>
                <a:gd name="T5" fmla="*/ 55 h 118"/>
                <a:gd name="T6" fmla="*/ 182 w 199"/>
                <a:gd name="T7" fmla="*/ 118 h 118"/>
                <a:gd name="T8" fmla="*/ 71 w 199"/>
                <a:gd name="T9" fmla="*/ 88 h 118"/>
                <a:gd name="T10" fmla="*/ 48 w 199"/>
                <a:gd name="T11" fmla="*/ 95 h 118"/>
                <a:gd name="T12" fmla="*/ 0 w 199"/>
                <a:gd name="T13" fmla="*/ 47 h 118"/>
                <a:gd name="T14" fmla="*/ 48 w 199"/>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18">
                  <a:moveTo>
                    <a:pt x="48" y="0"/>
                  </a:moveTo>
                  <a:cubicBezTo>
                    <a:pt x="66" y="0"/>
                    <a:pt x="82" y="10"/>
                    <a:pt x="90" y="26"/>
                  </a:cubicBezTo>
                  <a:cubicBezTo>
                    <a:pt x="199" y="55"/>
                    <a:pt x="199" y="55"/>
                    <a:pt x="199" y="55"/>
                  </a:cubicBezTo>
                  <a:cubicBezTo>
                    <a:pt x="182" y="118"/>
                    <a:pt x="182" y="118"/>
                    <a:pt x="182" y="118"/>
                  </a:cubicBezTo>
                  <a:cubicBezTo>
                    <a:pt x="71" y="88"/>
                    <a:pt x="71" y="88"/>
                    <a:pt x="71" y="88"/>
                  </a:cubicBezTo>
                  <a:cubicBezTo>
                    <a:pt x="64" y="92"/>
                    <a:pt x="57" y="95"/>
                    <a:pt x="48" y="95"/>
                  </a:cubicBezTo>
                  <a:cubicBezTo>
                    <a:pt x="22" y="95"/>
                    <a:pt x="0" y="74"/>
                    <a:pt x="0" y="47"/>
                  </a:cubicBezTo>
                  <a:cubicBezTo>
                    <a:pt x="0" y="21"/>
                    <a:pt x="22" y="0"/>
                    <a:pt x="48" y="0"/>
                  </a:cubicBez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84296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5323256"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Licitação e Gestão de Fornecedores</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1376203"/>
          </a:xfrm>
        </p:spPr>
        <p:txBody>
          <a:bodyPr>
            <a:noAutofit/>
          </a:bodyPr>
          <a:lstStyle/>
          <a:p>
            <a:pPr marL="0" indent="0">
              <a:buNone/>
            </a:pPr>
            <a:r>
              <a:rPr lang="pt-BR" sz="1400" dirty="0">
                <a:solidFill>
                  <a:srgbClr val="343535"/>
                </a:solidFill>
              </a:rPr>
              <a:t>Com a finalidade de garantir a integridade e transparência o Regulamento de Compras, em consonância com o Código de Ética e Conduta, este manual e demais políticas internas, prevê diretrizes para a contratação de fornecedores.</a:t>
            </a:r>
          </a:p>
          <a:p>
            <a:pPr marL="0" indent="0">
              <a:buNone/>
            </a:pPr>
            <a:r>
              <a:rPr lang="pt-BR" sz="1400" dirty="0">
                <a:solidFill>
                  <a:srgbClr val="343535"/>
                </a:solidFill>
              </a:rPr>
              <a:t>As contratações devem ser realizadas buscando sempre o melhor para a Organização. Portanto, durante o processo, os colaboradores devem se abster de:</a:t>
            </a: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0" name="Rectangle 9">
            <a:extLst>
              <a:ext uri="{FF2B5EF4-FFF2-40B4-BE49-F238E27FC236}">
                <a16:creationId xmlns:a16="http://schemas.microsoft.com/office/drawing/2014/main" id="{4D8D9358-1890-42AF-9F9C-419610AB0E56}"/>
              </a:ext>
            </a:extLst>
          </p:cNvPr>
          <p:cNvSpPr/>
          <p:nvPr/>
        </p:nvSpPr>
        <p:spPr>
          <a:xfrm>
            <a:off x="577516" y="3784286"/>
            <a:ext cx="3744317" cy="1159412"/>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pt-BR" sz="1200" noProof="1">
                <a:solidFill>
                  <a:schemeClr val="bg1"/>
                </a:solidFill>
              </a:rPr>
              <a:t>Receber quaisquer vantagens indevidas em troca de indicação/favorecimento de fornecedores.</a:t>
            </a:r>
            <a:endParaRPr lang="en-US" sz="1100" noProof="1">
              <a:solidFill>
                <a:schemeClr val="bg1"/>
              </a:solidFill>
            </a:endParaRPr>
          </a:p>
        </p:txBody>
      </p:sp>
      <p:sp>
        <p:nvSpPr>
          <p:cNvPr id="11" name="Rectangle 10">
            <a:extLst>
              <a:ext uri="{FF2B5EF4-FFF2-40B4-BE49-F238E27FC236}">
                <a16:creationId xmlns:a16="http://schemas.microsoft.com/office/drawing/2014/main" id="{F6E78AAF-9E61-46C8-B5B7-5D2A875DB306}"/>
              </a:ext>
            </a:extLst>
          </p:cNvPr>
          <p:cNvSpPr/>
          <p:nvPr/>
        </p:nvSpPr>
        <p:spPr>
          <a:xfrm>
            <a:off x="577516" y="4943698"/>
            <a:ext cx="3744317" cy="1159412"/>
          </a:xfrm>
          <a:prstGeom prst="rect">
            <a:avLst/>
          </a:pr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sz="1200" noProof="1">
                <a:solidFill>
                  <a:schemeClr val="bg1"/>
                </a:solidFill>
              </a:rPr>
              <a:t>Realizar </a:t>
            </a:r>
            <a:r>
              <a:rPr lang="pt-BR" sz="1200" noProof="1">
                <a:solidFill>
                  <a:schemeClr val="bg1"/>
                </a:solidFill>
              </a:rPr>
              <a:t>fraude à licitação, como por exemplo: superfaturar contratos, direcionar a contratação de fornecedores, realizar compras emergenciais em excesso, etc.</a:t>
            </a:r>
            <a:endParaRPr lang="en-US" sz="1100" noProof="1">
              <a:solidFill>
                <a:schemeClr val="bg1"/>
              </a:solidFill>
            </a:endParaRPr>
          </a:p>
        </p:txBody>
      </p:sp>
      <p:sp>
        <p:nvSpPr>
          <p:cNvPr id="13" name="Rectangle 12">
            <a:extLst>
              <a:ext uri="{FF2B5EF4-FFF2-40B4-BE49-F238E27FC236}">
                <a16:creationId xmlns:a16="http://schemas.microsoft.com/office/drawing/2014/main" id="{3A5123C7-0D9B-4660-91A5-3F3A557F0973}"/>
              </a:ext>
            </a:extLst>
          </p:cNvPr>
          <p:cNvSpPr/>
          <p:nvPr/>
        </p:nvSpPr>
        <p:spPr>
          <a:xfrm>
            <a:off x="577516" y="6103110"/>
            <a:ext cx="3744317" cy="1159412"/>
          </a:xfrm>
          <a:prstGeom prst="rect">
            <a:avLst/>
          </a:pr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en-US" sz="1200" noProof="1">
                <a:solidFill>
                  <a:schemeClr val="bg1"/>
                </a:solidFill>
              </a:rPr>
              <a:t>Realizar </a:t>
            </a:r>
            <a:r>
              <a:rPr lang="pt-BR" sz="1200" noProof="1">
                <a:solidFill>
                  <a:schemeClr val="bg1"/>
                </a:solidFill>
              </a:rPr>
              <a:t>pagamentos por serviços não prestados/executados.</a:t>
            </a:r>
            <a:endParaRPr lang="en-US" sz="1100" noProof="1">
              <a:solidFill>
                <a:schemeClr val="bg1"/>
              </a:solidFill>
            </a:endParaRPr>
          </a:p>
        </p:txBody>
      </p:sp>
      <p:sp>
        <p:nvSpPr>
          <p:cNvPr id="14" name="Rectangle 13">
            <a:extLst>
              <a:ext uri="{FF2B5EF4-FFF2-40B4-BE49-F238E27FC236}">
                <a16:creationId xmlns:a16="http://schemas.microsoft.com/office/drawing/2014/main" id="{2A54E8CE-1440-4D49-A0BC-585353A9D7AD}"/>
              </a:ext>
            </a:extLst>
          </p:cNvPr>
          <p:cNvSpPr/>
          <p:nvPr/>
        </p:nvSpPr>
        <p:spPr>
          <a:xfrm>
            <a:off x="577516" y="7262520"/>
            <a:ext cx="3744317" cy="1159412"/>
          </a:xfrm>
          <a:prstGeom prst="rect">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tlCol="0" anchor="ctr"/>
          <a:lstStyle/>
          <a:p>
            <a:r>
              <a:rPr lang="pt-BR" sz="1200" noProof="1">
                <a:solidFill>
                  <a:schemeClr val="bg1"/>
                </a:solidFill>
              </a:rPr>
              <a:t>Realizar contratos com renovação automática e  não submetidos a novas avaliações técnicas e comerciais (revisão e aprovação) e avaliação anticorrupção (due diligence).</a:t>
            </a:r>
            <a:endParaRPr lang="en-US" sz="1100" noProof="1">
              <a:solidFill>
                <a:schemeClr val="bg1"/>
              </a:solidFill>
            </a:endParaRPr>
          </a:p>
        </p:txBody>
      </p:sp>
      <p:sp>
        <p:nvSpPr>
          <p:cNvPr id="15" name="Freeform: Shape 14">
            <a:extLst>
              <a:ext uri="{FF2B5EF4-FFF2-40B4-BE49-F238E27FC236}">
                <a16:creationId xmlns:a16="http://schemas.microsoft.com/office/drawing/2014/main" id="{FDFB7AFD-0DB2-4DE3-8EDC-552E5B4562AA}"/>
              </a:ext>
            </a:extLst>
          </p:cNvPr>
          <p:cNvSpPr/>
          <p:nvPr/>
        </p:nvSpPr>
        <p:spPr>
          <a:xfrm>
            <a:off x="4317863" y="6103110"/>
            <a:ext cx="1670780" cy="2318824"/>
          </a:xfrm>
          <a:custGeom>
            <a:avLst/>
            <a:gdLst>
              <a:gd name="connsiteX0" fmla="*/ 0 w 2914650"/>
              <a:gd name="connsiteY0" fmla="*/ 0 h 1866900"/>
              <a:gd name="connsiteX1" fmla="*/ 2845818 w 2914650"/>
              <a:gd name="connsiteY1" fmla="*/ 0 h 1866900"/>
              <a:gd name="connsiteX2" fmla="*/ 2914650 w 2914650"/>
              <a:gd name="connsiteY2" fmla="*/ 39923 h 1866900"/>
              <a:gd name="connsiteX3" fmla="*/ 2914650 w 2914650"/>
              <a:gd name="connsiteY3" fmla="*/ 1866900 h 1866900"/>
              <a:gd name="connsiteX4" fmla="*/ 0 w 2914650"/>
              <a:gd name="connsiteY4" fmla="*/ 1866900 h 1866900"/>
              <a:gd name="connsiteX0" fmla="*/ 0 w 2914650"/>
              <a:gd name="connsiteY0" fmla="*/ 0 h 1866900"/>
              <a:gd name="connsiteX1" fmla="*/ 2845818 w 2914650"/>
              <a:gd name="connsiteY1" fmla="*/ 0 h 1866900"/>
              <a:gd name="connsiteX2" fmla="*/ 2914650 w 2914650"/>
              <a:gd name="connsiteY2" fmla="*/ 39923 h 1866900"/>
              <a:gd name="connsiteX3" fmla="*/ 0 w 2914650"/>
              <a:gd name="connsiteY3" fmla="*/ 1866900 h 1866900"/>
              <a:gd name="connsiteX4" fmla="*/ 0 w 2914650"/>
              <a:gd name="connsiteY4" fmla="*/ 0 h 1866900"/>
              <a:gd name="connsiteX0" fmla="*/ 0 w 2845818"/>
              <a:gd name="connsiteY0" fmla="*/ 0 h 1866900"/>
              <a:gd name="connsiteX1" fmla="*/ 2845818 w 2845818"/>
              <a:gd name="connsiteY1" fmla="*/ 0 h 1866900"/>
              <a:gd name="connsiteX2" fmla="*/ 0 w 2845818"/>
              <a:gd name="connsiteY2" fmla="*/ 1866900 h 1866900"/>
              <a:gd name="connsiteX3" fmla="*/ 0 w 2845818"/>
              <a:gd name="connsiteY3" fmla="*/ 0 h 1866900"/>
            </a:gdLst>
            <a:ahLst/>
            <a:cxnLst>
              <a:cxn ang="0">
                <a:pos x="connsiteX0" y="connsiteY0"/>
              </a:cxn>
              <a:cxn ang="0">
                <a:pos x="connsiteX1" y="connsiteY1"/>
              </a:cxn>
              <a:cxn ang="0">
                <a:pos x="connsiteX2" y="connsiteY2"/>
              </a:cxn>
              <a:cxn ang="0">
                <a:pos x="connsiteX3" y="connsiteY3"/>
              </a:cxn>
            </a:cxnLst>
            <a:rect l="l" t="t" r="r" b="b"/>
            <a:pathLst>
              <a:path w="2845818" h="1866900">
                <a:moveTo>
                  <a:pt x="0" y="0"/>
                </a:moveTo>
                <a:lnTo>
                  <a:pt x="2845818" y="0"/>
                </a:lnTo>
                <a:lnTo>
                  <a:pt x="0" y="1866900"/>
                </a:lnTo>
                <a:lnTo>
                  <a:pt x="0" y="0"/>
                </a:lnTo>
                <a:close/>
              </a:path>
            </a:pathLst>
          </a:cu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59224B-B77E-490F-9F85-7A34640C31E7}"/>
              </a:ext>
            </a:extLst>
          </p:cNvPr>
          <p:cNvSpPr/>
          <p:nvPr/>
        </p:nvSpPr>
        <p:spPr>
          <a:xfrm>
            <a:off x="4317863" y="3784286"/>
            <a:ext cx="1670780" cy="2318824"/>
          </a:xfrm>
          <a:custGeom>
            <a:avLst/>
            <a:gdLst>
              <a:gd name="connsiteX0" fmla="*/ 0 w 2845818"/>
              <a:gd name="connsiteY0" fmla="*/ 0 h 1866900"/>
              <a:gd name="connsiteX1" fmla="*/ 2845818 w 2845818"/>
              <a:gd name="connsiteY1" fmla="*/ 1866900 h 1866900"/>
              <a:gd name="connsiteX2" fmla="*/ 0 w 2845818"/>
              <a:gd name="connsiteY2" fmla="*/ 1866900 h 1866900"/>
              <a:gd name="connsiteX3" fmla="*/ 0 w 2845818"/>
              <a:gd name="connsiteY3" fmla="*/ 933450 h 1866900"/>
            </a:gdLst>
            <a:ahLst/>
            <a:cxnLst>
              <a:cxn ang="0">
                <a:pos x="connsiteX0" y="connsiteY0"/>
              </a:cxn>
              <a:cxn ang="0">
                <a:pos x="connsiteX1" y="connsiteY1"/>
              </a:cxn>
              <a:cxn ang="0">
                <a:pos x="connsiteX2" y="connsiteY2"/>
              </a:cxn>
              <a:cxn ang="0">
                <a:pos x="connsiteX3" y="connsiteY3"/>
              </a:cxn>
            </a:cxnLst>
            <a:rect l="l" t="t" r="r" b="b"/>
            <a:pathLst>
              <a:path w="2845818" h="1866900">
                <a:moveTo>
                  <a:pt x="0" y="0"/>
                </a:moveTo>
                <a:lnTo>
                  <a:pt x="2845818" y="1866900"/>
                </a:lnTo>
                <a:lnTo>
                  <a:pt x="0" y="1866900"/>
                </a:lnTo>
                <a:lnTo>
                  <a:pt x="0" y="933450"/>
                </a:lnTo>
                <a:close/>
              </a:path>
            </a:pathLst>
          </a:cu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67D7D81-3650-441A-8BA0-CE74DA547373}"/>
              </a:ext>
            </a:extLst>
          </p:cNvPr>
          <p:cNvSpPr/>
          <p:nvPr/>
        </p:nvSpPr>
        <p:spPr>
          <a:xfrm>
            <a:off x="4317864" y="6103110"/>
            <a:ext cx="1670780" cy="1159412"/>
          </a:xfrm>
          <a:custGeom>
            <a:avLst/>
            <a:gdLst>
              <a:gd name="connsiteX0" fmla="*/ 0 w 2914649"/>
              <a:gd name="connsiteY0" fmla="*/ 0 h 933450"/>
              <a:gd name="connsiteX1" fmla="*/ 2845817 w 2914649"/>
              <a:gd name="connsiteY1" fmla="*/ 0 h 933450"/>
              <a:gd name="connsiteX2" fmla="*/ 2914649 w 2914649"/>
              <a:gd name="connsiteY2" fmla="*/ 39923 h 933450"/>
              <a:gd name="connsiteX3" fmla="*/ 2914649 w 2914649"/>
              <a:gd name="connsiteY3" fmla="*/ 933450 h 933450"/>
              <a:gd name="connsiteX4" fmla="*/ 0 w 2914649"/>
              <a:gd name="connsiteY4" fmla="*/ 933450 h 933450"/>
              <a:gd name="connsiteX5" fmla="*/ 0 w 2914649"/>
              <a:gd name="connsiteY5" fmla="*/ 0 h 933450"/>
              <a:gd name="connsiteX0" fmla="*/ 0 w 2914649"/>
              <a:gd name="connsiteY0" fmla="*/ 0 h 933450"/>
              <a:gd name="connsiteX1" fmla="*/ 2845817 w 2914649"/>
              <a:gd name="connsiteY1" fmla="*/ 0 h 933450"/>
              <a:gd name="connsiteX2" fmla="*/ 2914649 w 2914649"/>
              <a:gd name="connsiteY2" fmla="*/ 39923 h 933450"/>
              <a:gd name="connsiteX3" fmla="*/ 0 w 2914649"/>
              <a:gd name="connsiteY3" fmla="*/ 933450 h 933450"/>
              <a:gd name="connsiteX4" fmla="*/ 0 w 2914649"/>
              <a:gd name="connsiteY4" fmla="*/ 0 h 933450"/>
              <a:gd name="connsiteX0" fmla="*/ 0 w 2845817"/>
              <a:gd name="connsiteY0" fmla="*/ 0 h 933450"/>
              <a:gd name="connsiteX1" fmla="*/ 2845817 w 2845817"/>
              <a:gd name="connsiteY1" fmla="*/ 0 h 933450"/>
              <a:gd name="connsiteX2" fmla="*/ 0 w 2845817"/>
              <a:gd name="connsiteY2" fmla="*/ 933450 h 933450"/>
              <a:gd name="connsiteX3" fmla="*/ 0 w 2845817"/>
              <a:gd name="connsiteY3" fmla="*/ 0 h 933450"/>
            </a:gdLst>
            <a:ahLst/>
            <a:cxnLst>
              <a:cxn ang="0">
                <a:pos x="connsiteX0" y="connsiteY0"/>
              </a:cxn>
              <a:cxn ang="0">
                <a:pos x="connsiteX1" y="connsiteY1"/>
              </a:cxn>
              <a:cxn ang="0">
                <a:pos x="connsiteX2" y="connsiteY2"/>
              </a:cxn>
              <a:cxn ang="0">
                <a:pos x="connsiteX3" y="connsiteY3"/>
              </a:cxn>
            </a:cxnLst>
            <a:rect l="l" t="t" r="r" b="b"/>
            <a:pathLst>
              <a:path w="2845817" h="933450">
                <a:moveTo>
                  <a:pt x="0" y="0"/>
                </a:moveTo>
                <a:lnTo>
                  <a:pt x="2845817" y="0"/>
                </a:lnTo>
                <a:lnTo>
                  <a:pt x="0" y="933450"/>
                </a:lnTo>
                <a:lnTo>
                  <a:pt x="0" y="0"/>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Shape 17">
            <a:extLst>
              <a:ext uri="{FF2B5EF4-FFF2-40B4-BE49-F238E27FC236}">
                <a16:creationId xmlns:a16="http://schemas.microsoft.com/office/drawing/2014/main" id="{7DE00BB4-5B64-40A5-AE8E-21D052D78CE7}"/>
              </a:ext>
            </a:extLst>
          </p:cNvPr>
          <p:cNvSpPr/>
          <p:nvPr/>
        </p:nvSpPr>
        <p:spPr>
          <a:xfrm>
            <a:off x="4317864" y="4943698"/>
            <a:ext cx="1670780" cy="1159412"/>
          </a:xfrm>
          <a:custGeom>
            <a:avLst/>
            <a:gdLst>
              <a:gd name="connsiteX0" fmla="*/ 0 w 2914649"/>
              <a:gd name="connsiteY0" fmla="*/ 0 h 933450"/>
              <a:gd name="connsiteX1" fmla="*/ 2914649 w 2914649"/>
              <a:gd name="connsiteY1" fmla="*/ 0 h 933450"/>
              <a:gd name="connsiteX2" fmla="*/ 2914649 w 2914649"/>
              <a:gd name="connsiteY2" fmla="*/ 893528 h 933450"/>
              <a:gd name="connsiteX3" fmla="*/ 2845817 w 2914649"/>
              <a:gd name="connsiteY3" fmla="*/ 933450 h 933450"/>
              <a:gd name="connsiteX4" fmla="*/ 0 w 2914649"/>
              <a:gd name="connsiteY4" fmla="*/ 933450 h 933450"/>
              <a:gd name="connsiteX5" fmla="*/ 0 w 2914649"/>
              <a:gd name="connsiteY5" fmla="*/ 0 h 933450"/>
              <a:gd name="connsiteX0" fmla="*/ 0 w 2914649"/>
              <a:gd name="connsiteY0" fmla="*/ 0 h 933450"/>
              <a:gd name="connsiteX1" fmla="*/ 2914649 w 2914649"/>
              <a:gd name="connsiteY1" fmla="*/ 893528 h 933450"/>
              <a:gd name="connsiteX2" fmla="*/ 2845817 w 2914649"/>
              <a:gd name="connsiteY2" fmla="*/ 933450 h 933450"/>
              <a:gd name="connsiteX3" fmla="*/ 0 w 2914649"/>
              <a:gd name="connsiteY3" fmla="*/ 933450 h 933450"/>
              <a:gd name="connsiteX4" fmla="*/ 0 w 2914649"/>
              <a:gd name="connsiteY4" fmla="*/ 0 h 933450"/>
              <a:gd name="connsiteX0" fmla="*/ 0 w 2845817"/>
              <a:gd name="connsiteY0" fmla="*/ 0 h 933450"/>
              <a:gd name="connsiteX1" fmla="*/ 2845817 w 2845817"/>
              <a:gd name="connsiteY1" fmla="*/ 933450 h 933450"/>
              <a:gd name="connsiteX2" fmla="*/ 0 w 2845817"/>
              <a:gd name="connsiteY2" fmla="*/ 933450 h 933450"/>
              <a:gd name="connsiteX3" fmla="*/ 0 w 2845817"/>
              <a:gd name="connsiteY3" fmla="*/ 0 h 933450"/>
            </a:gdLst>
            <a:ahLst/>
            <a:cxnLst>
              <a:cxn ang="0">
                <a:pos x="connsiteX0" y="connsiteY0"/>
              </a:cxn>
              <a:cxn ang="0">
                <a:pos x="connsiteX1" y="connsiteY1"/>
              </a:cxn>
              <a:cxn ang="0">
                <a:pos x="connsiteX2" y="connsiteY2"/>
              </a:cxn>
              <a:cxn ang="0">
                <a:pos x="connsiteX3" y="connsiteY3"/>
              </a:cxn>
            </a:cxnLst>
            <a:rect l="l" t="t" r="r" b="b"/>
            <a:pathLst>
              <a:path w="2845817" h="933450">
                <a:moveTo>
                  <a:pt x="0" y="0"/>
                </a:moveTo>
                <a:lnTo>
                  <a:pt x="2845817" y="933450"/>
                </a:lnTo>
                <a:lnTo>
                  <a:pt x="0" y="933450"/>
                </a:lnTo>
                <a:lnTo>
                  <a:pt x="0" y="0"/>
                </a:lnTo>
                <a:close/>
              </a:path>
            </a:pathLst>
          </a:cu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oup 22">
            <a:extLst>
              <a:ext uri="{FF2B5EF4-FFF2-40B4-BE49-F238E27FC236}">
                <a16:creationId xmlns:a16="http://schemas.microsoft.com/office/drawing/2014/main" id="{3AED04D9-3963-4DD7-B86C-1E8581398B14}"/>
              </a:ext>
            </a:extLst>
          </p:cNvPr>
          <p:cNvGrpSpPr/>
          <p:nvPr/>
        </p:nvGrpSpPr>
        <p:grpSpPr>
          <a:xfrm>
            <a:off x="4955923" y="4402318"/>
            <a:ext cx="1740968" cy="2735235"/>
            <a:chOff x="6327128" y="2127649"/>
            <a:chExt cx="2429261" cy="2429266"/>
          </a:xfrm>
        </p:grpSpPr>
        <p:sp>
          <p:nvSpPr>
            <p:cNvPr id="24" name="Oval 23">
              <a:extLst>
                <a:ext uri="{FF2B5EF4-FFF2-40B4-BE49-F238E27FC236}">
                  <a16:creationId xmlns:a16="http://schemas.microsoft.com/office/drawing/2014/main" id="{8DC98B0E-9223-4B25-A215-1D3B695F5DC4}"/>
                </a:ext>
              </a:extLst>
            </p:cNvPr>
            <p:cNvSpPr/>
            <p:nvPr/>
          </p:nvSpPr>
          <p:spPr>
            <a:xfrm>
              <a:off x="6622788" y="2423311"/>
              <a:ext cx="2129326" cy="2129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US" sz="1500" dirty="0">
                <a:solidFill>
                  <a:schemeClr val="bg1"/>
                </a:solidFill>
              </a:endParaRPr>
            </a:p>
          </p:txBody>
        </p:sp>
        <p:grpSp>
          <p:nvGrpSpPr>
            <p:cNvPr id="25" name="Group 24">
              <a:extLst>
                <a:ext uri="{FF2B5EF4-FFF2-40B4-BE49-F238E27FC236}">
                  <a16:creationId xmlns:a16="http://schemas.microsoft.com/office/drawing/2014/main" id="{8EC05161-63E6-4A89-9BE9-2376304C3AA9}"/>
                </a:ext>
              </a:extLst>
            </p:cNvPr>
            <p:cNvGrpSpPr/>
            <p:nvPr/>
          </p:nvGrpSpPr>
          <p:grpSpPr>
            <a:xfrm flipH="1">
              <a:off x="6327128" y="2127649"/>
              <a:ext cx="2429261" cy="2429266"/>
              <a:chOff x="1202422" y="3119457"/>
              <a:chExt cx="625101" cy="625101"/>
            </a:xfrm>
            <a:solidFill>
              <a:srgbClr val="00A3A1"/>
            </a:solidFill>
          </p:grpSpPr>
          <p:sp>
            <p:nvSpPr>
              <p:cNvPr id="26" name="Freeform 359">
                <a:extLst>
                  <a:ext uri="{FF2B5EF4-FFF2-40B4-BE49-F238E27FC236}">
                    <a16:creationId xmlns:a16="http://schemas.microsoft.com/office/drawing/2014/main" id="{EEE993F8-4C3A-4A01-89B5-4A80299696DC}"/>
                  </a:ext>
                </a:extLst>
              </p:cNvPr>
              <p:cNvSpPr>
                <a:spLocks/>
              </p:cNvSpPr>
              <p:nvPr/>
            </p:nvSpPr>
            <p:spPr bwMode="auto">
              <a:xfrm>
                <a:off x="1202422" y="3194439"/>
                <a:ext cx="550121" cy="550119"/>
              </a:xfrm>
              <a:custGeom>
                <a:avLst/>
                <a:gdLst>
                  <a:gd name="T0" fmla="*/ 40 w 48"/>
                  <a:gd name="T1" fmla="*/ 14 h 48"/>
                  <a:gd name="T2" fmla="*/ 43 w 48"/>
                  <a:gd name="T3" fmla="*/ 24 h 48"/>
                  <a:gd name="T4" fmla="*/ 24 w 48"/>
                  <a:gd name="T5" fmla="*/ 42 h 48"/>
                  <a:gd name="T6" fmla="*/ 6 w 48"/>
                  <a:gd name="T7" fmla="*/ 24 h 48"/>
                  <a:gd name="T8" fmla="*/ 24 w 48"/>
                  <a:gd name="T9" fmla="*/ 5 h 48"/>
                  <a:gd name="T10" fmla="*/ 33 w 48"/>
                  <a:gd name="T11" fmla="*/ 8 h 48"/>
                  <a:gd name="T12" fmla="*/ 37 w 48"/>
                  <a:gd name="T13" fmla="*/ 4 h 48"/>
                  <a:gd name="T14" fmla="*/ 24 w 48"/>
                  <a:gd name="T15" fmla="*/ 0 h 48"/>
                  <a:gd name="T16" fmla="*/ 0 w 48"/>
                  <a:gd name="T17" fmla="*/ 24 h 48"/>
                  <a:gd name="T18" fmla="*/ 24 w 48"/>
                  <a:gd name="T19" fmla="*/ 48 h 48"/>
                  <a:gd name="T20" fmla="*/ 48 w 48"/>
                  <a:gd name="T21" fmla="*/ 24 h 48"/>
                  <a:gd name="T22" fmla="*/ 44 w 48"/>
                  <a:gd name="T23" fmla="*/ 10 h 48"/>
                  <a:gd name="T24" fmla="*/ 40 w 48"/>
                  <a:gd name="T25"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40" y="14"/>
                    </a:moveTo>
                    <a:cubicBezTo>
                      <a:pt x="42" y="17"/>
                      <a:pt x="43" y="20"/>
                      <a:pt x="43" y="24"/>
                    </a:cubicBezTo>
                    <a:cubicBezTo>
                      <a:pt x="43" y="34"/>
                      <a:pt x="34" y="42"/>
                      <a:pt x="24" y="42"/>
                    </a:cubicBezTo>
                    <a:cubicBezTo>
                      <a:pt x="14" y="42"/>
                      <a:pt x="6" y="34"/>
                      <a:pt x="6" y="24"/>
                    </a:cubicBezTo>
                    <a:cubicBezTo>
                      <a:pt x="6" y="14"/>
                      <a:pt x="14" y="5"/>
                      <a:pt x="24" y="5"/>
                    </a:cubicBezTo>
                    <a:cubicBezTo>
                      <a:pt x="27" y="5"/>
                      <a:pt x="31" y="6"/>
                      <a:pt x="33" y="8"/>
                    </a:cubicBezTo>
                    <a:cubicBezTo>
                      <a:pt x="37" y="4"/>
                      <a:pt x="37" y="4"/>
                      <a:pt x="37" y="4"/>
                    </a:cubicBezTo>
                    <a:cubicBezTo>
                      <a:pt x="34" y="1"/>
                      <a:pt x="29" y="0"/>
                      <a:pt x="24" y="0"/>
                    </a:cubicBezTo>
                    <a:cubicBezTo>
                      <a:pt x="11" y="0"/>
                      <a:pt x="0" y="10"/>
                      <a:pt x="0" y="24"/>
                    </a:cubicBezTo>
                    <a:cubicBezTo>
                      <a:pt x="0" y="37"/>
                      <a:pt x="11" y="48"/>
                      <a:pt x="24" y="48"/>
                    </a:cubicBezTo>
                    <a:cubicBezTo>
                      <a:pt x="37" y="48"/>
                      <a:pt x="48" y="37"/>
                      <a:pt x="48" y="24"/>
                    </a:cubicBezTo>
                    <a:cubicBezTo>
                      <a:pt x="48" y="19"/>
                      <a:pt x="47" y="14"/>
                      <a:pt x="44" y="10"/>
                    </a:cubicBezTo>
                    <a:lnTo>
                      <a:pt x="4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7" name="Freeform 360">
                <a:extLst>
                  <a:ext uri="{FF2B5EF4-FFF2-40B4-BE49-F238E27FC236}">
                    <a16:creationId xmlns:a16="http://schemas.microsoft.com/office/drawing/2014/main" id="{A32EF6D2-1A98-4532-97AB-856B7DCB0A17}"/>
                  </a:ext>
                </a:extLst>
              </p:cNvPr>
              <p:cNvSpPr>
                <a:spLocks/>
              </p:cNvSpPr>
              <p:nvPr/>
            </p:nvSpPr>
            <p:spPr bwMode="auto">
              <a:xfrm>
                <a:off x="1308412" y="3300428"/>
                <a:ext cx="338139" cy="338138"/>
              </a:xfrm>
              <a:custGeom>
                <a:avLst/>
                <a:gdLst>
                  <a:gd name="T0" fmla="*/ 24 w 30"/>
                  <a:gd name="T1" fmla="*/ 12 h 30"/>
                  <a:gd name="T2" fmla="*/ 24 w 30"/>
                  <a:gd name="T3" fmla="*/ 15 h 30"/>
                  <a:gd name="T4" fmla="*/ 15 w 30"/>
                  <a:gd name="T5" fmla="*/ 24 h 30"/>
                  <a:gd name="T6" fmla="*/ 6 w 30"/>
                  <a:gd name="T7" fmla="*/ 15 h 30"/>
                  <a:gd name="T8" fmla="*/ 15 w 30"/>
                  <a:gd name="T9" fmla="*/ 6 h 30"/>
                  <a:gd name="T10" fmla="*/ 17 w 30"/>
                  <a:gd name="T11" fmla="*/ 6 h 30"/>
                  <a:gd name="T12" fmla="*/ 22 w 30"/>
                  <a:gd name="T13" fmla="*/ 2 h 30"/>
                  <a:gd name="T14" fmla="*/ 15 w 30"/>
                  <a:gd name="T15" fmla="*/ 0 h 30"/>
                  <a:gd name="T16" fmla="*/ 0 w 30"/>
                  <a:gd name="T17" fmla="*/ 15 h 30"/>
                  <a:gd name="T18" fmla="*/ 15 w 30"/>
                  <a:gd name="T19" fmla="*/ 30 h 30"/>
                  <a:gd name="T20" fmla="*/ 30 w 30"/>
                  <a:gd name="T21" fmla="*/ 15 h 30"/>
                  <a:gd name="T22" fmla="*/ 28 w 30"/>
                  <a:gd name="T23" fmla="*/ 8 h 30"/>
                  <a:gd name="T24" fmla="*/ 24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4" y="12"/>
                    </a:moveTo>
                    <a:cubicBezTo>
                      <a:pt x="24" y="13"/>
                      <a:pt x="24" y="14"/>
                      <a:pt x="24" y="15"/>
                    </a:cubicBezTo>
                    <a:cubicBezTo>
                      <a:pt x="24" y="20"/>
                      <a:pt x="20" y="24"/>
                      <a:pt x="15" y="24"/>
                    </a:cubicBezTo>
                    <a:cubicBezTo>
                      <a:pt x="10" y="24"/>
                      <a:pt x="6" y="20"/>
                      <a:pt x="6" y="15"/>
                    </a:cubicBezTo>
                    <a:cubicBezTo>
                      <a:pt x="6" y="10"/>
                      <a:pt x="10" y="6"/>
                      <a:pt x="15" y="6"/>
                    </a:cubicBezTo>
                    <a:cubicBezTo>
                      <a:pt x="16" y="6"/>
                      <a:pt x="17" y="6"/>
                      <a:pt x="17" y="6"/>
                    </a:cubicBezTo>
                    <a:cubicBezTo>
                      <a:pt x="22" y="2"/>
                      <a:pt x="22" y="2"/>
                      <a:pt x="22" y="2"/>
                    </a:cubicBezTo>
                    <a:cubicBezTo>
                      <a:pt x="20" y="1"/>
                      <a:pt x="17" y="0"/>
                      <a:pt x="15" y="0"/>
                    </a:cubicBezTo>
                    <a:cubicBezTo>
                      <a:pt x="7" y="0"/>
                      <a:pt x="0" y="7"/>
                      <a:pt x="0" y="15"/>
                    </a:cubicBezTo>
                    <a:cubicBezTo>
                      <a:pt x="0" y="23"/>
                      <a:pt x="7" y="30"/>
                      <a:pt x="15" y="30"/>
                    </a:cubicBezTo>
                    <a:cubicBezTo>
                      <a:pt x="23" y="30"/>
                      <a:pt x="30" y="23"/>
                      <a:pt x="30" y="15"/>
                    </a:cubicBezTo>
                    <a:cubicBezTo>
                      <a:pt x="30" y="12"/>
                      <a:pt x="29" y="10"/>
                      <a:pt x="28" y="8"/>
                    </a:cubicBez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8" name="Freeform 361">
                <a:extLst>
                  <a:ext uri="{FF2B5EF4-FFF2-40B4-BE49-F238E27FC236}">
                    <a16:creationId xmlns:a16="http://schemas.microsoft.com/office/drawing/2014/main" id="{FFEE4D47-5483-4181-8D42-700F05259ADC}"/>
                  </a:ext>
                </a:extLst>
              </p:cNvPr>
              <p:cNvSpPr>
                <a:spLocks/>
              </p:cNvSpPr>
              <p:nvPr/>
            </p:nvSpPr>
            <p:spPr bwMode="auto">
              <a:xfrm>
                <a:off x="1421122" y="3119457"/>
                <a:ext cx="406401" cy="406400"/>
              </a:xfrm>
              <a:custGeom>
                <a:avLst/>
                <a:gdLst>
                  <a:gd name="T0" fmla="*/ 35 w 36"/>
                  <a:gd name="T1" fmla="*/ 5 h 36"/>
                  <a:gd name="T2" fmla="*/ 32 w 36"/>
                  <a:gd name="T3" fmla="*/ 4 h 36"/>
                  <a:gd name="T4" fmla="*/ 31 w 36"/>
                  <a:gd name="T5" fmla="*/ 4 h 36"/>
                  <a:gd name="T6" fmla="*/ 30 w 36"/>
                  <a:gd name="T7" fmla="*/ 0 h 36"/>
                  <a:gd name="T8" fmla="*/ 30 w 36"/>
                  <a:gd name="T9" fmla="*/ 0 h 36"/>
                  <a:gd name="T10" fmla="*/ 29 w 36"/>
                  <a:gd name="T11" fmla="*/ 0 h 36"/>
                  <a:gd name="T12" fmla="*/ 24 w 36"/>
                  <a:gd name="T13" fmla="*/ 6 h 36"/>
                  <a:gd name="T14" fmla="*/ 23 w 36"/>
                  <a:gd name="T15" fmla="*/ 6 h 36"/>
                  <a:gd name="T16" fmla="*/ 24 w 36"/>
                  <a:gd name="T17" fmla="*/ 8 h 36"/>
                  <a:gd name="T18" fmla="*/ 24 w 36"/>
                  <a:gd name="T19" fmla="*/ 9 h 36"/>
                  <a:gd name="T20" fmla="*/ 7 w 36"/>
                  <a:gd name="T21" fmla="*/ 26 h 36"/>
                  <a:gd name="T22" fmla="*/ 5 w 36"/>
                  <a:gd name="T23" fmla="*/ 26 h 36"/>
                  <a:gd name="T24" fmla="*/ 0 w 36"/>
                  <a:gd name="T25" fmla="*/ 31 h 36"/>
                  <a:gd name="T26" fmla="*/ 5 w 36"/>
                  <a:gd name="T27" fmla="*/ 36 h 36"/>
                  <a:gd name="T28" fmla="*/ 10 w 36"/>
                  <a:gd name="T29" fmla="*/ 31 h 36"/>
                  <a:gd name="T30" fmla="*/ 10 w 36"/>
                  <a:gd name="T31" fmla="*/ 29 h 36"/>
                  <a:gd name="T32" fmla="*/ 27 w 36"/>
                  <a:gd name="T33" fmla="*/ 12 h 36"/>
                  <a:gd name="T34" fmla="*/ 28 w 36"/>
                  <a:gd name="T35" fmla="*/ 12 h 36"/>
                  <a:gd name="T36" fmla="*/ 28 w 36"/>
                  <a:gd name="T37" fmla="*/ 12 h 36"/>
                  <a:gd name="T38" fmla="*/ 29 w 36"/>
                  <a:gd name="T39" fmla="*/ 12 h 36"/>
                  <a:gd name="T40" fmla="*/ 30 w 36"/>
                  <a:gd name="T41" fmla="*/ 12 h 36"/>
                  <a:gd name="T42" fmla="*/ 30 w 36"/>
                  <a:gd name="T43" fmla="*/ 12 h 36"/>
                  <a:gd name="T44" fmla="*/ 36 w 36"/>
                  <a:gd name="T45" fmla="*/ 7 h 36"/>
                  <a:gd name="T46" fmla="*/ 35 w 36"/>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6">
                    <a:moveTo>
                      <a:pt x="35" y="5"/>
                    </a:moveTo>
                    <a:cubicBezTo>
                      <a:pt x="32" y="4"/>
                      <a:pt x="32" y="4"/>
                      <a:pt x="32" y="4"/>
                    </a:cubicBezTo>
                    <a:cubicBezTo>
                      <a:pt x="32" y="4"/>
                      <a:pt x="31" y="4"/>
                      <a:pt x="31" y="4"/>
                    </a:cubicBezTo>
                    <a:cubicBezTo>
                      <a:pt x="30" y="0"/>
                      <a:pt x="30" y="0"/>
                      <a:pt x="30" y="0"/>
                    </a:cubicBezTo>
                    <a:cubicBezTo>
                      <a:pt x="30" y="0"/>
                      <a:pt x="30" y="0"/>
                      <a:pt x="30" y="0"/>
                    </a:cubicBezTo>
                    <a:cubicBezTo>
                      <a:pt x="29" y="0"/>
                      <a:pt x="29" y="0"/>
                      <a:pt x="29" y="0"/>
                    </a:cubicBezTo>
                    <a:cubicBezTo>
                      <a:pt x="24" y="6"/>
                      <a:pt x="24" y="6"/>
                      <a:pt x="24" y="6"/>
                    </a:cubicBezTo>
                    <a:cubicBezTo>
                      <a:pt x="23" y="6"/>
                      <a:pt x="23" y="6"/>
                      <a:pt x="23" y="6"/>
                    </a:cubicBezTo>
                    <a:cubicBezTo>
                      <a:pt x="24" y="8"/>
                      <a:pt x="24" y="8"/>
                      <a:pt x="24" y="8"/>
                    </a:cubicBezTo>
                    <a:cubicBezTo>
                      <a:pt x="24" y="8"/>
                      <a:pt x="24" y="8"/>
                      <a:pt x="24" y="9"/>
                    </a:cubicBezTo>
                    <a:cubicBezTo>
                      <a:pt x="7" y="26"/>
                      <a:pt x="7" y="26"/>
                      <a:pt x="7" y="26"/>
                    </a:cubicBezTo>
                    <a:cubicBezTo>
                      <a:pt x="6" y="26"/>
                      <a:pt x="6" y="26"/>
                      <a:pt x="5" y="26"/>
                    </a:cubicBezTo>
                    <a:cubicBezTo>
                      <a:pt x="2" y="26"/>
                      <a:pt x="0" y="28"/>
                      <a:pt x="0" y="31"/>
                    </a:cubicBezTo>
                    <a:cubicBezTo>
                      <a:pt x="0" y="34"/>
                      <a:pt x="2" y="36"/>
                      <a:pt x="5" y="36"/>
                    </a:cubicBezTo>
                    <a:cubicBezTo>
                      <a:pt x="8" y="36"/>
                      <a:pt x="10" y="34"/>
                      <a:pt x="10" y="31"/>
                    </a:cubicBezTo>
                    <a:cubicBezTo>
                      <a:pt x="10" y="30"/>
                      <a:pt x="10" y="30"/>
                      <a:pt x="10" y="29"/>
                    </a:cubicBezTo>
                    <a:cubicBezTo>
                      <a:pt x="27" y="12"/>
                      <a:pt x="27" y="12"/>
                      <a:pt x="27" y="12"/>
                    </a:cubicBezTo>
                    <a:cubicBezTo>
                      <a:pt x="27" y="12"/>
                      <a:pt x="27" y="12"/>
                      <a:pt x="28" y="12"/>
                    </a:cubicBezTo>
                    <a:cubicBezTo>
                      <a:pt x="28" y="12"/>
                      <a:pt x="28" y="12"/>
                      <a:pt x="28" y="12"/>
                    </a:cubicBezTo>
                    <a:cubicBezTo>
                      <a:pt x="29" y="12"/>
                      <a:pt x="29" y="12"/>
                      <a:pt x="29" y="12"/>
                    </a:cubicBezTo>
                    <a:cubicBezTo>
                      <a:pt x="30" y="12"/>
                      <a:pt x="30" y="12"/>
                      <a:pt x="30" y="12"/>
                    </a:cubicBezTo>
                    <a:cubicBezTo>
                      <a:pt x="30" y="12"/>
                      <a:pt x="30" y="12"/>
                      <a:pt x="30" y="12"/>
                    </a:cubicBezTo>
                    <a:cubicBezTo>
                      <a:pt x="36" y="7"/>
                      <a:pt x="36" y="7"/>
                      <a:pt x="36" y="7"/>
                    </a:cubicBezTo>
                    <a:cubicBezTo>
                      <a:pt x="36" y="6"/>
                      <a:pt x="36" y="6"/>
                      <a:pt x="3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grpSp>
        <p:nvGrpSpPr>
          <p:cNvPr id="37" name="Group 36">
            <a:extLst>
              <a:ext uri="{FF2B5EF4-FFF2-40B4-BE49-F238E27FC236}">
                <a16:creationId xmlns:a16="http://schemas.microsoft.com/office/drawing/2014/main" id="{E8852073-2B7B-40F9-B090-D02C12F6F20C}"/>
              </a:ext>
            </a:extLst>
          </p:cNvPr>
          <p:cNvGrpSpPr/>
          <p:nvPr/>
        </p:nvGrpSpPr>
        <p:grpSpPr>
          <a:xfrm>
            <a:off x="770210" y="4085385"/>
            <a:ext cx="709324" cy="645029"/>
            <a:chOff x="-4127500" y="1657350"/>
            <a:chExt cx="3403600" cy="4083050"/>
          </a:xfrm>
        </p:grpSpPr>
        <p:sp>
          <p:nvSpPr>
            <p:cNvPr id="38" name="Line 155">
              <a:extLst>
                <a:ext uri="{FF2B5EF4-FFF2-40B4-BE49-F238E27FC236}">
                  <a16:creationId xmlns:a16="http://schemas.microsoft.com/office/drawing/2014/main" id="{237CB70F-E216-4C1A-BB64-13107A4457C2}"/>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Line 156">
              <a:extLst>
                <a:ext uri="{FF2B5EF4-FFF2-40B4-BE49-F238E27FC236}">
                  <a16:creationId xmlns:a16="http://schemas.microsoft.com/office/drawing/2014/main" id="{7C3EE42F-5A3E-43F5-8412-824CDE5BD33A}"/>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57">
              <a:extLst>
                <a:ext uri="{FF2B5EF4-FFF2-40B4-BE49-F238E27FC236}">
                  <a16:creationId xmlns:a16="http://schemas.microsoft.com/office/drawing/2014/main" id="{AF6D29B1-0066-4BCA-B4A7-49DF8AAE35DE}"/>
                </a:ext>
              </a:extLst>
            </p:cNvPr>
            <p:cNvSpPr>
              <a:spLocks/>
            </p:cNvSpPr>
            <p:nvPr/>
          </p:nvSpPr>
          <p:spPr bwMode="auto">
            <a:xfrm>
              <a:off x="-1660525" y="1657350"/>
              <a:ext cx="936625" cy="1457325"/>
            </a:xfrm>
            <a:custGeom>
              <a:avLst/>
              <a:gdLst>
                <a:gd name="T0" fmla="*/ 30 w 590"/>
                <a:gd name="T1" fmla="*/ 4 h 918"/>
                <a:gd name="T2" fmla="*/ 0 w 590"/>
                <a:gd name="T3" fmla="*/ 58 h 918"/>
                <a:gd name="T4" fmla="*/ 14 w 590"/>
                <a:gd name="T5" fmla="*/ 62 h 918"/>
                <a:gd name="T6" fmla="*/ 48 w 590"/>
                <a:gd name="T7" fmla="*/ 72 h 918"/>
                <a:gd name="T8" fmla="*/ 114 w 590"/>
                <a:gd name="T9" fmla="*/ 96 h 918"/>
                <a:gd name="T10" fmla="*/ 176 w 590"/>
                <a:gd name="T11" fmla="*/ 126 h 918"/>
                <a:gd name="T12" fmla="*/ 234 w 590"/>
                <a:gd name="T13" fmla="*/ 162 h 918"/>
                <a:gd name="T14" fmla="*/ 288 w 590"/>
                <a:gd name="T15" fmla="*/ 202 h 918"/>
                <a:gd name="T16" fmla="*/ 336 w 590"/>
                <a:gd name="T17" fmla="*/ 248 h 918"/>
                <a:gd name="T18" fmla="*/ 380 w 590"/>
                <a:gd name="T19" fmla="*/ 298 h 918"/>
                <a:gd name="T20" fmla="*/ 418 w 590"/>
                <a:gd name="T21" fmla="*/ 352 h 918"/>
                <a:gd name="T22" fmla="*/ 452 w 590"/>
                <a:gd name="T23" fmla="*/ 410 h 918"/>
                <a:gd name="T24" fmla="*/ 480 w 590"/>
                <a:gd name="T25" fmla="*/ 470 h 918"/>
                <a:gd name="T26" fmla="*/ 502 w 590"/>
                <a:gd name="T27" fmla="*/ 532 h 918"/>
                <a:gd name="T28" fmla="*/ 518 w 590"/>
                <a:gd name="T29" fmla="*/ 596 h 918"/>
                <a:gd name="T30" fmla="*/ 528 w 590"/>
                <a:gd name="T31" fmla="*/ 664 h 918"/>
                <a:gd name="T32" fmla="*/ 532 w 590"/>
                <a:gd name="T33" fmla="*/ 732 h 918"/>
                <a:gd name="T34" fmla="*/ 528 w 590"/>
                <a:gd name="T35" fmla="*/ 800 h 918"/>
                <a:gd name="T36" fmla="*/ 518 w 590"/>
                <a:gd name="T37" fmla="*/ 868 h 918"/>
                <a:gd name="T38" fmla="*/ 566 w 590"/>
                <a:gd name="T39" fmla="*/ 918 h 918"/>
                <a:gd name="T40" fmla="*/ 576 w 590"/>
                <a:gd name="T41" fmla="*/ 880 h 918"/>
                <a:gd name="T42" fmla="*/ 586 w 590"/>
                <a:gd name="T43" fmla="*/ 806 h 918"/>
                <a:gd name="T44" fmla="*/ 590 w 590"/>
                <a:gd name="T45" fmla="*/ 732 h 918"/>
                <a:gd name="T46" fmla="*/ 588 w 590"/>
                <a:gd name="T47" fmla="*/ 658 h 918"/>
                <a:gd name="T48" fmla="*/ 576 w 590"/>
                <a:gd name="T49" fmla="*/ 586 h 918"/>
                <a:gd name="T50" fmla="*/ 560 w 590"/>
                <a:gd name="T51" fmla="*/ 516 h 918"/>
                <a:gd name="T52" fmla="*/ 534 w 590"/>
                <a:gd name="T53" fmla="*/ 448 h 918"/>
                <a:gd name="T54" fmla="*/ 504 w 590"/>
                <a:gd name="T55" fmla="*/ 382 h 918"/>
                <a:gd name="T56" fmla="*/ 468 w 590"/>
                <a:gd name="T57" fmla="*/ 320 h 918"/>
                <a:gd name="T58" fmla="*/ 426 w 590"/>
                <a:gd name="T59" fmla="*/ 262 h 918"/>
                <a:gd name="T60" fmla="*/ 378 w 590"/>
                <a:gd name="T61" fmla="*/ 208 h 918"/>
                <a:gd name="T62" fmla="*/ 326 w 590"/>
                <a:gd name="T63" fmla="*/ 158 h 918"/>
                <a:gd name="T64" fmla="*/ 268 w 590"/>
                <a:gd name="T65" fmla="*/ 114 h 918"/>
                <a:gd name="T66" fmla="*/ 204 w 590"/>
                <a:gd name="T67" fmla="*/ 74 h 918"/>
                <a:gd name="T68" fmla="*/ 138 w 590"/>
                <a:gd name="T69" fmla="*/ 42 h 918"/>
                <a:gd name="T70" fmla="*/ 66 w 590"/>
                <a:gd name="T71" fmla="*/ 16 h 918"/>
                <a:gd name="T72" fmla="*/ 30 w 590"/>
                <a:gd name="T73" fmla="*/ 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0" h="918">
                  <a:moveTo>
                    <a:pt x="30" y="4"/>
                  </a:moveTo>
                  <a:lnTo>
                    <a:pt x="30" y="4"/>
                  </a:lnTo>
                  <a:lnTo>
                    <a:pt x="14" y="0"/>
                  </a:lnTo>
                  <a:lnTo>
                    <a:pt x="0" y="58"/>
                  </a:lnTo>
                  <a:lnTo>
                    <a:pt x="0" y="58"/>
                  </a:lnTo>
                  <a:lnTo>
                    <a:pt x="14" y="62"/>
                  </a:lnTo>
                  <a:lnTo>
                    <a:pt x="14" y="62"/>
                  </a:lnTo>
                  <a:lnTo>
                    <a:pt x="48" y="72"/>
                  </a:lnTo>
                  <a:lnTo>
                    <a:pt x="82" y="84"/>
                  </a:lnTo>
                  <a:lnTo>
                    <a:pt x="114" y="96"/>
                  </a:lnTo>
                  <a:lnTo>
                    <a:pt x="146" y="110"/>
                  </a:lnTo>
                  <a:lnTo>
                    <a:pt x="176" y="126"/>
                  </a:lnTo>
                  <a:lnTo>
                    <a:pt x="206" y="144"/>
                  </a:lnTo>
                  <a:lnTo>
                    <a:pt x="234" y="162"/>
                  </a:lnTo>
                  <a:lnTo>
                    <a:pt x="262" y="182"/>
                  </a:lnTo>
                  <a:lnTo>
                    <a:pt x="288" y="202"/>
                  </a:lnTo>
                  <a:lnTo>
                    <a:pt x="312" y="226"/>
                  </a:lnTo>
                  <a:lnTo>
                    <a:pt x="336" y="248"/>
                  </a:lnTo>
                  <a:lnTo>
                    <a:pt x="358" y="274"/>
                  </a:lnTo>
                  <a:lnTo>
                    <a:pt x="380" y="298"/>
                  </a:lnTo>
                  <a:lnTo>
                    <a:pt x="400" y="324"/>
                  </a:lnTo>
                  <a:lnTo>
                    <a:pt x="418" y="352"/>
                  </a:lnTo>
                  <a:lnTo>
                    <a:pt x="436" y="380"/>
                  </a:lnTo>
                  <a:lnTo>
                    <a:pt x="452" y="410"/>
                  </a:lnTo>
                  <a:lnTo>
                    <a:pt x="468" y="438"/>
                  </a:lnTo>
                  <a:lnTo>
                    <a:pt x="480" y="470"/>
                  </a:lnTo>
                  <a:lnTo>
                    <a:pt x="492" y="500"/>
                  </a:lnTo>
                  <a:lnTo>
                    <a:pt x="502" y="532"/>
                  </a:lnTo>
                  <a:lnTo>
                    <a:pt x="512" y="564"/>
                  </a:lnTo>
                  <a:lnTo>
                    <a:pt x="518" y="596"/>
                  </a:lnTo>
                  <a:lnTo>
                    <a:pt x="524" y="630"/>
                  </a:lnTo>
                  <a:lnTo>
                    <a:pt x="528" y="664"/>
                  </a:lnTo>
                  <a:lnTo>
                    <a:pt x="532" y="698"/>
                  </a:lnTo>
                  <a:lnTo>
                    <a:pt x="532" y="732"/>
                  </a:lnTo>
                  <a:lnTo>
                    <a:pt x="530" y="766"/>
                  </a:lnTo>
                  <a:lnTo>
                    <a:pt x="528" y="800"/>
                  </a:lnTo>
                  <a:lnTo>
                    <a:pt x="524" y="834"/>
                  </a:lnTo>
                  <a:lnTo>
                    <a:pt x="518" y="868"/>
                  </a:lnTo>
                  <a:lnTo>
                    <a:pt x="510" y="904"/>
                  </a:lnTo>
                  <a:lnTo>
                    <a:pt x="566" y="918"/>
                  </a:lnTo>
                  <a:lnTo>
                    <a:pt x="566" y="918"/>
                  </a:lnTo>
                  <a:lnTo>
                    <a:pt x="576" y="880"/>
                  </a:lnTo>
                  <a:lnTo>
                    <a:pt x="582" y="844"/>
                  </a:lnTo>
                  <a:lnTo>
                    <a:pt x="586" y="806"/>
                  </a:lnTo>
                  <a:lnTo>
                    <a:pt x="590" y="768"/>
                  </a:lnTo>
                  <a:lnTo>
                    <a:pt x="590" y="732"/>
                  </a:lnTo>
                  <a:lnTo>
                    <a:pt x="590" y="694"/>
                  </a:lnTo>
                  <a:lnTo>
                    <a:pt x="588" y="658"/>
                  </a:lnTo>
                  <a:lnTo>
                    <a:pt x="582" y="622"/>
                  </a:lnTo>
                  <a:lnTo>
                    <a:pt x="576" y="586"/>
                  </a:lnTo>
                  <a:lnTo>
                    <a:pt x="568" y="550"/>
                  </a:lnTo>
                  <a:lnTo>
                    <a:pt x="560" y="516"/>
                  </a:lnTo>
                  <a:lnTo>
                    <a:pt x="548" y="480"/>
                  </a:lnTo>
                  <a:lnTo>
                    <a:pt x="534" y="448"/>
                  </a:lnTo>
                  <a:lnTo>
                    <a:pt x="520" y="414"/>
                  </a:lnTo>
                  <a:lnTo>
                    <a:pt x="504" y="382"/>
                  </a:lnTo>
                  <a:lnTo>
                    <a:pt x="488" y="350"/>
                  </a:lnTo>
                  <a:lnTo>
                    <a:pt x="468" y="320"/>
                  </a:lnTo>
                  <a:lnTo>
                    <a:pt x="448" y="290"/>
                  </a:lnTo>
                  <a:lnTo>
                    <a:pt x="426" y="262"/>
                  </a:lnTo>
                  <a:lnTo>
                    <a:pt x="402" y="234"/>
                  </a:lnTo>
                  <a:lnTo>
                    <a:pt x="378" y="208"/>
                  </a:lnTo>
                  <a:lnTo>
                    <a:pt x="352" y="182"/>
                  </a:lnTo>
                  <a:lnTo>
                    <a:pt x="326" y="158"/>
                  </a:lnTo>
                  <a:lnTo>
                    <a:pt x="296" y="136"/>
                  </a:lnTo>
                  <a:lnTo>
                    <a:pt x="268" y="114"/>
                  </a:lnTo>
                  <a:lnTo>
                    <a:pt x="236" y="94"/>
                  </a:lnTo>
                  <a:lnTo>
                    <a:pt x="204" y="74"/>
                  </a:lnTo>
                  <a:lnTo>
                    <a:pt x="172" y="58"/>
                  </a:lnTo>
                  <a:lnTo>
                    <a:pt x="138" y="42"/>
                  </a:lnTo>
                  <a:lnTo>
                    <a:pt x="102" y="28"/>
                  </a:lnTo>
                  <a:lnTo>
                    <a:pt x="66" y="16"/>
                  </a:lnTo>
                  <a:lnTo>
                    <a:pt x="30" y="4"/>
                  </a:lnTo>
                  <a:lnTo>
                    <a:pt x="30" y="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58">
              <a:extLst>
                <a:ext uri="{FF2B5EF4-FFF2-40B4-BE49-F238E27FC236}">
                  <a16:creationId xmlns:a16="http://schemas.microsoft.com/office/drawing/2014/main" id="{2AAA0658-0601-4187-A0A7-856DD195F43C}"/>
                </a:ext>
              </a:extLst>
            </p:cNvPr>
            <p:cNvSpPr>
              <a:spLocks/>
            </p:cNvSpPr>
            <p:nvPr/>
          </p:nvSpPr>
          <p:spPr bwMode="auto">
            <a:xfrm>
              <a:off x="-1698625" y="1908175"/>
              <a:ext cx="723900" cy="1143000"/>
            </a:xfrm>
            <a:custGeom>
              <a:avLst/>
              <a:gdLst>
                <a:gd name="T0" fmla="*/ 0 w 456"/>
                <a:gd name="T1" fmla="*/ 58 h 720"/>
                <a:gd name="T2" fmla="*/ 26 w 456"/>
                <a:gd name="T3" fmla="*/ 64 h 720"/>
                <a:gd name="T4" fmla="*/ 76 w 456"/>
                <a:gd name="T5" fmla="*/ 84 h 720"/>
                <a:gd name="T6" fmla="*/ 124 w 456"/>
                <a:gd name="T7" fmla="*/ 106 h 720"/>
                <a:gd name="T8" fmla="*/ 168 w 456"/>
                <a:gd name="T9" fmla="*/ 134 h 720"/>
                <a:gd name="T10" fmla="*/ 208 w 456"/>
                <a:gd name="T11" fmla="*/ 166 h 720"/>
                <a:gd name="T12" fmla="*/ 246 w 456"/>
                <a:gd name="T13" fmla="*/ 202 h 720"/>
                <a:gd name="T14" fmla="*/ 280 w 456"/>
                <a:gd name="T15" fmla="*/ 240 h 720"/>
                <a:gd name="T16" fmla="*/ 310 w 456"/>
                <a:gd name="T17" fmla="*/ 280 h 720"/>
                <a:gd name="T18" fmla="*/ 336 w 456"/>
                <a:gd name="T19" fmla="*/ 324 h 720"/>
                <a:gd name="T20" fmla="*/ 358 w 456"/>
                <a:gd name="T21" fmla="*/ 372 h 720"/>
                <a:gd name="T22" fmla="*/ 374 w 456"/>
                <a:gd name="T23" fmla="*/ 420 h 720"/>
                <a:gd name="T24" fmla="*/ 388 w 456"/>
                <a:gd name="T25" fmla="*/ 470 h 720"/>
                <a:gd name="T26" fmla="*/ 394 w 456"/>
                <a:gd name="T27" fmla="*/ 520 h 720"/>
                <a:gd name="T28" fmla="*/ 398 w 456"/>
                <a:gd name="T29" fmla="*/ 572 h 720"/>
                <a:gd name="T30" fmla="*/ 394 w 456"/>
                <a:gd name="T31" fmla="*/ 626 h 720"/>
                <a:gd name="T32" fmla="*/ 386 w 456"/>
                <a:gd name="T33" fmla="*/ 678 h 720"/>
                <a:gd name="T34" fmla="*/ 438 w 456"/>
                <a:gd name="T35" fmla="*/ 720 h 720"/>
                <a:gd name="T36" fmla="*/ 444 w 456"/>
                <a:gd name="T37" fmla="*/ 690 h 720"/>
                <a:gd name="T38" fmla="*/ 454 w 456"/>
                <a:gd name="T39" fmla="*/ 632 h 720"/>
                <a:gd name="T40" fmla="*/ 456 w 456"/>
                <a:gd name="T41" fmla="*/ 572 h 720"/>
                <a:gd name="T42" fmla="*/ 454 w 456"/>
                <a:gd name="T43" fmla="*/ 514 h 720"/>
                <a:gd name="T44" fmla="*/ 446 w 456"/>
                <a:gd name="T45" fmla="*/ 458 h 720"/>
                <a:gd name="T46" fmla="*/ 432 w 456"/>
                <a:gd name="T47" fmla="*/ 402 h 720"/>
                <a:gd name="T48" fmla="*/ 412 w 456"/>
                <a:gd name="T49" fmla="*/ 348 h 720"/>
                <a:gd name="T50" fmla="*/ 388 w 456"/>
                <a:gd name="T51" fmla="*/ 298 h 720"/>
                <a:gd name="T52" fmla="*/ 360 w 456"/>
                <a:gd name="T53" fmla="*/ 248 h 720"/>
                <a:gd name="T54" fmla="*/ 326 w 456"/>
                <a:gd name="T55" fmla="*/ 202 h 720"/>
                <a:gd name="T56" fmla="*/ 288 w 456"/>
                <a:gd name="T57" fmla="*/ 160 h 720"/>
                <a:gd name="T58" fmla="*/ 246 w 456"/>
                <a:gd name="T59" fmla="*/ 120 h 720"/>
                <a:gd name="T60" fmla="*/ 202 w 456"/>
                <a:gd name="T61" fmla="*/ 86 h 720"/>
                <a:gd name="T62" fmla="*/ 152 w 456"/>
                <a:gd name="T63" fmla="*/ 56 h 720"/>
                <a:gd name="T64" fmla="*/ 100 w 456"/>
                <a:gd name="T65" fmla="*/ 30 h 720"/>
                <a:gd name="T66" fmla="*/ 44 w 456"/>
                <a:gd name="T67" fmla="*/ 8 h 720"/>
                <a:gd name="T68" fmla="*/ 14 w 456"/>
                <a:gd name="T69"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720">
                  <a:moveTo>
                    <a:pt x="14" y="0"/>
                  </a:moveTo>
                  <a:lnTo>
                    <a:pt x="0" y="58"/>
                  </a:lnTo>
                  <a:lnTo>
                    <a:pt x="0" y="58"/>
                  </a:lnTo>
                  <a:lnTo>
                    <a:pt x="26" y="64"/>
                  </a:lnTo>
                  <a:lnTo>
                    <a:pt x="50" y="74"/>
                  </a:lnTo>
                  <a:lnTo>
                    <a:pt x="76" y="84"/>
                  </a:lnTo>
                  <a:lnTo>
                    <a:pt x="100" y="94"/>
                  </a:lnTo>
                  <a:lnTo>
                    <a:pt x="124" y="106"/>
                  </a:lnTo>
                  <a:lnTo>
                    <a:pt x="146" y="120"/>
                  </a:lnTo>
                  <a:lnTo>
                    <a:pt x="168" y="134"/>
                  </a:lnTo>
                  <a:lnTo>
                    <a:pt x="188" y="150"/>
                  </a:lnTo>
                  <a:lnTo>
                    <a:pt x="208" y="166"/>
                  </a:lnTo>
                  <a:lnTo>
                    <a:pt x="228" y="184"/>
                  </a:lnTo>
                  <a:lnTo>
                    <a:pt x="246" y="202"/>
                  </a:lnTo>
                  <a:lnTo>
                    <a:pt x="264" y="220"/>
                  </a:lnTo>
                  <a:lnTo>
                    <a:pt x="280" y="240"/>
                  </a:lnTo>
                  <a:lnTo>
                    <a:pt x="296" y="260"/>
                  </a:lnTo>
                  <a:lnTo>
                    <a:pt x="310" y="280"/>
                  </a:lnTo>
                  <a:lnTo>
                    <a:pt x="324" y="302"/>
                  </a:lnTo>
                  <a:lnTo>
                    <a:pt x="336" y="324"/>
                  </a:lnTo>
                  <a:lnTo>
                    <a:pt x="348" y="348"/>
                  </a:lnTo>
                  <a:lnTo>
                    <a:pt x="358" y="372"/>
                  </a:lnTo>
                  <a:lnTo>
                    <a:pt x="366" y="396"/>
                  </a:lnTo>
                  <a:lnTo>
                    <a:pt x="374" y="420"/>
                  </a:lnTo>
                  <a:lnTo>
                    <a:pt x="382" y="444"/>
                  </a:lnTo>
                  <a:lnTo>
                    <a:pt x="388" y="470"/>
                  </a:lnTo>
                  <a:lnTo>
                    <a:pt x="392" y="494"/>
                  </a:lnTo>
                  <a:lnTo>
                    <a:pt x="394" y="520"/>
                  </a:lnTo>
                  <a:lnTo>
                    <a:pt x="396" y="546"/>
                  </a:lnTo>
                  <a:lnTo>
                    <a:pt x="398" y="572"/>
                  </a:lnTo>
                  <a:lnTo>
                    <a:pt x="396" y="600"/>
                  </a:lnTo>
                  <a:lnTo>
                    <a:pt x="394" y="626"/>
                  </a:lnTo>
                  <a:lnTo>
                    <a:pt x="392" y="652"/>
                  </a:lnTo>
                  <a:lnTo>
                    <a:pt x="386" y="678"/>
                  </a:lnTo>
                  <a:lnTo>
                    <a:pt x="380" y="706"/>
                  </a:lnTo>
                  <a:lnTo>
                    <a:pt x="438" y="720"/>
                  </a:lnTo>
                  <a:lnTo>
                    <a:pt x="438" y="720"/>
                  </a:lnTo>
                  <a:lnTo>
                    <a:pt x="444" y="690"/>
                  </a:lnTo>
                  <a:lnTo>
                    <a:pt x="450" y="662"/>
                  </a:lnTo>
                  <a:lnTo>
                    <a:pt x="454" y="632"/>
                  </a:lnTo>
                  <a:lnTo>
                    <a:pt x="456" y="602"/>
                  </a:lnTo>
                  <a:lnTo>
                    <a:pt x="456" y="572"/>
                  </a:lnTo>
                  <a:lnTo>
                    <a:pt x="456" y="544"/>
                  </a:lnTo>
                  <a:lnTo>
                    <a:pt x="454" y="514"/>
                  </a:lnTo>
                  <a:lnTo>
                    <a:pt x="450" y="486"/>
                  </a:lnTo>
                  <a:lnTo>
                    <a:pt x="446" y="458"/>
                  </a:lnTo>
                  <a:lnTo>
                    <a:pt x="438" y="430"/>
                  </a:lnTo>
                  <a:lnTo>
                    <a:pt x="432" y="402"/>
                  </a:lnTo>
                  <a:lnTo>
                    <a:pt x="422" y="376"/>
                  </a:lnTo>
                  <a:lnTo>
                    <a:pt x="412" y="348"/>
                  </a:lnTo>
                  <a:lnTo>
                    <a:pt x="400" y="322"/>
                  </a:lnTo>
                  <a:lnTo>
                    <a:pt x="388" y="298"/>
                  </a:lnTo>
                  <a:lnTo>
                    <a:pt x="374" y="272"/>
                  </a:lnTo>
                  <a:lnTo>
                    <a:pt x="360" y="248"/>
                  </a:lnTo>
                  <a:lnTo>
                    <a:pt x="344" y="226"/>
                  </a:lnTo>
                  <a:lnTo>
                    <a:pt x="326" y="202"/>
                  </a:lnTo>
                  <a:lnTo>
                    <a:pt x="308" y="180"/>
                  </a:lnTo>
                  <a:lnTo>
                    <a:pt x="288" y="160"/>
                  </a:lnTo>
                  <a:lnTo>
                    <a:pt x="268" y="140"/>
                  </a:lnTo>
                  <a:lnTo>
                    <a:pt x="246" y="120"/>
                  </a:lnTo>
                  <a:lnTo>
                    <a:pt x="224" y="102"/>
                  </a:lnTo>
                  <a:lnTo>
                    <a:pt x="202" y="86"/>
                  </a:lnTo>
                  <a:lnTo>
                    <a:pt x="178" y="70"/>
                  </a:lnTo>
                  <a:lnTo>
                    <a:pt x="152" y="56"/>
                  </a:lnTo>
                  <a:lnTo>
                    <a:pt x="126" y="42"/>
                  </a:lnTo>
                  <a:lnTo>
                    <a:pt x="100" y="30"/>
                  </a:lnTo>
                  <a:lnTo>
                    <a:pt x="72" y="18"/>
                  </a:lnTo>
                  <a:lnTo>
                    <a:pt x="44" y="8"/>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9">
              <a:extLst>
                <a:ext uri="{FF2B5EF4-FFF2-40B4-BE49-F238E27FC236}">
                  <a16:creationId xmlns:a16="http://schemas.microsoft.com/office/drawing/2014/main" id="{C9B9D6FE-E5D6-4613-9A7E-10293C7262EA}"/>
                </a:ext>
              </a:extLst>
            </p:cNvPr>
            <p:cNvSpPr>
              <a:spLocks/>
            </p:cNvSpPr>
            <p:nvPr/>
          </p:nvSpPr>
          <p:spPr bwMode="auto">
            <a:xfrm>
              <a:off x="-1762125" y="2152650"/>
              <a:ext cx="536575" cy="835025"/>
            </a:xfrm>
            <a:custGeom>
              <a:avLst/>
              <a:gdLst>
                <a:gd name="T0" fmla="*/ 14 w 338"/>
                <a:gd name="T1" fmla="*/ 0 h 526"/>
                <a:gd name="T2" fmla="*/ 0 w 338"/>
                <a:gd name="T3" fmla="*/ 56 h 526"/>
                <a:gd name="T4" fmla="*/ 0 w 338"/>
                <a:gd name="T5" fmla="*/ 56 h 526"/>
                <a:gd name="T6" fmla="*/ 34 w 338"/>
                <a:gd name="T7" fmla="*/ 68 h 526"/>
                <a:gd name="T8" fmla="*/ 68 w 338"/>
                <a:gd name="T9" fmla="*/ 82 h 526"/>
                <a:gd name="T10" fmla="*/ 100 w 338"/>
                <a:gd name="T11" fmla="*/ 100 h 526"/>
                <a:gd name="T12" fmla="*/ 130 w 338"/>
                <a:gd name="T13" fmla="*/ 120 h 526"/>
                <a:gd name="T14" fmla="*/ 158 w 338"/>
                <a:gd name="T15" fmla="*/ 144 h 526"/>
                <a:gd name="T16" fmla="*/ 184 w 338"/>
                <a:gd name="T17" fmla="*/ 170 h 526"/>
                <a:gd name="T18" fmla="*/ 206 w 338"/>
                <a:gd name="T19" fmla="*/ 198 h 526"/>
                <a:gd name="T20" fmla="*/ 228 w 338"/>
                <a:gd name="T21" fmla="*/ 228 h 526"/>
                <a:gd name="T22" fmla="*/ 228 w 338"/>
                <a:gd name="T23" fmla="*/ 228 h 526"/>
                <a:gd name="T24" fmla="*/ 244 w 338"/>
                <a:gd name="T25" fmla="*/ 262 h 526"/>
                <a:gd name="T26" fmla="*/ 258 w 338"/>
                <a:gd name="T27" fmla="*/ 296 h 526"/>
                <a:gd name="T28" fmla="*/ 268 w 338"/>
                <a:gd name="T29" fmla="*/ 330 h 526"/>
                <a:gd name="T30" fmla="*/ 276 w 338"/>
                <a:gd name="T31" fmla="*/ 366 h 526"/>
                <a:gd name="T32" fmla="*/ 278 w 338"/>
                <a:gd name="T33" fmla="*/ 402 h 526"/>
                <a:gd name="T34" fmla="*/ 278 w 338"/>
                <a:gd name="T35" fmla="*/ 438 h 526"/>
                <a:gd name="T36" fmla="*/ 274 w 338"/>
                <a:gd name="T37" fmla="*/ 476 h 526"/>
                <a:gd name="T38" fmla="*/ 266 w 338"/>
                <a:gd name="T39" fmla="*/ 512 h 526"/>
                <a:gd name="T40" fmla="*/ 324 w 338"/>
                <a:gd name="T41" fmla="*/ 526 h 526"/>
                <a:gd name="T42" fmla="*/ 324 w 338"/>
                <a:gd name="T43" fmla="*/ 526 h 526"/>
                <a:gd name="T44" fmla="*/ 332 w 338"/>
                <a:gd name="T45" fmla="*/ 484 h 526"/>
                <a:gd name="T46" fmla="*/ 338 w 338"/>
                <a:gd name="T47" fmla="*/ 442 h 526"/>
                <a:gd name="T48" fmla="*/ 338 w 338"/>
                <a:gd name="T49" fmla="*/ 400 h 526"/>
                <a:gd name="T50" fmla="*/ 334 w 338"/>
                <a:gd name="T51" fmla="*/ 358 h 526"/>
                <a:gd name="T52" fmla="*/ 326 w 338"/>
                <a:gd name="T53" fmla="*/ 316 h 526"/>
                <a:gd name="T54" fmla="*/ 314 w 338"/>
                <a:gd name="T55" fmla="*/ 276 h 526"/>
                <a:gd name="T56" fmla="*/ 298 w 338"/>
                <a:gd name="T57" fmla="*/ 238 h 526"/>
                <a:gd name="T58" fmla="*/ 278 w 338"/>
                <a:gd name="T59" fmla="*/ 200 h 526"/>
                <a:gd name="T60" fmla="*/ 278 w 338"/>
                <a:gd name="T61" fmla="*/ 200 h 526"/>
                <a:gd name="T62" fmla="*/ 254 w 338"/>
                <a:gd name="T63" fmla="*/ 164 h 526"/>
                <a:gd name="T64" fmla="*/ 228 w 338"/>
                <a:gd name="T65" fmla="*/ 130 h 526"/>
                <a:gd name="T66" fmla="*/ 198 w 338"/>
                <a:gd name="T67" fmla="*/ 100 h 526"/>
                <a:gd name="T68" fmla="*/ 166 w 338"/>
                <a:gd name="T69" fmla="*/ 72 h 526"/>
                <a:gd name="T70" fmla="*/ 132 w 338"/>
                <a:gd name="T71" fmla="*/ 50 h 526"/>
                <a:gd name="T72" fmla="*/ 94 w 338"/>
                <a:gd name="T73" fmla="*/ 30 h 526"/>
                <a:gd name="T74" fmla="*/ 56 w 338"/>
                <a:gd name="T75" fmla="*/ 12 h 526"/>
                <a:gd name="T76" fmla="*/ 14 w 338"/>
                <a:gd name="T77" fmla="*/ 0 h 526"/>
                <a:gd name="T78" fmla="*/ 14 w 338"/>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526">
                  <a:moveTo>
                    <a:pt x="14" y="0"/>
                  </a:moveTo>
                  <a:lnTo>
                    <a:pt x="0" y="56"/>
                  </a:lnTo>
                  <a:lnTo>
                    <a:pt x="0" y="56"/>
                  </a:lnTo>
                  <a:lnTo>
                    <a:pt x="34" y="68"/>
                  </a:lnTo>
                  <a:lnTo>
                    <a:pt x="68" y="82"/>
                  </a:lnTo>
                  <a:lnTo>
                    <a:pt x="100" y="100"/>
                  </a:lnTo>
                  <a:lnTo>
                    <a:pt x="130" y="120"/>
                  </a:lnTo>
                  <a:lnTo>
                    <a:pt x="158" y="144"/>
                  </a:lnTo>
                  <a:lnTo>
                    <a:pt x="184" y="170"/>
                  </a:lnTo>
                  <a:lnTo>
                    <a:pt x="206" y="198"/>
                  </a:lnTo>
                  <a:lnTo>
                    <a:pt x="228" y="228"/>
                  </a:lnTo>
                  <a:lnTo>
                    <a:pt x="228" y="228"/>
                  </a:lnTo>
                  <a:lnTo>
                    <a:pt x="244" y="262"/>
                  </a:lnTo>
                  <a:lnTo>
                    <a:pt x="258" y="296"/>
                  </a:lnTo>
                  <a:lnTo>
                    <a:pt x="268" y="330"/>
                  </a:lnTo>
                  <a:lnTo>
                    <a:pt x="276" y="366"/>
                  </a:lnTo>
                  <a:lnTo>
                    <a:pt x="278" y="402"/>
                  </a:lnTo>
                  <a:lnTo>
                    <a:pt x="278" y="438"/>
                  </a:lnTo>
                  <a:lnTo>
                    <a:pt x="274" y="476"/>
                  </a:lnTo>
                  <a:lnTo>
                    <a:pt x="266" y="512"/>
                  </a:lnTo>
                  <a:lnTo>
                    <a:pt x="324" y="526"/>
                  </a:lnTo>
                  <a:lnTo>
                    <a:pt x="324" y="526"/>
                  </a:lnTo>
                  <a:lnTo>
                    <a:pt x="332" y="484"/>
                  </a:lnTo>
                  <a:lnTo>
                    <a:pt x="338" y="442"/>
                  </a:lnTo>
                  <a:lnTo>
                    <a:pt x="338" y="400"/>
                  </a:lnTo>
                  <a:lnTo>
                    <a:pt x="334" y="358"/>
                  </a:lnTo>
                  <a:lnTo>
                    <a:pt x="326" y="316"/>
                  </a:lnTo>
                  <a:lnTo>
                    <a:pt x="314" y="276"/>
                  </a:lnTo>
                  <a:lnTo>
                    <a:pt x="298" y="238"/>
                  </a:lnTo>
                  <a:lnTo>
                    <a:pt x="278" y="200"/>
                  </a:lnTo>
                  <a:lnTo>
                    <a:pt x="278" y="200"/>
                  </a:lnTo>
                  <a:lnTo>
                    <a:pt x="254" y="164"/>
                  </a:lnTo>
                  <a:lnTo>
                    <a:pt x="228" y="130"/>
                  </a:lnTo>
                  <a:lnTo>
                    <a:pt x="198" y="100"/>
                  </a:lnTo>
                  <a:lnTo>
                    <a:pt x="166" y="72"/>
                  </a:lnTo>
                  <a:lnTo>
                    <a:pt x="132" y="50"/>
                  </a:lnTo>
                  <a:lnTo>
                    <a:pt x="94" y="30"/>
                  </a:lnTo>
                  <a:lnTo>
                    <a:pt x="56" y="12"/>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0">
              <a:extLst>
                <a:ext uri="{FF2B5EF4-FFF2-40B4-BE49-F238E27FC236}">
                  <a16:creationId xmlns:a16="http://schemas.microsoft.com/office/drawing/2014/main" id="{FF1744D0-2663-498E-BD73-BB8649514C0E}"/>
                </a:ext>
              </a:extLst>
            </p:cNvPr>
            <p:cNvSpPr>
              <a:spLocks/>
            </p:cNvSpPr>
            <p:nvPr/>
          </p:nvSpPr>
          <p:spPr bwMode="auto">
            <a:xfrm>
              <a:off x="-3289300" y="4073525"/>
              <a:ext cx="908050" cy="968375"/>
            </a:xfrm>
            <a:custGeom>
              <a:avLst/>
              <a:gdLst>
                <a:gd name="T0" fmla="*/ 564 w 572"/>
                <a:gd name="T1" fmla="*/ 274 h 610"/>
                <a:gd name="T2" fmla="*/ 552 w 572"/>
                <a:gd name="T3" fmla="*/ 262 h 610"/>
                <a:gd name="T4" fmla="*/ 538 w 572"/>
                <a:gd name="T5" fmla="*/ 256 h 610"/>
                <a:gd name="T6" fmla="*/ 522 w 572"/>
                <a:gd name="T7" fmla="*/ 256 h 610"/>
                <a:gd name="T8" fmla="*/ 506 w 572"/>
                <a:gd name="T9" fmla="*/ 260 h 610"/>
                <a:gd name="T10" fmla="*/ 508 w 572"/>
                <a:gd name="T11" fmla="*/ 258 h 610"/>
                <a:gd name="T12" fmla="*/ 520 w 572"/>
                <a:gd name="T13" fmla="*/ 246 h 610"/>
                <a:gd name="T14" fmla="*/ 528 w 572"/>
                <a:gd name="T15" fmla="*/ 230 h 610"/>
                <a:gd name="T16" fmla="*/ 526 w 572"/>
                <a:gd name="T17" fmla="*/ 212 h 610"/>
                <a:gd name="T18" fmla="*/ 520 w 572"/>
                <a:gd name="T19" fmla="*/ 196 h 610"/>
                <a:gd name="T20" fmla="*/ 514 w 572"/>
                <a:gd name="T21" fmla="*/ 188 h 610"/>
                <a:gd name="T22" fmla="*/ 498 w 572"/>
                <a:gd name="T23" fmla="*/ 178 h 610"/>
                <a:gd name="T24" fmla="*/ 482 w 572"/>
                <a:gd name="T25" fmla="*/ 176 h 610"/>
                <a:gd name="T26" fmla="*/ 464 w 572"/>
                <a:gd name="T27" fmla="*/ 180 h 610"/>
                <a:gd name="T28" fmla="*/ 466 w 572"/>
                <a:gd name="T29" fmla="*/ 176 h 610"/>
                <a:gd name="T30" fmla="*/ 472 w 572"/>
                <a:gd name="T31" fmla="*/ 170 h 610"/>
                <a:gd name="T32" fmla="*/ 482 w 572"/>
                <a:gd name="T33" fmla="*/ 156 h 610"/>
                <a:gd name="T34" fmla="*/ 486 w 572"/>
                <a:gd name="T35" fmla="*/ 138 h 610"/>
                <a:gd name="T36" fmla="*/ 482 w 572"/>
                <a:gd name="T37" fmla="*/ 122 h 610"/>
                <a:gd name="T38" fmla="*/ 478 w 572"/>
                <a:gd name="T39" fmla="*/ 114 h 610"/>
                <a:gd name="T40" fmla="*/ 464 w 572"/>
                <a:gd name="T41" fmla="*/ 100 h 610"/>
                <a:gd name="T42" fmla="*/ 448 w 572"/>
                <a:gd name="T43" fmla="*/ 94 h 610"/>
                <a:gd name="T44" fmla="*/ 430 w 572"/>
                <a:gd name="T45" fmla="*/ 94 h 610"/>
                <a:gd name="T46" fmla="*/ 414 w 572"/>
                <a:gd name="T47" fmla="*/ 102 h 610"/>
                <a:gd name="T48" fmla="*/ 404 w 572"/>
                <a:gd name="T49" fmla="*/ 110 h 610"/>
                <a:gd name="T50" fmla="*/ 416 w 572"/>
                <a:gd name="T51" fmla="*/ 96 h 610"/>
                <a:gd name="T52" fmla="*/ 422 w 572"/>
                <a:gd name="T53" fmla="*/ 80 h 610"/>
                <a:gd name="T54" fmla="*/ 422 w 572"/>
                <a:gd name="T55" fmla="*/ 62 h 610"/>
                <a:gd name="T56" fmla="*/ 414 w 572"/>
                <a:gd name="T57" fmla="*/ 46 h 610"/>
                <a:gd name="T58" fmla="*/ 410 w 572"/>
                <a:gd name="T59" fmla="*/ 38 h 610"/>
                <a:gd name="T60" fmla="*/ 402 w 572"/>
                <a:gd name="T61" fmla="*/ 34 h 610"/>
                <a:gd name="T62" fmla="*/ 386 w 572"/>
                <a:gd name="T63" fmla="*/ 26 h 610"/>
                <a:gd name="T64" fmla="*/ 368 w 572"/>
                <a:gd name="T65" fmla="*/ 22 h 610"/>
                <a:gd name="T66" fmla="*/ 348 w 572"/>
                <a:gd name="T67" fmla="*/ 26 h 610"/>
                <a:gd name="T68" fmla="*/ 322 w 572"/>
                <a:gd name="T69" fmla="*/ 40 h 610"/>
                <a:gd name="T70" fmla="*/ 246 w 572"/>
                <a:gd name="T71" fmla="*/ 88 h 610"/>
                <a:gd name="T72" fmla="*/ 254 w 572"/>
                <a:gd name="T73" fmla="*/ 72 h 610"/>
                <a:gd name="T74" fmla="*/ 254 w 572"/>
                <a:gd name="T75" fmla="*/ 56 h 610"/>
                <a:gd name="T76" fmla="*/ 250 w 572"/>
                <a:gd name="T77" fmla="*/ 40 h 610"/>
                <a:gd name="T78" fmla="*/ 242 w 572"/>
                <a:gd name="T79" fmla="*/ 24 h 610"/>
                <a:gd name="T80" fmla="*/ 224 w 572"/>
                <a:gd name="T81" fmla="*/ 8 h 610"/>
                <a:gd name="T82" fmla="*/ 204 w 572"/>
                <a:gd name="T83" fmla="*/ 0 h 610"/>
                <a:gd name="T84" fmla="*/ 182 w 572"/>
                <a:gd name="T85" fmla="*/ 2 h 610"/>
                <a:gd name="T86" fmla="*/ 160 w 572"/>
                <a:gd name="T87" fmla="*/ 12 h 610"/>
                <a:gd name="T88" fmla="*/ 36 w 572"/>
                <a:gd name="T89" fmla="*/ 98 h 610"/>
                <a:gd name="T90" fmla="*/ 18 w 572"/>
                <a:gd name="T91" fmla="*/ 118 h 610"/>
                <a:gd name="T92" fmla="*/ 10 w 572"/>
                <a:gd name="T93" fmla="*/ 144 h 610"/>
                <a:gd name="T94" fmla="*/ 10 w 572"/>
                <a:gd name="T95" fmla="*/ 144 h 610"/>
                <a:gd name="T96" fmla="*/ 10 w 572"/>
                <a:gd name="T97" fmla="*/ 216 h 610"/>
                <a:gd name="T98" fmla="*/ 14 w 572"/>
                <a:gd name="T99" fmla="*/ 280 h 610"/>
                <a:gd name="T100" fmla="*/ 26 w 572"/>
                <a:gd name="T101" fmla="*/ 334 h 610"/>
                <a:gd name="T102" fmla="*/ 180 w 572"/>
                <a:gd name="T103" fmla="*/ 610 h 610"/>
                <a:gd name="T104" fmla="*/ 528 w 572"/>
                <a:gd name="T105" fmla="*/ 366 h 610"/>
                <a:gd name="T106" fmla="*/ 556 w 572"/>
                <a:gd name="T107" fmla="*/ 344 h 610"/>
                <a:gd name="T108" fmla="*/ 568 w 572"/>
                <a:gd name="T109" fmla="*/ 322 h 610"/>
                <a:gd name="T110" fmla="*/ 570 w 572"/>
                <a:gd name="T111" fmla="*/ 314 h 610"/>
                <a:gd name="T112" fmla="*/ 572 w 572"/>
                <a:gd name="T113" fmla="*/ 294 h 610"/>
                <a:gd name="T114" fmla="*/ 564 w 572"/>
                <a:gd name="T115" fmla="*/ 2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 h="610">
                  <a:moveTo>
                    <a:pt x="564" y="274"/>
                  </a:moveTo>
                  <a:lnTo>
                    <a:pt x="564" y="274"/>
                  </a:lnTo>
                  <a:lnTo>
                    <a:pt x="558" y="268"/>
                  </a:lnTo>
                  <a:lnTo>
                    <a:pt x="552" y="262"/>
                  </a:lnTo>
                  <a:lnTo>
                    <a:pt x="546" y="258"/>
                  </a:lnTo>
                  <a:lnTo>
                    <a:pt x="538" y="256"/>
                  </a:lnTo>
                  <a:lnTo>
                    <a:pt x="530" y="254"/>
                  </a:lnTo>
                  <a:lnTo>
                    <a:pt x="522" y="256"/>
                  </a:lnTo>
                  <a:lnTo>
                    <a:pt x="514" y="256"/>
                  </a:lnTo>
                  <a:lnTo>
                    <a:pt x="506" y="260"/>
                  </a:lnTo>
                  <a:lnTo>
                    <a:pt x="508" y="258"/>
                  </a:lnTo>
                  <a:lnTo>
                    <a:pt x="508" y="258"/>
                  </a:lnTo>
                  <a:lnTo>
                    <a:pt x="516" y="252"/>
                  </a:lnTo>
                  <a:lnTo>
                    <a:pt x="520" y="246"/>
                  </a:lnTo>
                  <a:lnTo>
                    <a:pt x="524" y="238"/>
                  </a:lnTo>
                  <a:lnTo>
                    <a:pt x="528" y="230"/>
                  </a:lnTo>
                  <a:lnTo>
                    <a:pt x="528" y="220"/>
                  </a:lnTo>
                  <a:lnTo>
                    <a:pt x="526" y="212"/>
                  </a:lnTo>
                  <a:lnTo>
                    <a:pt x="524" y="204"/>
                  </a:lnTo>
                  <a:lnTo>
                    <a:pt x="520" y="196"/>
                  </a:lnTo>
                  <a:lnTo>
                    <a:pt x="520" y="196"/>
                  </a:lnTo>
                  <a:lnTo>
                    <a:pt x="514" y="188"/>
                  </a:lnTo>
                  <a:lnTo>
                    <a:pt x="506" y="182"/>
                  </a:lnTo>
                  <a:lnTo>
                    <a:pt x="498" y="178"/>
                  </a:lnTo>
                  <a:lnTo>
                    <a:pt x="490" y="176"/>
                  </a:lnTo>
                  <a:lnTo>
                    <a:pt x="482" y="176"/>
                  </a:lnTo>
                  <a:lnTo>
                    <a:pt x="472" y="176"/>
                  </a:lnTo>
                  <a:lnTo>
                    <a:pt x="464" y="180"/>
                  </a:lnTo>
                  <a:lnTo>
                    <a:pt x="456" y="184"/>
                  </a:lnTo>
                  <a:lnTo>
                    <a:pt x="466" y="176"/>
                  </a:lnTo>
                  <a:lnTo>
                    <a:pt x="466" y="176"/>
                  </a:lnTo>
                  <a:lnTo>
                    <a:pt x="472" y="170"/>
                  </a:lnTo>
                  <a:lnTo>
                    <a:pt x="478" y="164"/>
                  </a:lnTo>
                  <a:lnTo>
                    <a:pt x="482" y="156"/>
                  </a:lnTo>
                  <a:lnTo>
                    <a:pt x="484" y="148"/>
                  </a:lnTo>
                  <a:lnTo>
                    <a:pt x="486" y="138"/>
                  </a:lnTo>
                  <a:lnTo>
                    <a:pt x="484" y="130"/>
                  </a:lnTo>
                  <a:lnTo>
                    <a:pt x="482" y="122"/>
                  </a:lnTo>
                  <a:lnTo>
                    <a:pt x="478" y="114"/>
                  </a:lnTo>
                  <a:lnTo>
                    <a:pt x="478" y="114"/>
                  </a:lnTo>
                  <a:lnTo>
                    <a:pt x="472" y="106"/>
                  </a:lnTo>
                  <a:lnTo>
                    <a:pt x="464" y="100"/>
                  </a:lnTo>
                  <a:lnTo>
                    <a:pt x="456" y="96"/>
                  </a:lnTo>
                  <a:lnTo>
                    <a:pt x="448" y="94"/>
                  </a:lnTo>
                  <a:lnTo>
                    <a:pt x="440" y="94"/>
                  </a:lnTo>
                  <a:lnTo>
                    <a:pt x="430" y="94"/>
                  </a:lnTo>
                  <a:lnTo>
                    <a:pt x="422" y="98"/>
                  </a:lnTo>
                  <a:lnTo>
                    <a:pt x="414" y="102"/>
                  </a:lnTo>
                  <a:lnTo>
                    <a:pt x="404" y="110"/>
                  </a:lnTo>
                  <a:lnTo>
                    <a:pt x="404" y="110"/>
                  </a:lnTo>
                  <a:lnTo>
                    <a:pt x="410" y="104"/>
                  </a:lnTo>
                  <a:lnTo>
                    <a:pt x="416" y="96"/>
                  </a:lnTo>
                  <a:lnTo>
                    <a:pt x="420" y="88"/>
                  </a:lnTo>
                  <a:lnTo>
                    <a:pt x="422" y="80"/>
                  </a:lnTo>
                  <a:lnTo>
                    <a:pt x="424" y="72"/>
                  </a:lnTo>
                  <a:lnTo>
                    <a:pt x="422" y="62"/>
                  </a:lnTo>
                  <a:lnTo>
                    <a:pt x="420" y="54"/>
                  </a:lnTo>
                  <a:lnTo>
                    <a:pt x="414" y="46"/>
                  </a:lnTo>
                  <a:lnTo>
                    <a:pt x="414" y="46"/>
                  </a:lnTo>
                  <a:lnTo>
                    <a:pt x="410" y="38"/>
                  </a:lnTo>
                  <a:lnTo>
                    <a:pt x="402" y="34"/>
                  </a:lnTo>
                  <a:lnTo>
                    <a:pt x="402" y="34"/>
                  </a:lnTo>
                  <a:lnTo>
                    <a:pt x="394" y="28"/>
                  </a:lnTo>
                  <a:lnTo>
                    <a:pt x="386" y="26"/>
                  </a:lnTo>
                  <a:lnTo>
                    <a:pt x="378" y="24"/>
                  </a:lnTo>
                  <a:lnTo>
                    <a:pt x="368" y="22"/>
                  </a:lnTo>
                  <a:lnTo>
                    <a:pt x="358" y="24"/>
                  </a:lnTo>
                  <a:lnTo>
                    <a:pt x="348" y="26"/>
                  </a:lnTo>
                  <a:lnTo>
                    <a:pt x="336" y="32"/>
                  </a:lnTo>
                  <a:lnTo>
                    <a:pt x="322" y="40"/>
                  </a:lnTo>
                  <a:lnTo>
                    <a:pt x="246" y="88"/>
                  </a:lnTo>
                  <a:lnTo>
                    <a:pt x="246" y="88"/>
                  </a:lnTo>
                  <a:lnTo>
                    <a:pt x="250" y="80"/>
                  </a:lnTo>
                  <a:lnTo>
                    <a:pt x="254" y="72"/>
                  </a:lnTo>
                  <a:lnTo>
                    <a:pt x="254" y="64"/>
                  </a:lnTo>
                  <a:lnTo>
                    <a:pt x="254" y="56"/>
                  </a:lnTo>
                  <a:lnTo>
                    <a:pt x="254" y="48"/>
                  </a:lnTo>
                  <a:lnTo>
                    <a:pt x="250" y="40"/>
                  </a:lnTo>
                  <a:lnTo>
                    <a:pt x="242" y="24"/>
                  </a:ln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180" y="610"/>
                  </a:lnTo>
                  <a:lnTo>
                    <a:pt x="528" y="366"/>
                  </a:lnTo>
                  <a:lnTo>
                    <a:pt x="528" y="366"/>
                  </a:lnTo>
                  <a:lnTo>
                    <a:pt x="544" y="356"/>
                  </a:lnTo>
                  <a:lnTo>
                    <a:pt x="556" y="344"/>
                  </a:lnTo>
                  <a:lnTo>
                    <a:pt x="566" y="330"/>
                  </a:lnTo>
                  <a:lnTo>
                    <a:pt x="568" y="322"/>
                  </a:lnTo>
                  <a:lnTo>
                    <a:pt x="570" y="314"/>
                  </a:lnTo>
                  <a:lnTo>
                    <a:pt x="570" y="314"/>
                  </a:lnTo>
                  <a:lnTo>
                    <a:pt x="572" y="304"/>
                  </a:lnTo>
                  <a:lnTo>
                    <a:pt x="572" y="294"/>
                  </a:lnTo>
                  <a:lnTo>
                    <a:pt x="570" y="284"/>
                  </a:lnTo>
                  <a:lnTo>
                    <a:pt x="564" y="274"/>
                  </a:lnTo>
                  <a:lnTo>
                    <a:pt x="564" y="27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4" name="Freeform 161">
              <a:extLst>
                <a:ext uri="{FF2B5EF4-FFF2-40B4-BE49-F238E27FC236}">
                  <a16:creationId xmlns:a16="http://schemas.microsoft.com/office/drawing/2014/main" id="{128FB227-BB96-4A57-93E5-DA0B28D1B6E5}"/>
                </a:ext>
              </a:extLst>
            </p:cNvPr>
            <p:cNvSpPr>
              <a:spLocks/>
            </p:cNvSpPr>
            <p:nvPr/>
          </p:nvSpPr>
          <p:spPr bwMode="auto">
            <a:xfrm>
              <a:off x="-3197225" y="3994150"/>
              <a:ext cx="758825" cy="920750"/>
            </a:xfrm>
            <a:custGeom>
              <a:avLst/>
              <a:gdLst>
                <a:gd name="T0" fmla="*/ 464 w 478"/>
                <a:gd name="T1" fmla="*/ 442 h 580"/>
                <a:gd name="T2" fmla="*/ 158 w 478"/>
                <a:gd name="T3" fmla="*/ 0 h 580"/>
                <a:gd name="T4" fmla="*/ 60 w 478"/>
                <a:gd name="T5" fmla="*/ 62 h 580"/>
                <a:gd name="T6" fmla="*/ 60 w 478"/>
                <a:gd name="T7" fmla="*/ 62 h 580"/>
                <a:gd name="T8" fmla="*/ 44 w 478"/>
                <a:gd name="T9" fmla="*/ 70 h 580"/>
                <a:gd name="T10" fmla="*/ 30 w 478"/>
                <a:gd name="T11" fmla="*/ 76 h 580"/>
                <a:gd name="T12" fmla="*/ 0 w 478"/>
                <a:gd name="T13" fmla="*/ 88 h 580"/>
                <a:gd name="T14" fmla="*/ 314 w 478"/>
                <a:gd name="T15" fmla="*/ 542 h 580"/>
                <a:gd name="T16" fmla="*/ 314 w 478"/>
                <a:gd name="T17" fmla="*/ 542 h 580"/>
                <a:gd name="T18" fmla="*/ 324 w 478"/>
                <a:gd name="T19" fmla="*/ 554 h 580"/>
                <a:gd name="T20" fmla="*/ 336 w 478"/>
                <a:gd name="T21" fmla="*/ 564 h 580"/>
                <a:gd name="T22" fmla="*/ 348 w 478"/>
                <a:gd name="T23" fmla="*/ 572 h 580"/>
                <a:gd name="T24" fmla="*/ 362 w 478"/>
                <a:gd name="T25" fmla="*/ 576 h 580"/>
                <a:gd name="T26" fmla="*/ 362 w 478"/>
                <a:gd name="T27" fmla="*/ 576 h 580"/>
                <a:gd name="T28" fmla="*/ 378 w 478"/>
                <a:gd name="T29" fmla="*/ 580 h 580"/>
                <a:gd name="T30" fmla="*/ 392 w 478"/>
                <a:gd name="T31" fmla="*/ 580 h 580"/>
                <a:gd name="T32" fmla="*/ 408 w 478"/>
                <a:gd name="T33" fmla="*/ 580 h 580"/>
                <a:gd name="T34" fmla="*/ 422 w 478"/>
                <a:gd name="T35" fmla="*/ 574 h 580"/>
                <a:gd name="T36" fmla="*/ 422 w 478"/>
                <a:gd name="T37" fmla="*/ 574 h 580"/>
                <a:gd name="T38" fmla="*/ 422 w 478"/>
                <a:gd name="T39" fmla="*/ 574 h 580"/>
                <a:gd name="T40" fmla="*/ 438 w 478"/>
                <a:gd name="T41" fmla="*/ 566 h 580"/>
                <a:gd name="T42" fmla="*/ 438 w 478"/>
                <a:gd name="T43" fmla="*/ 566 h 580"/>
                <a:gd name="T44" fmla="*/ 452 w 478"/>
                <a:gd name="T45" fmla="*/ 554 h 580"/>
                <a:gd name="T46" fmla="*/ 464 w 478"/>
                <a:gd name="T47" fmla="*/ 540 h 580"/>
                <a:gd name="T48" fmla="*/ 472 w 478"/>
                <a:gd name="T49" fmla="*/ 526 h 580"/>
                <a:gd name="T50" fmla="*/ 476 w 478"/>
                <a:gd name="T51" fmla="*/ 508 h 580"/>
                <a:gd name="T52" fmla="*/ 478 w 478"/>
                <a:gd name="T53" fmla="*/ 492 h 580"/>
                <a:gd name="T54" fmla="*/ 478 w 478"/>
                <a:gd name="T55" fmla="*/ 474 h 580"/>
                <a:gd name="T56" fmla="*/ 472 w 478"/>
                <a:gd name="T57" fmla="*/ 458 h 580"/>
                <a:gd name="T58" fmla="*/ 464 w 478"/>
                <a:gd name="T59" fmla="*/ 442 h 580"/>
                <a:gd name="T60" fmla="*/ 464 w 478"/>
                <a:gd name="T61" fmla="*/ 44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580">
                  <a:moveTo>
                    <a:pt x="464" y="442"/>
                  </a:moveTo>
                  <a:lnTo>
                    <a:pt x="158" y="0"/>
                  </a:lnTo>
                  <a:lnTo>
                    <a:pt x="60" y="62"/>
                  </a:lnTo>
                  <a:lnTo>
                    <a:pt x="60" y="62"/>
                  </a:lnTo>
                  <a:lnTo>
                    <a:pt x="44" y="70"/>
                  </a:lnTo>
                  <a:lnTo>
                    <a:pt x="30" y="76"/>
                  </a:lnTo>
                  <a:lnTo>
                    <a:pt x="0" y="88"/>
                  </a:lnTo>
                  <a:lnTo>
                    <a:pt x="314" y="542"/>
                  </a:lnTo>
                  <a:lnTo>
                    <a:pt x="314" y="542"/>
                  </a:lnTo>
                  <a:lnTo>
                    <a:pt x="324" y="554"/>
                  </a:lnTo>
                  <a:lnTo>
                    <a:pt x="336" y="564"/>
                  </a:lnTo>
                  <a:lnTo>
                    <a:pt x="348" y="572"/>
                  </a:lnTo>
                  <a:lnTo>
                    <a:pt x="362" y="576"/>
                  </a:lnTo>
                  <a:lnTo>
                    <a:pt x="362" y="576"/>
                  </a:lnTo>
                  <a:lnTo>
                    <a:pt x="378" y="580"/>
                  </a:lnTo>
                  <a:lnTo>
                    <a:pt x="392" y="580"/>
                  </a:lnTo>
                  <a:lnTo>
                    <a:pt x="408" y="580"/>
                  </a:lnTo>
                  <a:lnTo>
                    <a:pt x="422" y="574"/>
                  </a:lnTo>
                  <a:lnTo>
                    <a:pt x="422" y="574"/>
                  </a:lnTo>
                  <a:lnTo>
                    <a:pt x="422" y="574"/>
                  </a:lnTo>
                  <a:lnTo>
                    <a:pt x="438" y="566"/>
                  </a:lnTo>
                  <a:lnTo>
                    <a:pt x="438" y="566"/>
                  </a:lnTo>
                  <a:lnTo>
                    <a:pt x="452" y="554"/>
                  </a:lnTo>
                  <a:lnTo>
                    <a:pt x="464" y="540"/>
                  </a:lnTo>
                  <a:lnTo>
                    <a:pt x="472" y="526"/>
                  </a:lnTo>
                  <a:lnTo>
                    <a:pt x="476" y="508"/>
                  </a:lnTo>
                  <a:lnTo>
                    <a:pt x="478" y="492"/>
                  </a:lnTo>
                  <a:lnTo>
                    <a:pt x="478" y="474"/>
                  </a:lnTo>
                  <a:lnTo>
                    <a:pt x="472" y="458"/>
                  </a:lnTo>
                  <a:lnTo>
                    <a:pt x="464" y="442"/>
                  </a:lnTo>
                  <a:lnTo>
                    <a:pt x="464" y="44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5" name="Freeform 162">
              <a:extLst>
                <a:ext uri="{FF2B5EF4-FFF2-40B4-BE49-F238E27FC236}">
                  <a16:creationId xmlns:a16="http://schemas.microsoft.com/office/drawing/2014/main" id="{5E8CCAE9-5791-423D-AD3E-B0A901BA61A9}"/>
                </a:ext>
              </a:extLst>
            </p:cNvPr>
            <p:cNvSpPr>
              <a:spLocks/>
            </p:cNvSpPr>
            <p:nvPr/>
          </p:nvSpPr>
          <p:spPr bwMode="auto">
            <a:xfrm>
              <a:off x="-2933700" y="4108450"/>
              <a:ext cx="327025" cy="273050"/>
            </a:xfrm>
            <a:custGeom>
              <a:avLst/>
              <a:gdLst>
                <a:gd name="T0" fmla="*/ 198 w 206"/>
                <a:gd name="T1" fmla="*/ 18 h 172"/>
                <a:gd name="T2" fmla="*/ 198 w 206"/>
                <a:gd name="T3" fmla="*/ 18 h 172"/>
                <a:gd name="T4" fmla="*/ 192 w 206"/>
                <a:gd name="T5" fmla="*/ 12 h 172"/>
                <a:gd name="T6" fmla="*/ 186 w 206"/>
                <a:gd name="T7" fmla="*/ 6 h 172"/>
                <a:gd name="T8" fmla="*/ 178 w 206"/>
                <a:gd name="T9" fmla="*/ 2 h 172"/>
                <a:gd name="T10" fmla="*/ 168 w 206"/>
                <a:gd name="T11" fmla="*/ 0 h 172"/>
                <a:gd name="T12" fmla="*/ 160 w 206"/>
                <a:gd name="T13" fmla="*/ 0 h 172"/>
                <a:gd name="T14" fmla="*/ 152 w 206"/>
                <a:gd name="T15" fmla="*/ 0 h 172"/>
                <a:gd name="T16" fmla="*/ 142 w 206"/>
                <a:gd name="T17" fmla="*/ 4 h 172"/>
                <a:gd name="T18" fmla="*/ 134 w 206"/>
                <a:gd name="T19" fmla="*/ 8 h 172"/>
                <a:gd name="T20" fmla="*/ 18 w 206"/>
                <a:gd name="T21" fmla="*/ 88 h 172"/>
                <a:gd name="T22" fmla="*/ 18 w 206"/>
                <a:gd name="T23" fmla="*/ 88 h 172"/>
                <a:gd name="T24" fmla="*/ 12 w 206"/>
                <a:gd name="T25" fmla="*/ 94 h 172"/>
                <a:gd name="T26" fmla="*/ 6 w 206"/>
                <a:gd name="T27" fmla="*/ 102 h 172"/>
                <a:gd name="T28" fmla="*/ 2 w 206"/>
                <a:gd name="T29" fmla="*/ 110 h 172"/>
                <a:gd name="T30" fmla="*/ 0 w 206"/>
                <a:gd name="T31" fmla="*/ 118 h 172"/>
                <a:gd name="T32" fmla="*/ 0 w 206"/>
                <a:gd name="T33" fmla="*/ 126 h 172"/>
                <a:gd name="T34" fmla="*/ 0 w 206"/>
                <a:gd name="T35" fmla="*/ 136 h 172"/>
                <a:gd name="T36" fmla="*/ 4 w 206"/>
                <a:gd name="T37" fmla="*/ 144 h 172"/>
                <a:gd name="T38" fmla="*/ 8 w 206"/>
                <a:gd name="T39" fmla="*/ 152 h 172"/>
                <a:gd name="T40" fmla="*/ 8 w 206"/>
                <a:gd name="T41" fmla="*/ 152 h 172"/>
                <a:gd name="T42" fmla="*/ 14 w 206"/>
                <a:gd name="T43" fmla="*/ 158 h 172"/>
                <a:gd name="T44" fmla="*/ 20 w 206"/>
                <a:gd name="T45" fmla="*/ 164 h 172"/>
                <a:gd name="T46" fmla="*/ 28 w 206"/>
                <a:gd name="T47" fmla="*/ 168 h 172"/>
                <a:gd name="T48" fmla="*/ 38 w 206"/>
                <a:gd name="T49" fmla="*/ 170 h 172"/>
                <a:gd name="T50" fmla="*/ 46 w 206"/>
                <a:gd name="T51" fmla="*/ 172 h 172"/>
                <a:gd name="T52" fmla="*/ 54 w 206"/>
                <a:gd name="T53" fmla="*/ 170 h 172"/>
                <a:gd name="T54" fmla="*/ 64 w 206"/>
                <a:gd name="T55" fmla="*/ 168 h 172"/>
                <a:gd name="T56" fmla="*/ 72 w 206"/>
                <a:gd name="T57" fmla="*/ 164 h 172"/>
                <a:gd name="T58" fmla="*/ 188 w 206"/>
                <a:gd name="T59" fmla="*/ 82 h 172"/>
                <a:gd name="T60" fmla="*/ 188 w 206"/>
                <a:gd name="T61" fmla="*/ 82 h 172"/>
                <a:gd name="T62" fmla="*/ 194 w 206"/>
                <a:gd name="T63" fmla="*/ 76 h 172"/>
                <a:gd name="T64" fmla="*/ 200 w 206"/>
                <a:gd name="T65" fmla="*/ 70 h 172"/>
                <a:gd name="T66" fmla="*/ 204 w 206"/>
                <a:gd name="T67" fmla="*/ 62 h 172"/>
                <a:gd name="T68" fmla="*/ 206 w 206"/>
                <a:gd name="T69" fmla="*/ 52 h 172"/>
                <a:gd name="T70" fmla="*/ 206 w 206"/>
                <a:gd name="T71" fmla="*/ 44 h 172"/>
                <a:gd name="T72" fmla="*/ 206 w 206"/>
                <a:gd name="T73" fmla="*/ 36 h 172"/>
                <a:gd name="T74" fmla="*/ 202 w 206"/>
                <a:gd name="T75" fmla="*/ 26 h 172"/>
                <a:gd name="T76" fmla="*/ 198 w 206"/>
                <a:gd name="T77" fmla="*/ 18 h 172"/>
                <a:gd name="T78" fmla="*/ 198 w 206"/>
                <a:gd name="T79"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2">
                  <a:moveTo>
                    <a:pt x="198" y="18"/>
                  </a:moveTo>
                  <a:lnTo>
                    <a:pt x="198" y="18"/>
                  </a:lnTo>
                  <a:lnTo>
                    <a:pt x="192" y="12"/>
                  </a:lnTo>
                  <a:lnTo>
                    <a:pt x="186" y="6"/>
                  </a:lnTo>
                  <a:lnTo>
                    <a:pt x="178" y="2"/>
                  </a:lnTo>
                  <a:lnTo>
                    <a:pt x="168" y="0"/>
                  </a:lnTo>
                  <a:lnTo>
                    <a:pt x="160" y="0"/>
                  </a:lnTo>
                  <a:lnTo>
                    <a:pt x="152" y="0"/>
                  </a:lnTo>
                  <a:lnTo>
                    <a:pt x="142" y="4"/>
                  </a:lnTo>
                  <a:lnTo>
                    <a:pt x="134" y="8"/>
                  </a:lnTo>
                  <a:lnTo>
                    <a:pt x="18" y="88"/>
                  </a:lnTo>
                  <a:lnTo>
                    <a:pt x="18" y="88"/>
                  </a:lnTo>
                  <a:lnTo>
                    <a:pt x="12" y="94"/>
                  </a:lnTo>
                  <a:lnTo>
                    <a:pt x="6" y="102"/>
                  </a:lnTo>
                  <a:lnTo>
                    <a:pt x="2" y="110"/>
                  </a:lnTo>
                  <a:lnTo>
                    <a:pt x="0" y="118"/>
                  </a:lnTo>
                  <a:lnTo>
                    <a:pt x="0" y="126"/>
                  </a:lnTo>
                  <a:lnTo>
                    <a:pt x="0" y="136"/>
                  </a:lnTo>
                  <a:lnTo>
                    <a:pt x="4" y="144"/>
                  </a:lnTo>
                  <a:lnTo>
                    <a:pt x="8" y="152"/>
                  </a:lnTo>
                  <a:lnTo>
                    <a:pt x="8" y="152"/>
                  </a:lnTo>
                  <a:lnTo>
                    <a:pt x="14" y="158"/>
                  </a:lnTo>
                  <a:lnTo>
                    <a:pt x="20" y="164"/>
                  </a:lnTo>
                  <a:lnTo>
                    <a:pt x="28" y="168"/>
                  </a:lnTo>
                  <a:lnTo>
                    <a:pt x="38" y="170"/>
                  </a:lnTo>
                  <a:lnTo>
                    <a:pt x="46" y="172"/>
                  </a:lnTo>
                  <a:lnTo>
                    <a:pt x="54" y="170"/>
                  </a:lnTo>
                  <a:lnTo>
                    <a:pt x="64" y="168"/>
                  </a:lnTo>
                  <a:lnTo>
                    <a:pt x="72" y="164"/>
                  </a:lnTo>
                  <a:lnTo>
                    <a:pt x="188" y="82"/>
                  </a:lnTo>
                  <a:lnTo>
                    <a:pt x="188" y="82"/>
                  </a:lnTo>
                  <a:lnTo>
                    <a:pt x="194" y="76"/>
                  </a:lnTo>
                  <a:lnTo>
                    <a:pt x="200" y="70"/>
                  </a:lnTo>
                  <a:lnTo>
                    <a:pt x="204" y="62"/>
                  </a:lnTo>
                  <a:lnTo>
                    <a:pt x="206" y="52"/>
                  </a:lnTo>
                  <a:lnTo>
                    <a:pt x="206" y="44"/>
                  </a:lnTo>
                  <a:lnTo>
                    <a:pt x="206" y="36"/>
                  </a:lnTo>
                  <a:lnTo>
                    <a:pt x="202" y="26"/>
                  </a:lnTo>
                  <a:lnTo>
                    <a:pt x="198" y="18"/>
                  </a:lnTo>
                  <a:lnTo>
                    <a:pt x="198"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6" name="Freeform 163">
              <a:extLst>
                <a:ext uri="{FF2B5EF4-FFF2-40B4-BE49-F238E27FC236}">
                  <a16:creationId xmlns:a16="http://schemas.microsoft.com/office/drawing/2014/main" id="{43B55BF2-2375-412C-96F4-8598695E3257}"/>
                </a:ext>
              </a:extLst>
            </p:cNvPr>
            <p:cNvSpPr>
              <a:spLocks/>
            </p:cNvSpPr>
            <p:nvPr/>
          </p:nvSpPr>
          <p:spPr bwMode="auto">
            <a:xfrm>
              <a:off x="-2886075" y="4216400"/>
              <a:ext cx="377825" cy="307975"/>
            </a:xfrm>
            <a:custGeom>
              <a:avLst/>
              <a:gdLst>
                <a:gd name="T0" fmla="*/ 230 w 238"/>
                <a:gd name="T1" fmla="*/ 18 h 194"/>
                <a:gd name="T2" fmla="*/ 230 w 238"/>
                <a:gd name="T3" fmla="*/ 18 h 194"/>
                <a:gd name="T4" fmla="*/ 224 w 238"/>
                <a:gd name="T5" fmla="*/ 12 h 194"/>
                <a:gd name="T6" fmla="*/ 218 w 238"/>
                <a:gd name="T7" fmla="*/ 6 h 194"/>
                <a:gd name="T8" fmla="*/ 210 w 238"/>
                <a:gd name="T9" fmla="*/ 2 h 194"/>
                <a:gd name="T10" fmla="*/ 202 w 238"/>
                <a:gd name="T11" fmla="*/ 0 h 194"/>
                <a:gd name="T12" fmla="*/ 192 w 238"/>
                <a:gd name="T13" fmla="*/ 0 h 194"/>
                <a:gd name="T14" fmla="*/ 184 w 238"/>
                <a:gd name="T15" fmla="*/ 0 h 194"/>
                <a:gd name="T16" fmla="*/ 176 w 238"/>
                <a:gd name="T17" fmla="*/ 2 h 194"/>
                <a:gd name="T18" fmla="*/ 168 w 238"/>
                <a:gd name="T19" fmla="*/ 8 h 194"/>
                <a:gd name="T20" fmla="*/ 20 w 238"/>
                <a:gd name="T21" fmla="*/ 110 h 194"/>
                <a:gd name="T22" fmla="*/ 20 w 238"/>
                <a:gd name="T23" fmla="*/ 110 h 194"/>
                <a:gd name="T24" fmla="*/ 12 w 238"/>
                <a:gd name="T25" fmla="*/ 116 h 194"/>
                <a:gd name="T26" fmla="*/ 6 w 238"/>
                <a:gd name="T27" fmla="*/ 124 h 194"/>
                <a:gd name="T28" fmla="*/ 2 w 238"/>
                <a:gd name="T29" fmla="*/ 132 h 194"/>
                <a:gd name="T30" fmla="*/ 0 w 238"/>
                <a:gd name="T31" fmla="*/ 140 h 194"/>
                <a:gd name="T32" fmla="*/ 0 w 238"/>
                <a:gd name="T33" fmla="*/ 148 h 194"/>
                <a:gd name="T34" fmla="*/ 0 w 238"/>
                <a:gd name="T35" fmla="*/ 158 h 194"/>
                <a:gd name="T36" fmla="*/ 4 w 238"/>
                <a:gd name="T37" fmla="*/ 166 h 194"/>
                <a:gd name="T38" fmla="*/ 8 w 238"/>
                <a:gd name="T39" fmla="*/ 174 h 194"/>
                <a:gd name="T40" fmla="*/ 8 w 238"/>
                <a:gd name="T41" fmla="*/ 174 h 194"/>
                <a:gd name="T42" fmla="*/ 14 w 238"/>
                <a:gd name="T43" fmla="*/ 180 h 194"/>
                <a:gd name="T44" fmla="*/ 22 w 238"/>
                <a:gd name="T45" fmla="*/ 186 h 194"/>
                <a:gd name="T46" fmla="*/ 30 w 238"/>
                <a:gd name="T47" fmla="*/ 190 h 194"/>
                <a:gd name="T48" fmla="*/ 38 w 238"/>
                <a:gd name="T49" fmla="*/ 192 h 194"/>
                <a:gd name="T50" fmla="*/ 46 w 238"/>
                <a:gd name="T51" fmla="*/ 194 h 194"/>
                <a:gd name="T52" fmla="*/ 56 w 238"/>
                <a:gd name="T53" fmla="*/ 192 h 194"/>
                <a:gd name="T54" fmla="*/ 64 w 238"/>
                <a:gd name="T55" fmla="*/ 190 h 194"/>
                <a:gd name="T56" fmla="*/ 72 w 238"/>
                <a:gd name="T57" fmla="*/ 186 h 194"/>
                <a:gd name="T58" fmla="*/ 220 w 238"/>
                <a:gd name="T59" fmla="*/ 82 h 194"/>
                <a:gd name="T60" fmla="*/ 220 w 238"/>
                <a:gd name="T61" fmla="*/ 82 h 194"/>
                <a:gd name="T62" fmla="*/ 226 w 238"/>
                <a:gd name="T63" fmla="*/ 76 h 194"/>
                <a:gd name="T64" fmla="*/ 232 w 238"/>
                <a:gd name="T65" fmla="*/ 70 h 194"/>
                <a:gd name="T66" fmla="*/ 236 w 238"/>
                <a:gd name="T67" fmla="*/ 62 h 194"/>
                <a:gd name="T68" fmla="*/ 238 w 238"/>
                <a:gd name="T69" fmla="*/ 52 h 194"/>
                <a:gd name="T70" fmla="*/ 238 w 238"/>
                <a:gd name="T71" fmla="*/ 44 h 194"/>
                <a:gd name="T72" fmla="*/ 238 w 238"/>
                <a:gd name="T73" fmla="*/ 36 h 194"/>
                <a:gd name="T74" fmla="*/ 236 w 238"/>
                <a:gd name="T75" fmla="*/ 26 h 194"/>
                <a:gd name="T76" fmla="*/ 230 w 238"/>
                <a:gd name="T77" fmla="*/ 18 h 194"/>
                <a:gd name="T78" fmla="*/ 230 w 238"/>
                <a:gd name="T79"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30" y="18"/>
                  </a:moveTo>
                  <a:lnTo>
                    <a:pt x="230" y="18"/>
                  </a:lnTo>
                  <a:lnTo>
                    <a:pt x="224" y="12"/>
                  </a:lnTo>
                  <a:lnTo>
                    <a:pt x="218" y="6"/>
                  </a:lnTo>
                  <a:lnTo>
                    <a:pt x="210" y="2"/>
                  </a:lnTo>
                  <a:lnTo>
                    <a:pt x="202" y="0"/>
                  </a:lnTo>
                  <a:lnTo>
                    <a:pt x="192" y="0"/>
                  </a:lnTo>
                  <a:lnTo>
                    <a:pt x="184" y="0"/>
                  </a:lnTo>
                  <a:lnTo>
                    <a:pt x="176" y="2"/>
                  </a:lnTo>
                  <a:lnTo>
                    <a:pt x="168" y="8"/>
                  </a:lnTo>
                  <a:lnTo>
                    <a:pt x="20" y="110"/>
                  </a:lnTo>
                  <a:lnTo>
                    <a:pt x="20" y="110"/>
                  </a:lnTo>
                  <a:lnTo>
                    <a:pt x="12" y="116"/>
                  </a:lnTo>
                  <a:lnTo>
                    <a:pt x="6" y="124"/>
                  </a:lnTo>
                  <a:lnTo>
                    <a:pt x="2" y="132"/>
                  </a:lnTo>
                  <a:lnTo>
                    <a:pt x="0" y="140"/>
                  </a:lnTo>
                  <a:lnTo>
                    <a:pt x="0" y="148"/>
                  </a:lnTo>
                  <a:lnTo>
                    <a:pt x="0" y="158"/>
                  </a:lnTo>
                  <a:lnTo>
                    <a:pt x="4" y="166"/>
                  </a:lnTo>
                  <a:lnTo>
                    <a:pt x="8" y="174"/>
                  </a:lnTo>
                  <a:lnTo>
                    <a:pt x="8" y="174"/>
                  </a:lnTo>
                  <a:lnTo>
                    <a:pt x="14" y="180"/>
                  </a:lnTo>
                  <a:lnTo>
                    <a:pt x="22" y="186"/>
                  </a:lnTo>
                  <a:lnTo>
                    <a:pt x="30" y="190"/>
                  </a:lnTo>
                  <a:lnTo>
                    <a:pt x="38" y="192"/>
                  </a:lnTo>
                  <a:lnTo>
                    <a:pt x="46" y="194"/>
                  </a:lnTo>
                  <a:lnTo>
                    <a:pt x="56" y="192"/>
                  </a:lnTo>
                  <a:lnTo>
                    <a:pt x="64" y="190"/>
                  </a:lnTo>
                  <a:lnTo>
                    <a:pt x="72" y="186"/>
                  </a:lnTo>
                  <a:lnTo>
                    <a:pt x="220" y="82"/>
                  </a:lnTo>
                  <a:lnTo>
                    <a:pt x="220" y="82"/>
                  </a:lnTo>
                  <a:lnTo>
                    <a:pt x="226" y="76"/>
                  </a:lnTo>
                  <a:lnTo>
                    <a:pt x="232" y="70"/>
                  </a:lnTo>
                  <a:lnTo>
                    <a:pt x="236" y="62"/>
                  </a:lnTo>
                  <a:lnTo>
                    <a:pt x="238" y="52"/>
                  </a:lnTo>
                  <a:lnTo>
                    <a:pt x="238" y="44"/>
                  </a:lnTo>
                  <a:lnTo>
                    <a:pt x="238" y="36"/>
                  </a:lnTo>
                  <a:lnTo>
                    <a:pt x="236" y="26"/>
                  </a:lnTo>
                  <a:lnTo>
                    <a:pt x="230" y="18"/>
                  </a:lnTo>
                  <a:lnTo>
                    <a:pt x="230"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7" name="Freeform 164">
              <a:extLst>
                <a:ext uri="{FF2B5EF4-FFF2-40B4-BE49-F238E27FC236}">
                  <a16:creationId xmlns:a16="http://schemas.microsoft.com/office/drawing/2014/main" id="{7BA5B490-2145-4BFE-B19D-2BF3C0B1AF65}"/>
                </a:ext>
              </a:extLst>
            </p:cNvPr>
            <p:cNvSpPr>
              <a:spLocks/>
            </p:cNvSpPr>
            <p:nvPr/>
          </p:nvSpPr>
          <p:spPr bwMode="auto">
            <a:xfrm>
              <a:off x="-2816225" y="4343400"/>
              <a:ext cx="377825" cy="307975"/>
            </a:xfrm>
            <a:custGeom>
              <a:avLst/>
              <a:gdLst>
                <a:gd name="T0" fmla="*/ 228 w 238"/>
                <a:gd name="T1" fmla="*/ 20 h 194"/>
                <a:gd name="T2" fmla="*/ 228 w 238"/>
                <a:gd name="T3" fmla="*/ 20 h 194"/>
                <a:gd name="T4" fmla="*/ 222 w 238"/>
                <a:gd name="T5" fmla="*/ 14 h 194"/>
                <a:gd name="T6" fmla="*/ 216 w 238"/>
                <a:gd name="T7" fmla="*/ 8 h 194"/>
                <a:gd name="T8" fmla="*/ 208 w 238"/>
                <a:gd name="T9" fmla="*/ 4 h 194"/>
                <a:gd name="T10" fmla="*/ 200 w 238"/>
                <a:gd name="T11" fmla="*/ 2 h 194"/>
                <a:gd name="T12" fmla="*/ 190 w 238"/>
                <a:gd name="T13" fmla="*/ 0 h 194"/>
                <a:gd name="T14" fmla="*/ 182 w 238"/>
                <a:gd name="T15" fmla="*/ 2 h 194"/>
                <a:gd name="T16" fmla="*/ 174 w 238"/>
                <a:gd name="T17" fmla="*/ 4 h 194"/>
                <a:gd name="T18" fmla="*/ 166 w 238"/>
                <a:gd name="T19" fmla="*/ 10 h 194"/>
                <a:gd name="T20" fmla="*/ 20 w 238"/>
                <a:gd name="T21" fmla="*/ 112 h 194"/>
                <a:gd name="T22" fmla="*/ 20 w 238"/>
                <a:gd name="T23" fmla="*/ 112 h 194"/>
                <a:gd name="T24" fmla="*/ 12 w 238"/>
                <a:gd name="T25" fmla="*/ 118 h 194"/>
                <a:gd name="T26" fmla="*/ 6 w 238"/>
                <a:gd name="T27" fmla="*/ 124 h 194"/>
                <a:gd name="T28" fmla="*/ 2 w 238"/>
                <a:gd name="T29" fmla="*/ 132 h 194"/>
                <a:gd name="T30" fmla="*/ 0 w 238"/>
                <a:gd name="T31" fmla="*/ 140 h 194"/>
                <a:gd name="T32" fmla="*/ 0 w 238"/>
                <a:gd name="T33" fmla="*/ 150 h 194"/>
                <a:gd name="T34" fmla="*/ 0 w 238"/>
                <a:gd name="T35" fmla="*/ 158 h 194"/>
                <a:gd name="T36" fmla="*/ 4 w 238"/>
                <a:gd name="T37" fmla="*/ 166 h 194"/>
                <a:gd name="T38" fmla="*/ 8 w 238"/>
                <a:gd name="T39" fmla="*/ 174 h 194"/>
                <a:gd name="T40" fmla="*/ 8 w 238"/>
                <a:gd name="T41" fmla="*/ 174 h 194"/>
                <a:gd name="T42" fmla="*/ 14 w 238"/>
                <a:gd name="T43" fmla="*/ 182 h 194"/>
                <a:gd name="T44" fmla="*/ 20 w 238"/>
                <a:gd name="T45" fmla="*/ 188 h 194"/>
                <a:gd name="T46" fmla="*/ 28 w 238"/>
                <a:gd name="T47" fmla="*/ 190 h 194"/>
                <a:gd name="T48" fmla="*/ 38 w 238"/>
                <a:gd name="T49" fmla="*/ 194 h 194"/>
                <a:gd name="T50" fmla="*/ 46 w 238"/>
                <a:gd name="T51" fmla="*/ 194 h 194"/>
                <a:gd name="T52" fmla="*/ 54 w 238"/>
                <a:gd name="T53" fmla="*/ 192 h 194"/>
                <a:gd name="T54" fmla="*/ 64 w 238"/>
                <a:gd name="T55" fmla="*/ 190 h 194"/>
                <a:gd name="T56" fmla="*/ 72 w 238"/>
                <a:gd name="T57" fmla="*/ 186 h 194"/>
                <a:gd name="T58" fmla="*/ 218 w 238"/>
                <a:gd name="T59" fmla="*/ 84 h 194"/>
                <a:gd name="T60" fmla="*/ 218 w 238"/>
                <a:gd name="T61" fmla="*/ 84 h 194"/>
                <a:gd name="T62" fmla="*/ 224 w 238"/>
                <a:gd name="T63" fmla="*/ 78 h 194"/>
                <a:gd name="T64" fmla="*/ 230 w 238"/>
                <a:gd name="T65" fmla="*/ 70 h 194"/>
                <a:gd name="T66" fmla="*/ 234 w 238"/>
                <a:gd name="T67" fmla="*/ 62 h 194"/>
                <a:gd name="T68" fmla="*/ 236 w 238"/>
                <a:gd name="T69" fmla="*/ 54 h 194"/>
                <a:gd name="T70" fmla="*/ 238 w 238"/>
                <a:gd name="T71" fmla="*/ 46 h 194"/>
                <a:gd name="T72" fmla="*/ 236 w 238"/>
                <a:gd name="T73" fmla="*/ 36 h 194"/>
                <a:gd name="T74" fmla="*/ 234 w 238"/>
                <a:gd name="T75" fmla="*/ 28 h 194"/>
                <a:gd name="T76" fmla="*/ 228 w 238"/>
                <a:gd name="T77" fmla="*/ 20 h 194"/>
                <a:gd name="T78" fmla="*/ 228 w 238"/>
                <a:gd name="T79"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28" y="20"/>
                  </a:moveTo>
                  <a:lnTo>
                    <a:pt x="228" y="20"/>
                  </a:lnTo>
                  <a:lnTo>
                    <a:pt x="222" y="14"/>
                  </a:lnTo>
                  <a:lnTo>
                    <a:pt x="216" y="8"/>
                  </a:lnTo>
                  <a:lnTo>
                    <a:pt x="208" y="4"/>
                  </a:lnTo>
                  <a:lnTo>
                    <a:pt x="200" y="2"/>
                  </a:lnTo>
                  <a:lnTo>
                    <a:pt x="190" y="0"/>
                  </a:lnTo>
                  <a:lnTo>
                    <a:pt x="182" y="2"/>
                  </a:lnTo>
                  <a:lnTo>
                    <a:pt x="174" y="4"/>
                  </a:lnTo>
                  <a:lnTo>
                    <a:pt x="166" y="10"/>
                  </a:lnTo>
                  <a:lnTo>
                    <a:pt x="20" y="112"/>
                  </a:lnTo>
                  <a:lnTo>
                    <a:pt x="20" y="112"/>
                  </a:lnTo>
                  <a:lnTo>
                    <a:pt x="12" y="118"/>
                  </a:lnTo>
                  <a:lnTo>
                    <a:pt x="6" y="124"/>
                  </a:lnTo>
                  <a:lnTo>
                    <a:pt x="2" y="132"/>
                  </a:lnTo>
                  <a:lnTo>
                    <a:pt x="0" y="140"/>
                  </a:lnTo>
                  <a:lnTo>
                    <a:pt x="0" y="150"/>
                  </a:lnTo>
                  <a:lnTo>
                    <a:pt x="0" y="158"/>
                  </a:lnTo>
                  <a:lnTo>
                    <a:pt x="4" y="166"/>
                  </a:lnTo>
                  <a:lnTo>
                    <a:pt x="8" y="174"/>
                  </a:lnTo>
                  <a:lnTo>
                    <a:pt x="8" y="174"/>
                  </a:lnTo>
                  <a:lnTo>
                    <a:pt x="14" y="182"/>
                  </a:lnTo>
                  <a:lnTo>
                    <a:pt x="20" y="188"/>
                  </a:lnTo>
                  <a:lnTo>
                    <a:pt x="28" y="190"/>
                  </a:lnTo>
                  <a:lnTo>
                    <a:pt x="38" y="194"/>
                  </a:lnTo>
                  <a:lnTo>
                    <a:pt x="46" y="194"/>
                  </a:lnTo>
                  <a:lnTo>
                    <a:pt x="54" y="192"/>
                  </a:lnTo>
                  <a:lnTo>
                    <a:pt x="64" y="190"/>
                  </a:lnTo>
                  <a:lnTo>
                    <a:pt x="72" y="186"/>
                  </a:lnTo>
                  <a:lnTo>
                    <a:pt x="218" y="84"/>
                  </a:lnTo>
                  <a:lnTo>
                    <a:pt x="218" y="84"/>
                  </a:lnTo>
                  <a:lnTo>
                    <a:pt x="224" y="78"/>
                  </a:lnTo>
                  <a:lnTo>
                    <a:pt x="230" y="70"/>
                  </a:lnTo>
                  <a:lnTo>
                    <a:pt x="234" y="62"/>
                  </a:lnTo>
                  <a:lnTo>
                    <a:pt x="236" y="54"/>
                  </a:lnTo>
                  <a:lnTo>
                    <a:pt x="238" y="46"/>
                  </a:lnTo>
                  <a:lnTo>
                    <a:pt x="236" y="36"/>
                  </a:lnTo>
                  <a:lnTo>
                    <a:pt x="234" y="28"/>
                  </a:lnTo>
                  <a:lnTo>
                    <a:pt x="228" y="20"/>
                  </a:lnTo>
                  <a:lnTo>
                    <a:pt x="228"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165">
              <a:extLst>
                <a:ext uri="{FF2B5EF4-FFF2-40B4-BE49-F238E27FC236}">
                  <a16:creationId xmlns:a16="http://schemas.microsoft.com/office/drawing/2014/main" id="{FE315DB4-B581-4B45-9786-0125EF41E859}"/>
                </a:ext>
              </a:extLst>
            </p:cNvPr>
            <p:cNvSpPr>
              <a:spLocks/>
            </p:cNvSpPr>
            <p:nvPr/>
          </p:nvSpPr>
          <p:spPr bwMode="auto">
            <a:xfrm>
              <a:off x="-2686050" y="4470400"/>
              <a:ext cx="317500" cy="266700"/>
            </a:xfrm>
            <a:custGeom>
              <a:avLst/>
              <a:gdLst>
                <a:gd name="T0" fmla="*/ 192 w 200"/>
                <a:gd name="T1" fmla="*/ 20 h 168"/>
                <a:gd name="T2" fmla="*/ 192 w 200"/>
                <a:gd name="T3" fmla="*/ 20 h 168"/>
                <a:gd name="T4" fmla="*/ 186 w 200"/>
                <a:gd name="T5" fmla="*/ 12 h 168"/>
                <a:gd name="T6" fmla="*/ 178 w 200"/>
                <a:gd name="T7" fmla="*/ 8 h 168"/>
                <a:gd name="T8" fmla="*/ 170 w 200"/>
                <a:gd name="T9" fmla="*/ 4 h 168"/>
                <a:gd name="T10" fmla="*/ 162 w 200"/>
                <a:gd name="T11" fmla="*/ 0 h 168"/>
                <a:gd name="T12" fmla="*/ 154 w 200"/>
                <a:gd name="T13" fmla="*/ 0 h 168"/>
                <a:gd name="T14" fmla="*/ 146 w 200"/>
                <a:gd name="T15" fmla="*/ 2 h 168"/>
                <a:gd name="T16" fmla="*/ 136 w 200"/>
                <a:gd name="T17" fmla="*/ 4 h 168"/>
                <a:gd name="T18" fmla="*/ 128 w 200"/>
                <a:gd name="T19" fmla="*/ 8 h 168"/>
                <a:gd name="T20" fmla="*/ 18 w 200"/>
                <a:gd name="T21" fmla="*/ 86 h 168"/>
                <a:gd name="T22" fmla="*/ 18 w 200"/>
                <a:gd name="T23" fmla="*/ 86 h 168"/>
                <a:gd name="T24" fmla="*/ 12 w 200"/>
                <a:gd name="T25" fmla="*/ 92 h 168"/>
                <a:gd name="T26" fmla="*/ 6 w 200"/>
                <a:gd name="T27" fmla="*/ 98 h 168"/>
                <a:gd name="T28" fmla="*/ 2 w 200"/>
                <a:gd name="T29" fmla="*/ 106 h 168"/>
                <a:gd name="T30" fmla="*/ 0 w 200"/>
                <a:gd name="T31" fmla="*/ 114 h 168"/>
                <a:gd name="T32" fmla="*/ 0 w 200"/>
                <a:gd name="T33" fmla="*/ 124 h 168"/>
                <a:gd name="T34" fmla="*/ 0 w 200"/>
                <a:gd name="T35" fmla="*/ 132 h 168"/>
                <a:gd name="T36" fmla="*/ 2 w 200"/>
                <a:gd name="T37" fmla="*/ 140 h 168"/>
                <a:gd name="T38" fmla="*/ 8 w 200"/>
                <a:gd name="T39" fmla="*/ 148 h 168"/>
                <a:gd name="T40" fmla="*/ 8 w 200"/>
                <a:gd name="T41" fmla="*/ 148 h 168"/>
                <a:gd name="T42" fmla="*/ 14 w 200"/>
                <a:gd name="T43" fmla="*/ 156 h 168"/>
                <a:gd name="T44" fmla="*/ 20 w 200"/>
                <a:gd name="T45" fmla="*/ 162 h 168"/>
                <a:gd name="T46" fmla="*/ 28 w 200"/>
                <a:gd name="T47" fmla="*/ 166 h 168"/>
                <a:gd name="T48" fmla="*/ 36 w 200"/>
                <a:gd name="T49" fmla="*/ 168 h 168"/>
                <a:gd name="T50" fmla="*/ 46 w 200"/>
                <a:gd name="T51" fmla="*/ 168 h 168"/>
                <a:gd name="T52" fmla="*/ 54 w 200"/>
                <a:gd name="T53" fmla="*/ 168 h 168"/>
                <a:gd name="T54" fmla="*/ 62 w 200"/>
                <a:gd name="T55" fmla="*/ 164 h 168"/>
                <a:gd name="T56" fmla="*/ 70 w 200"/>
                <a:gd name="T57" fmla="*/ 160 h 168"/>
                <a:gd name="T58" fmla="*/ 180 w 200"/>
                <a:gd name="T59" fmla="*/ 84 h 168"/>
                <a:gd name="T60" fmla="*/ 180 w 200"/>
                <a:gd name="T61" fmla="*/ 84 h 168"/>
                <a:gd name="T62" fmla="*/ 188 w 200"/>
                <a:gd name="T63" fmla="*/ 76 h 168"/>
                <a:gd name="T64" fmla="*/ 194 w 200"/>
                <a:gd name="T65" fmla="*/ 70 h 168"/>
                <a:gd name="T66" fmla="*/ 198 w 200"/>
                <a:gd name="T67" fmla="*/ 62 h 168"/>
                <a:gd name="T68" fmla="*/ 200 w 200"/>
                <a:gd name="T69" fmla="*/ 54 h 168"/>
                <a:gd name="T70" fmla="*/ 200 w 200"/>
                <a:gd name="T71" fmla="*/ 44 h 168"/>
                <a:gd name="T72" fmla="*/ 200 w 200"/>
                <a:gd name="T73" fmla="*/ 36 h 168"/>
                <a:gd name="T74" fmla="*/ 196 w 200"/>
                <a:gd name="T75" fmla="*/ 28 h 168"/>
                <a:gd name="T76" fmla="*/ 192 w 200"/>
                <a:gd name="T77" fmla="*/ 20 h 168"/>
                <a:gd name="T78" fmla="*/ 192 w 200"/>
                <a:gd name="T79"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68">
                  <a:moveTo>
                    <a:pt x="192" y="20"/>
                  </a:moveTo>
                  <a:lnTo>
                    <a:pt x="192" y="20"/>
                  </a:lnTo>
                  <a:lnTo>
                    <a:pt x="186" y="12"/>
                  </a:lnTo>
                  <a:lnTo>
                    <a:pt x="178" y="8"/>
                  </a:lnTo>
                  <a:lnTo>
                    <a:pt x="170" y="4"/>
                  </a:lnTo>
                  <a:lnTo>
                    <a:pt x="162" y="0"/>
                  </a:lnTo>
                  <a:lnTo>
                    <a:pt x="154" y="0"/>
                  </a:lnTo>
                  <a:lnTo>
                    <a:pt x="146" y="2"/>
                  </a:lnTo>
                  <a:lnTo>
                    <a:pt x="136" y="4"/>
                  </a:lnTo>
                  <a:lnTo>
                    <a:pt x="128" y="8"/>
                  </a:lnTo>
                  <a:lnTo>
                    <a:pt x="18" y="86"/>
                  </a:lnTo>
                  <a:lnTo>
                    <a:pt x="18" y="86"/>
                  </a:lnTo>
                  <a:lnTo>
                    <a:pt x="12" y="92"/>
                  </a:lnTo>
                  <a:lnTo>
                    <a:pt x="6" y="98"/>
                  </a:lnTo>
                  <a:lnTo>
                    <a:pt x="2" y="106"/>
                  </a:lnTo>
                  <a:lnTo>
                    <a:pt x="0" y="114"/>
                  </a:lnTo>
                  <a:lnTo>
                    <a:pt x="0" y="124"/>
                  </a:lnTo>
                  <a:lnTo>
                    <a:pt x="0" y="132"/>
                  </a:lnTo>
                  <a:lnTo>
                    <a:pt x="2" y="140"/>
                  </a:lnTo>
                  <a:lnTo>
                    <a:pt x="8" y="148"/>
                  </a:lnTo>
                  <a:lnTo>
                    <a:pt x="8" y="148"/>
                  </a:lnTo>
                  <a:lnTo>
                    <a:pt x="14" y="156"/>
                  </a:lnTo>
                  <a:lnTo>
                    <a:pt x="20" y="162"/>
                  </a:lnTo>
                  <a:lnTo>
                    <a:pt x="28" y="166"/>
                  </a:lnTo>
                  <a:lnTo>
                    <a:pt x="36" y="168"/>
                  </a:lnTo>
                  <a:lnTo>
                    <a:pt x="46" y="168"/>
                  </a:lnTo>
                  <a:lnTo>
                    <a:pt x="54" y="168"/>
                  </a:lnTo>
                  <a:lnTo>
                    <a:pt x="62" y="164"/>
                  </a:lnTo>
                  <a:lnTo>
                    <a:pt x="70" y="160"/>
                  </a:lnTo>
                  <a:lnTo>
                    <a:pt x="180" y="84"/>
                  </a:lnTo>
                  <a:lnTo>
                    <a:pt x="180" y="84"/>
                  </a:lnTo>
                  <a:lnTo>
                    <a:pt x="188" y="76"/>
                  </a:lnTo>
                  <a:lnTo>
                    <a:pt x="194" y="70"/>
                  </a:lnTo>
                  <a:lnTo>
                    <a:pt x="198" y="62"/>
                  </a:lnTo>
                  <a:lnTo>
                    <a:pt x="200" y="54"/>
                  </a:lnTo>
                  <a:lnTo>
                    <a:pt x="200" y="44"/>
                  </a:lnTo>
                  <a:lnTo>
                    <a:pt x="200" y="36"/>
                  </a:lnTo>
                  <a:lnTo>
                    <a:pt x="196" y="28"/>
                  </a:lnTo>
                  <a:lnTo>
                    <a:pt x="192" y="20"/>
                  </a:lnTo>
                  <a:lnTo>
                    <a:pt x="192"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66">
              <a:extLst>
                <a:ext uri="{FF2B5EF4-FFF2-40B4-BE49-F238E27FC236}">
                  <a16:creationId xmlns:a16="http://schemas.microsoft.com/office/drawing/2014/main" id="{D54CB577-E568-4C18-AB13-CED54F7A5B75}"/>
                </a:ext>
              </a:extLst>
            </p:cNvPr>
            <p:cNvSpPr>
              <a:spLocks/>
            </p:cNvSpPr>
            <p:nvPr/>
          </p:nvSpPr>
          <p:spPr bwMode="auto">
            <a:xfrm>
              <a:off x="-3289300" y="4073525"/>
              <a:ext cx="406400" cy="723900"/>
            </a:xfrm>
            <a:custGeom>
              <a:avLst/>
              <a:gdLst>
                <a:gd name="T0" fmla="*/ 242 w 256"/>
                <a:gd name="T1" fmla="*/ 24 h 456"/>
                <a:gd name="T2" fmla="*/ 242 w 256"/>
                <a:gd name="T3" fmla="*/ 24 h 456"/>
                <a:gd name="T4" fmla="*/ 234 w 256"/>
                <a:gd name="T5" fmla="*/ 14 h 456"/>
                <a:gd name="T6" fmla="*/ 224 w 256"/>
                <a:gd name="T7" fmla="*/ 8 h 456"/>
                <a:gd name="T8" fmla="*/ 214 w 256"/>
                <a:gd name="T9" fmla="*/ 2 h 456"/>
                <a:gd name="T10" fmla="*/ 204 w 256"/>
                <a:gd name="T11" fmla="*/ 0 h 456"/>
                <a:gd name="T12" fmla="*/ 192 w 256"/>
                <a:gd name="T13" fmla="*/ 0 h 456"/>
                <a:gd name="T14" fmla="*/ 182 w 256"/>
                <a:gd name="T15" fmla="*/ 2 h 456"/>
                <a:gd name="T16" fmla="*/ 170 w 256"/>
                <a:gd name="T17" fmla="*/ 6 h 456"/>
                <a:gd name="T18" fmla="*/ 160 w 256"/>
                <a:gd name="T19" fmla="*/ 12 h 456"/>
                <a:gd name="T20" fmla="*/ 36 w 256"/>
                <a:gd name="T21" fmla="*/ 98 h 456"/>
                <a:gd name="T22" fmla="*/ 36 w 256"/>
                <a:gd name="T23" fmla="*/ 98 h 456"/>
                <a:gd name="T24" fmla="*/ 26 w 256"/>
                <a:gd name="T25" fmla="*/ 108 h 456"/>
                <a:gd name="T26" fmla="*/ 18 w 256"/>
                <a:gd name="T27" fmla="*/ 118 h 456"/>
                <a:gd name="T28" fmla="*/ 12 w 256"/>
                <a:gd name="T29" fmla="*/ 130 h 456"/>
                <a:gd name="T30" fmla="*/ 10 w 256"/>
                <a:gd name="T31" fmla="*/ 144 h 456"/>
                <a:gd name="T32" fmla="*/ 10 w 256"/>
                <a:gd name="T33" fmla="*/ 144 h 456"/>
                <a:gd name="T34" fmla="*/ 10 w 256"/>
                <a:gd name="T35" fmla="*/ 144 h 456"/>
                <a:gd name="T36" fmla="*/ 10 w 256"/>
                <a:gd name="T37" fmla="*/ 166 h 456"/>
                <a:gd name="T38" fmla="*/ 10 w 256"/>
                <a:gd name="T39" fmla="*/ 216 h 456"/>
                <a:gd name="T40" fmla="*/ 12 w 256"/>
                <a:gd name="T41" fmla="*/ 248 h 456"/>
                <a:gd name="T42" fmla="*/ 14 w 256"/>
                <a:gd name="T43" fmla="*/ 280 h 456"/>
                <a:gd name="T44" fmla="*/ 18 w 256"/>
                <a:gd name="T45" fmla="*/ 308 h 456"/>
                <a:gd name="T46" fmla="*/ 26 w 256"/>
                <a:gd name="T47" fmla="*/ 334 h 456"/>
                <a:gd name="T48" fmla="*/ 0 w 256"/>
                <a:gd name="T49" fmla="*/ 352 h 456"/>
                <a:gd name="T50" fmla="*/ 74 w 256"/>
                <a:gd name="T51" fmla="*/ 456 h 456"/>
                <a:gd name="T52" fmla="*/ 74 w 256"/>
                <a:gd name="T53" fmla="*/ 456 h 456"/>
                <a:gd name="T54" fmla="*/ 88 w 256"/>
                <a:gd name="T55" fmla="*/ 450 h 456"/>
                <a:gd name="T56" fmla="*/ 104 w 256"/>
                <a:gd name="T57" fmla="*/ 440 h 456"/>
                <a:gd name="T58" fmla="*/ 122 w 256"/>
                <a:gd name="T59" fmla="*/ 426 h 456"/>
                <a:gd name="T60" fmla="*/ 142 w 256"/>
                <a:gd name="T61" fmla="*/ 406 h 456"/>
                <a:gd name="T62" fmla="*/ 152 w 256"/>
                <a:gd name="T63" fmla="*/ 394 h 456"/>
                <a:gd name="T64" fmla="*/ 162 w 256"/>
                <a:gd name="T65" fmla="*/ 382 h 456"/>
                <a:gd name="T66" fmla="*/ 170 w 256"/>
                <a:gd name="T67" fmla="*/ 368 h 456"/>
                <a:gd name="T68" fmla="*/ 178 w 256"/>
                <a:gd name="T69" fmla="*/ 352 h 456"/>
                <a:gd name="T70" fmla="*/ 184 w 256"/>
                <a:gd name="T71" fmla="*/ 334 h 456"/>
                <a:gd name="T72" fmla="*/ 190 w 256"/>
                <a:gd name="T73" fmla="*/ 314 h 456"/>
                <a:gd name="T74" fmla="*/ 190 w 256"/>
                <a:gd name="T75" fmla="*/ 314 h 456"/>
                <a:gd name="T76" fmla="*/ 192 w 256"/>
                <a:gd name="T77" fmla="*/ 300 h 456"/>
                <a:gd name="T78" fmla="*/ 192 w 256"/>
                <a:gd name="T79" fmla="*/ 286 h 456"/>
                <a:gd name="T80" fmla="*/ 192 w 256"/>
                <a:gd name="T81" fmla="*/ 272 h 456"/>
                <a:gd name="T82" fmla="*/ 190 w 256"/>
                <a:gd name="T83" fmla="*/ 258 h 456"/>
                <a:gd name="T84" fmla="*/ 184 w 256"/>
                <a:gd name="T85" fmla="*/ 232 h 456"/>
                <a:gd name="T86" fmla="*/ 174 w 256"/>
                <a:gd name="T87" fmla="*/ 210 h 456"/>
                <a:gd name="T88" fmla="*/ 166 w 256"/>
                <a:gd name="T89" fmla="*/ 192 h 456"/>
                <a:gd name="T90" fmla="*/ 156 w 256"/>
                <a:gd name="T91" fmla="*/ 178 h 456"/>
                <a:gd name="T92" fmla="*/ 148 w 256"/>
                <a:gd name="T93" fmla="*/ 166 h 456"/>
                <a:gd name="T94" fmla="*/ 148 w 256"/>
                <a:gd name="T95" fmla="*/ 166 h 456"/>
                <a:gd name="T96" fmla="*/ 188 w 256"/>
                <a:gd name="T97" fmla="*/ 136 h 456"/>
                <a:gd name="T98" fmla="*/ 222 w 256"/>
                <a:gd name="T99" fmla="*/ 110 h 456"/>
                <a:gd name="T100" fmla="*/ 236 w 256"/>
                <a:gd name="T101" fmla="*/ 98 h 456"/>
                <a:gd name="T102" fmla="*/ 246 w 256"/>
                <a:gd name="T103" fmla="*/ 88 h 456"/>
                <a:gd name="T104" fmla="*/ 246 w 256"/>
                <a:gd name="T105" fmla="*/ 88 h 456"/>
                <a:gd name="T106" fmla="*/ 252 w 256"/>
                <a:gd name="T107" fmla="*/ 82 h 456"/>
                <a:gd name="T108" fmla="*/ 254 w 256"/>
                <a:gd name="T109" fmla="*/ 74 h 456"/>
                <a:gd name="T110" fmla="*/ 256 w 256"/>
                <a:gd name="T111" fmla="*/ 66 h 456"/>
                <a:gd name="T112" fmla="*/ 256 w 256"/>
                <a:gd name="T113" fmla="*/ 58 h 456"/>
                <a:gd name="T114" fmla="*/ 254 w 256"/>
                <a:gd name="T115" fmla="*/ 48 h 456"/>
                <a:gd name="T116" fmla="*/ 252 w 256"/>
                <a:gd name="T117" fmla="*/ 40 h 456"/>
                <a:gd name="T118" fmla="*/ 242 w 256"/>
                <a:gd name="T119" fmla="*/ 24 h 456"/>
                <a:gd name="T120" fmla="*/ 242 w 256"/>
                <a:gd name="T121" fmla="*/ 2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456">
                  <a:moveTo>
                    <a:pt x="242" y="24"/>
                  </a:move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74" y="456"/>
                  </a:lnTo>
                  <a:lnTo>
                    <a:pt x="74" y="456"/>
                  </a:lnTo>
                  <a:lnTo>
                    <a:pt x="88" y="450"/>
                  </a:lnTo>
                  <a:lnTo>
                    <a:pt x="104" y="440"/>
                  </a:lnTo>
                  <a:lnTo>
                    <a:pt x="122" y="426"/>
                  </a:lnTo>
                  <a:lnTo>
                    <a:pt x="142" y="406"/>
                  </a:lnTo>
                  <a:lnTo>
                    <a:pt x="152" y="394"/>
                  </a:lnTo>
                  <a:lnTo>
                    <a:pt x="162" y="382"/>
                  </a:lnTo>
                  <a:lnTo>
                    <a:pt x="170" y="368"/>
                  </a:lnTo>
                  <a:lnTo>
                    <a:pt x="178" y="352"/>
                  </a:lnTo>
                  <a:lnTo>
                    <a:pt x="184" y="334"/>
                  </a:lnTo>
                  <a:lnTo>
                    <a:pt x="190" y="314"/>
                  </a:lnTo>
                  <a:lnTo>
                    <a:pt x="190" y="314"/>
                  </a:lnTo>
                  <a:lnTo>
                    <a:pt x="192" y="300"/>
                  </a:lnTo>
                  <a:lnTo>
                    <a:pt x="192" y="286"/>
                  </a:lnTo>
                  <a:lnTo>
                    <a:pt x="192" y="272"/>
                  </a:lnTo>
                  <a:lnTo>
                    <a:pt x="190" y="258"/>
                  </a:lnTo>
                  <a:lnTo>
                    <a:pt x="184" y="232"/>
                  </a:lnTo>
                  <a:lnTo>
                    <a:pt x="174" y="210"/>
                  </a:lnTo>
                  <a:lnTo>
                    <a:pt x="166" y="192"/>
                  </a:lnTo>
                  <a:lnTo>
                    <a:pt x="156" y="178"/>
                  </a:lnTo>
                  <a:lnTo>
                    <a:pt x="148" y="166"/>
                  </a:lnTo>
                  <a:lnTo>
                    <a:pt x="148" y="166"/>
                  </a:lnTo>
                  <a:lnTo>
                    <a:pt x="188" y="136"/>
                  </a:lnTo>
                  <a:lnTo>
                    <a:pt x="222" y="110"/>
                  </a:lnTo>
                  <a:lnTo>
                    <a:pt x="236" y="98"/>
                  </a:lnTo>
                  <a:lnTo>
                    <a:pt x="246" y="88"/>
                  </a:lnTo>
                  <a:lnTo>
                    <a:pt x="246" y="88"/>
                  </a:lnTo>
                  <a:lnTo>
                    <a:pt x="252" y="82"/>
                  </a:lnTo>
                  <a:lnTo>
                    <a:pt x="254" y="74"/>
                  </a:lnTo>
                  <a:lnTo>
                    <a:pt x="256" y="66"/>
                  </a:lnTo>
                  <a:lnTo>
                    <a:pt x="256" y="58"/>
                  </a:lnTo>
                  <a:lnTo>
                    <a:pt x="254" y="48"/>
                  </a:lnTo>
                  <a:lnTo>
                    <a:pt x="252" y="40"/>
                  </a:lnTo>
                  <a:lnTo>
                    <a:pt x="242" y="24"/>
                  </a:lnTo>
                  <a:lnTo>
                    <a:pt x="242" y="2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0" name="Freeform 167">
              <a:extLst>
                <a:ext uri="{FF2B5EF4-FFF2-40B4-BE49-F238E27FC236}">
                  <a16:creationId xmlns:a16="http://schemas.microsoft.com/office/drawing/2014/main" id="{4F194E7F-F3CA-449D-B304-BFF3EA73AF8C}"/>
                </a:ext>
              </a:extLst>
            </p:cNvPr>
            <p:cNvSpPr>
              <a:spLocks/>
            </p:cNvSpPr>
            <p:nvPr/>
          </p:nvSpPr>
          <p:spPr bwMode="auto">
            <a:xfrm>
              <a:off x="-2432050" y="1857375"/>
              <a:ext cx="1133475" cy="1768475"/>
            </a:xfrm>
            <a:custGeom>
              <a:avLst/>
              <a:gdLst>
                <a:gd name="T0" fmla="*/ 710 w 714"/>
                <a:gd name="T1" fmla="*/ 1064 h 1114"/>
                <a:gd name="T2" fmla="*/ 60 w 714"/>
                <a:gd name="T3" fmla="*/ 14 h 1114"/>
                <a:gd name="T4" fmla="*/ 60 w 714"/>
                <a:gd name="T5" fmla="*/ 14 h 1114"/>
                <a:gd name="T6" fmla="*/ 56 w 714"/>
                <a:gd name="T7" fmla="*/ 8 h 1114"/>
                <a:gd name="T8" fmla="*/ 52 w 714"/>
                <a:gd name="T9" fmla="*/ 4 h 1114"/>
                <a:gd name="T10" fmla="*/ 42 w 714"/>
                <a:gd name="T11" fmla="*/ 0 h 1114"/>
                <a:gd name="T12" fmla="*/ 30 w 714"/>
                <a:gd name="T13" fmla="*/ 0 h 1114"/>
                <a:gd name="T14" fmla="*/ 24 w 714"/>
                <a:gd name="T15" fmla="*/ 0 h 1114"/>
                <a:gd name="T16" fmla="*/ 18 w 714"/>
                <a:gd name="T17" fmla="*/ 4 h 1114"/>
                <a:gd name="T18" fmla="*/ 14 w 714"/>
                <a:gd name="T19" fmla="*/ 6 h 1114"/>
                <a:gd name="T20" fmla="*/ 14 w 714"/>
                <a:gd name="T21" fmla="*/ 6 h 1114"/>
                <a:gd name="T22" fmla="*/ 8 w 714"/>
                <a:gd name="T23" fmla="*/ 10 h 1114"/>
                <a:gd name="T24" fmla="*/ 4 w 714"/>
                <a:gd name="T25" fmla="*/ 14 h 1114"/>
                <a:gd name="T26" fmla="*/ 0 w 714"/>
                <a:gd name="T27" fmla="*/ 26 h 1114"/>
                <a:gd name="T28" fmla="*/ 0 w 714"/>
                <a:gd name="T29" fmla="*/ 36 h 1114"/>
                <a:gd name="T30" fmla="*/ 2 w 714"/>
                <a:gd name="T31" fmla="*/ 42 h 1114"/>
                <a:gd name="T32" fmla="*/ 4 w 714"/>
                <a:gd name="T33" fmla="*/ 48 h 1114"/>
                <a:gd name="T34" fmla="*/ 654 w 714"/>
                <a:gd name="T35" fmla="*/ 1100 h 1114"/>
                <a:gd name="T36" fmla="*/ 654 w 714"/>
                <a:gd name="T37" fmla="*/ 1100 h 1114"/>
                <a:gd name="T38" fmla="*/ 658 w 714"/>
                <a:gd name="T39" fmla="*/ 1104 h 1114"/>
                <a:gd name="T40" fmla="*/ 662 w 714"/>
                <a:gd name="T41" fmla="*/ 1108 h 1114"/>
                <a:gd name="T42" fmla="*/ 672 w 714"/>
                <a:gd name="T43" fmla="*/ 1114 h 1114"/>
                <a:gd name="T44" fmla="*/ 684 w 714"/>
                <a:gd name="T45" fmla="*/ 1114 h 1114"/>
                <a:gd name="T46" fmla="*/ 690 w 714"/>
                <a:gd name="T47" fmla="*/ 1112 h 1114"/>
                <a:gd name="T48" fmla="*/ 696 w 714"/>
                <a:gd name="T49" fmla="*/ 1110 h 1114"/>
                <a:gd name="T50" fmla="*/ 700 w 714"/>
                <a:gd name="T51" fmla="*/ 1106 h 1114"/>
                <a:gd name="T52" fmla="*/ 700 w 714"/>
                <a:gd name="T53" fmla="*/ 1106 h 1114"/>
                <a:gd name="T54" fmla="*/ 706 w 714"/>
                <a:gd name="T55" fmla="*/ 1102 h 1114"/>
                <a:gd name="T56" fmla="*/ 710 w 714"/>
                <a:gd name="T57" fmla="*/ 1098 h 1114"/>
                <a:gd name="T58" fmla="*/ 714 w 714"/>
                <a:gd name="T59" fmla="*/ 1088 h 1114"/>
                <a:gd name="T60" fmla="*/ 714 w 714"/>
                <a:gd name="T61" fmla="*/ 1076 h 1114"/>
                <a:gd name="T62" fmla="*/ 714 w 714"/>
                <a:gd name="T63" fmla="*/ 1070 h 1114"/>
                <a:gd name="T64" fmla="*/ 710 w 714"/>
                <a:gd name="T65" fmla="*/ 1064 h 1114"/>
                <a:gd name="T66" fmla="*/ 710 w 714"/>
                <a:gd name="T67" fmla="*/ 106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4" h="1114">
                  <a:moveTo>
                    <a:pt x="710" y="1064"/>
                  </a:moveTo>
                  <a:lnTo>
                    <a:pt x="60" y="14"/>
                  </a:lnTo>
                  <a:lnTo>
                    <a:pt x="60" y="14"/>
                  </a:lnTo>
                  <a:lnTo>
                    <a:pt x="56" y="8"/>
                  </a:lnTo>
                  <a:lnTo>
                    <a:pt x="52" y="4"/>
                  </a:lnTo>
                  <a:lnTo>
                    <a:pt x="42" y="0"/>
                  </a:lnTo>
                  <a:lnTo>
                    <a:pt x="30" y="0"/>
                  </a:lnTo>
                  <a:lnTo>
                    <a:pt x="24" y="0"/>
                  </a:lnTo>
                  <a:lnTo>
                    <a:pt x="18" y="4"/>
                  </a:lnTo>
                  <a:lnTo>
                    <a:pt x="14" y="6"/>
                  </a:lnTo>
                  <a:lnTo>
                    <a:pt x="14" y="6"/>
                  </a:lnTo>
                  <a:lnTo>
                    <a:pt x="8" y="10"/>
                  </a:lnTo>
                  <a:lnTo>
                    <a:pt x="4" y="14"/>
                  </a:lnTo>
                  <a:lnTo>
                    <a:pt x="0" y="26"/>
                  </a:lnTo>
                  <a:lnTo>
                    <a:pt x="0" y="36"/>
                  </a:lnTo>
                  <a:lnTo>
                    <a:pt x="2" y="42"/>
                  </a:lnTo>
                  <a:lnTo>
                    <a:pt x="4" y="48"/>
                  </a:lnTo>
                  <a:lnTo>
                    <a:pt x="654" y="1100"/>
                  </a:lnTo>
                  <a:lnTo>
                    <a:pt x="654" y="1100"/>
                  </a:lnTo>
                  <a:lnTo>
                    <a:pt x="658" y="1104"/>
                  </a:lnTo>
                  <a:lnTo>
                    <a:pt x="662" y="1108"/>
                  </a:lnTo>
                  <a:lnTo>
                    <a:pt x="672" y="1114"/>
                  </a:lnTo>
                  <a:lnTo>
                    <a:pt x="684" y="1114"/>
                  </a:lnTo>
                  <a:lnTo>
                    <a:pt x="690" y="1112"/>
                  </a:lnTo>
                  <a:lnTo>
                    <a:pt x="696" y="1110"/>
                  </a:lnTo>
                  <a:lnTo>
                    <a:pt x="700" y="1106"/>
                  </a:lnTo>
                  <a:lnTo>
                    <a:pt x="700" y="1106"/>
                  </a:lnTo>
                  <a:lnTo>
                    <a:pt x="706" y="1102"/>
                  </a:lnTo>
                  <a:lnTo>
                    <a:pt x="710" y="1098"/>
                  </a:lnTo>
                  <a:lnTo>
                    <a:pt x="714" y="1088"/>
                  </a:lnTo>
                  <a:lnTo>
                    <a:pt x="714" y="1076"/>
                  </a:lnTo>
                  <a:lnTo>
                    <a:pt x="714" y="1070"/>
                  </a:lnTo>
                  <a:lnTo>
                    <a:pt x="710" y="1064"/>
                  </a:lnTo>
                  <a:lnTo>
                    <a:pt x="710" y="106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1" name="Freeform 168">
              <a:extLst>
                <a:ext uri="{FF2B5EF4-FFF2-40B4-BE49-F238E27FC236}">
                  <a16:creationId xmlns:a16="http://schemas.microsoft.com/office/drawing/2014/main" id="{0309F0A7-AF24-47A7-934A-648B6A21E7B6}"/>
                </a:ext>
              </a:extLst>
            </p:cNvPr>
            <p:cNvSpPr>
              <a:spLocks/>
            </p:cNvSpPr>
            <p:nvPr/>
          </p:nvSpPr>
          <p:spPr bwMode="auto">
            <a:xfrm>
              <a:off x="-3295650" y="4600575"/>
              <a:ext cx="346075" cy="460375"/>
            </a:xfrm>
            <a:custGeom>
              <a:avLst/>
              <a:gdLst>
                <a:gd name="T0" fmla="*/ 182 w 218"/>
                <a:gd name="T1" fmla="*/ 218 h 290"/>
                <a:gd name="T2" fmla="*/ 182 w 218"/>
                <a:gd name="T3" fmla="*/ 218 h 290"/>
                <a:gd name="T4" fmla="*/ 28 w 218"/>
                <a:gd name="T5" fmla="*/ 0 h 290"/>
                <a:gd name="T6" fmla="*/ 0 w 218"/>
                <a:gd name="T7" fmla="*/ 20 h 290"/>
                <a:gd name="T8" fmla="*/ 190 w 218"/>
                <a:gd name="T9" fmla="*/ 290 h 290"/>
                <a:gd name="T10" fmla="*/ 218 w 218"/>
                <a:gd name="T11" fmla="*/ 270 h 290"/>
                <a:gd name="T12" fmla="*/ 182 w 218"/>
                <a:gd name="T13" fmla="*/ 218 h 290"/>
              </a:gdLst>
              <a:ahLst/>
              <a:cxnLst>
                <a:cxn ang="0">
                  <a:pos x="T0" y="T1"/>
                </a:cxn>
                <a:cxn ang="0">
                  <a:pos x="T2" y="T3"/>
                </a:cxn>
                <a:cxn ang="0">
                  <a:pos x="T4" y="T5"/>
                </a:cxn>
                <a:cxn ang="0">
                  <a:pos x="T6" y="T7"/>
                </a:cxn>
                <a:cxn ang="0">
                  <a:pos x="T8" y="T9"/>
                </a:cxn>
                <a:cxn ang="0">
                  <a:pos x="T10" y="T11"/>
                </a:cxn>
                <a:cxn ang="0">
                  <a:pos x="T12" y="T13"/>
                </a:cxn>
              </a:cxnLst>
              <a:rect l="0" t="0" r="r" b="b"/>
              <a:pathLst>
                <a:path w="218" h="290">
                  <a:moveTo>
                    <a:pt x="182" y="218"/>
                  </a:moveTo>
                  <a:lnTo>
                    <a:pt x="182" y="218"/>
                  </a:lnTo>
                  <a:lnTo>
                    <a:pt x="28" y="0"/>
                  </a:lnTo>
                  <a:lnTo>
                    <a:pt x="0" y="20"/>
                  </a:lnTo>
                  <a:lnTo>
                    <a:pt x="190" y="290"/>
                  </a:lnTo>
                  <a:lnTo>
                    <a:pt x="218" y="270"/>
                  </a:lnTo>
                  <a:lnTo>
                    <a:pt x="182"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2" name="Freeform 169">
              <a:extLst>
                <a:ext uri="{FF2B5EF4-FFF2-40B4-BE49-F238E27FC236}">
                  <a16:creationId xmlns:a16="http://schemas.microsoft.com/office/drawing/2014/main" id="{ABB654E6-186D-4257-AAD1-48BA5275B3E4}"/>
                </a:ext>
              </a:extLst>
            </p:cNvPr>
            <p:cNvSpPr>
              <a:spLocks/>
            </p:cNvSpPr>
            <p:nvPr/>
          </p:nvSpPr>
          <p:spPr bwMode="auto">
            <a:xfrm>
              <a:off x="-4127500" y="4629150"/>
              <a:ext cx="1146175" cy="1111250"/>
            </a:xfrm>
            <a:custGeom>
              <a:avLst/>
              <a:gdLst>
                <a:gd name="T0" fmla="*/ 526 w 722"/>
                <a:gd name="T1" fmla="*/ 0 h 700"/>
                <a:gd name="T2" fmla="*/ 0 w 722"/>
                <a:gd name="T3" fmla="*/ 370 h 700"/>
                <a:gd name="T4" fmla="*/ 126 w 722"/>
                <a:gd name="T5" fmla="*/ 700 h 700"/>
                <a:gd name="T6" fmla="*/ 722 w 722"/>
                <a:gd name="T7" fmla="*/ 280 h 700"/>
                <a:gd name="T8" fmla="*/ 526 w 722"/>
                <a:gd name="T9" fmla="*/ 0 h 700"/>
              </a:gdLst>
              <a:ahLst/>
              <a:cxnLst>
                <a:cxn ang="0">
                  <a:pos x="T0" y="T1"/>
                </a:cxn>
                <a:cxn ang="0">
                  <a:pos x="T2" y="T3"/>
                </a:cxn>
                <a:cxn ang="0">
                  <a:pos x="T4" y="T5"/>
                </a:cxn>
                <a:cxn ang="0">
                  <a:pos x="T6" y="T7"/>
                </a:cxn>
                <a:cxn ang="0">
                  <a:pos x="T8" y="T9"/>
                </a:cxn>
              </a:cxnLst>
              <a:rect l="0" t="0" r="r" b="b"/>
              <a:pathLst>
                <a:path w="722" h="700">
                  <a:moveTo>
                    <a:pt x="526" y="0"/>
                  </a:moveTo>
                  <a:lnTo>
                    <a:pt x="0" y="370"/>
                  </a:lnTo>
                  <a:lnTo>
                    <a:pt x="126" y="700"/>
                  </a:lnTo>
                  <a:lnTo>
                    <a:pt x="722" y="280"/>
                  </a:lnTo>
                  <a:lnTo>
                    <a:pt x="526" y="0"/>
                  </a:ln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3" name="Freeform 170">
              <a:extLst>
                <a:ext uri="{FF2B5EF4-FFF2-40B4-BE49-F238E27FC236}">
                  <a16:creationId xmlns:a16="http://schemas.microsoft.com/office/drawing/2014/main" id="{9F78AD8D-C26D-460F-8AD6-A25FA4534108}"/>
                </a:ext>
              </a:extLst>
            </p:cNvPr>
            <p:cNvSpPr>
              <a:spLocks/>
            </p:cNvSpPr>
            <p:nvPr/>
          </p:nvSpPr>
          <p:spPr bwMode="auto">
            <a:xfrm>
              <a:off x="-1924050" y="2543175"/>
              <a:ext cx="231775" cy="339725"/>
            </a:xfrm>
            <a:custGeom>
              <a:avLst/>
              <a:gdLst>
                <a:gd name="T0" fmla="*/ 138 w 146"/>
                <a:gd name="T1" fmla="*/ 136 h 214"/>
                <a:gd name="T2" fmla="*/ 138 w 146"/>
                <a:gd name="T3" fmla="*/ 136 h 214"/>
                <a:gd name="T4" fmla="*/ 134 w 146"/>
                <a:gd name="T5" fmla="*/ 124 h 214"/>
                <a:gd name="T6" fmla="*/ 104 w 146"/>
                <a:gd name="T7" fmla="*/ 78 h 214"/>
                <a:gd name="T8" fmla="*/ 104 w 146"/>
                <a:gd name="T9" fmla="*/ 78 h 214"/>
                <a:gd name="T10" fmla="*/ 80 w 146"/>
                <a:gd name="T11" fmla="*/ 38 h 214"/>
                <a:gd name="T12" fmla="*/ 80 w 146"/>
                <a:gd name="T13" fmla="*/ 38 h 214"/>
                <a:gd name="T14" fmla="*/ 72 w 146"/>
                <a:gd name="T15" fmla="*/ 28 h 214"/>
                <a:gd name="T16" fmla="*/ 64 w 146"/>
                <a:gd name="T17" fmla="*/ 20 h 214"/>
                <a:gd name="T18" fmla="*/ 56 w 146"/>
                <a:gd name="T19" fmla="*/ 12 h 214"/>
                <a:gd name="T20" fmla="*/ 44 w 146"/>
                <a:gd name="T21" fmla="*/ 8 h 214"/>
                <a:gd name="T22" fmla="*/ 34 w 146"/>
                <a:gd name="T23" fmla="*/ 4 h 214"/>
                <a:gd name="T24" fmla="*/ 22 w 146"/>
                <a:gd name="T25" fmla="*/ 0 h 214"/>
                <a:gd name="T26" fmla="*/ 12 w 146"/>
                <a:gd name="T27" fmla="*/ 0 h 214"/>
                <a:gd name="T28" fmla="*/ 0 w 146"/>
                <a:gd name="T29" fmla="*/ 0 h 214"/>
                <a:gd name="T30" fmla="*/ 132 w 146"/>
                <a:gd name="T31" fmla="*/ 214 h 214"/>
                <a:gd name="T32" fmla="*/ 132 w 146"/>
                <a:gd name="T33" fmla="*/ 214 h 214"/>
                <a:gd name="T34" fmla="*/ 136 w 146"/>
                <a:gd name="T35" fmla="*/ 204 h 214"/>
                <a:gd name="T36" fmla="*/ 140 w 146"/>
                <a:gd name="T37" fmla="*/ 196 h 214"/>
                <a:gd name="T38" fmla="*/ 144 w 146"/>
                <a:gd name="T39" fmla="*/ 186 h 214"/>
                <a:gd name="T40" fmla="*/ 144 w 146"/>
                <a:gd name="T41" fmla="*/ 176 h 214"/>
                <a:gd name="T42" fmla="*/ 146 w 146"/>
                <a:gd name="T43" fmla="*/ 166 h 214"/>
                <a:gd name="T44" fmla="*/ 144 w 146"/>
                <a:gd name="T45" fmla="*/ 156 h 214"/>
                <a:gd name="T46" fmla="*/ 142 w 146"/>
                <a:gd name="T47" fmla="*/ 146 h 214"/>
                <a:gd name="T48" fmla="*/ 138 w 146"/>
                <a:gd name="T49" fmla="*/ 136 h 214"/>
                <a:gd name="T50" fmla="*/ 138 w 146"/>
                <a:gd name="T51" fmla="*/ 1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14">
                  <a:moveTo>
                    <a:pt x="138" y="136"/>
                  </a:moveTo>
                  <a:lnTo>
                    <a:pt x="138" y="136"/>
                  </a:lnTo>
                  <a:lnTo>
                    <a:pt x="134" y="124"/>
                  </a:lnTo>
                  <a:lnTo>
                    <a:pt x="104" y="78"/>
                  </a:lnTo>
                  <a:lnTo>
                    <a:pt x="104" y="78"/>
                  </a:lnTo>
                  <a:lnTo>
                    <a:pt x="80" y="38"/>
                  </a:lnTo>
                  <a:lnTo>
                    <a:pt x="80" y="38"/>
                  </a:lnTo>
                  <a:lnTo>
                    <a:pt x="72" y="28"/>
                  </a:lnTo>
                  <a:lnTo>
                    <a:pt x="64" y="20"/>
                  </a:lnTo>
                  <a:lnTo>
                    <a:pt x="56" y="12"/>
                  </a:lnTo>
                  <a:lnTo>
                    <a:pt x="44" y="8"/>
                  </a:lnTo>
                  <a:lnTo>
                    <a:pt x="34" y="4"/>
                  </a:lnTo>
                  <a:lnTo>
                    <a:pt x="22" y="0"/>
                  </a:lnTo>
                  <a:lnTo>
                    <a:pt x="12" y="0"/>
                  </a:lnTo>
                  <a:lnTo>
                    <a:pt x="0" y="0"/>
                  </a:lnTo>
                  <a:lnTo>
                    <a:pt x="132" y="214"/>
                  </a:lnTo>
                  <a:lnTo>
                    <a:pt x="132" y="214"/>
                  </a:lnTo>
                  <a:lnTo>
                    <a:pt x="136" y="204"/>
                  </a:lnTo>
                  <a:lnTo>
                    <a:pt x="140" y="196"/>
                  </a:lnTo>
                  <a:lnTo>
                    <a:pt x="144" y="186"/>
                  </a:lnTo>
                  <a:lnTo>
                    <a:pt x="144" y="176"/>
                  </a:lnTo>
                  <a:lnTo>
                    <a:pt x="146" y="166"/>
                  </a:lnTo>
                  <a:lnTo>
                    <a:pt x="144" y="156"/>
                  </a:lnTo>
                  <a:lnTo>
                    <a:pt x="142" y="146"/>
                  </a:lnTo>
                  <a:lnTo>
                    <a:pt x="138" y="136"/>
                  </a:lnTo>
                  <a:lnTo>
                    <a:pt x="138" y="136"/>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4" name="Freeform 171">
              <a:extLst>
                <a:ext uri="{FF2B5EF4-FFF2-40B4-BE49-F238E27FC236}">
                  <a16:creationId xmlns:a16="http://schemas.microsoft.com/office/drawing/2014/main" id="{704607E1-2B68-4EC7-AFB7-960C418A811A}"/>
                </a:ext>
              </a:extLst>
            </p:cNvPr>
            <p:cNvSpPr>
              <a:spLocks/>
            </p:cNvSpPr>
            <p:nvPr/>
          </p:nvSpPr>
          <p:spPr bwMode="auto">
            <a:xfrm>
              <a:off x="-3438525" y="1930400"/>
              <a:ext cx="2044700" cy="2044700"/>
            </a:xfrm>
            <a:custGeom>
              <a:avLst/>
              <a:gdLst>
                <a:gd name="T0" fmla="*/ 1064 w 1288"/>
                <a:gd name="T1" fmla="*/ 692 h 1288"/>
                <a:gd name="T2" fmla="*/ 1064 w 1288"/>
                <a:gd name="T3" fmla="*/ 692 h 1288"/>
                <a:gd name="T4" fmla="*/ 638 w 1288"/>
                <a:gd name="T5" fmla="*/ 0 h 1288"/>
                <a:gd name="T6" fmla="*/ 638 w 1288"/>
                <a:gd name="T7" fmla="*/ 0 h 1288"/>
                <a:gd name="T8" fmla="*/ 638 w 1288"/>
                <a:gd name="T9" fmla="*/ 26 h 1288"/>
                <a:gd name="T10" fmla="*/ 634 w 1288"/>
                <a:gd name="T11" fmla="*/ 54 h 1288"/>
                <a:gd name="T12" fmla="*/ 626 w 1288"/>
                <a:gd name="T13" fmla="*/ 82 h 1288"/>
                <a:gd name="T14" fmla="*/ 616 w 1288"/>
                <a:gd name="T15" fmla="*/ 112 h 1288"/>
                <a:gd name="T16" fmla="*/ 602 w 1288"/>
                <a:gd name="T17" fmla="*/ 140 h 1288"/>
                <a:gd name="T18" fmla="*/ 586 w 1288"/>
                <a:gd name="T19" fmla="*/ 172 h 1288"/>
                <a:gd name="T20" fmla="*/ 568 w 1288"/>
                <a:gd name="T21" fmla="*/ 202 h 1288"/>
                <a:gd name="T22" fmla="*/ 546 w 1288"/>
                <a:gd name="T23" fmla="*/ 234 h 1288"/>
                <a:gd name="T24" fmla="*/ 524 w 1288"/>
                <a:gd name="T25" fmla="*/ 264 h 1288"/>
                <a:gd name="T26" fmla="*/ 498 w 1288"/>
                <a:gd name="T27" fmla="*/ 296 h 1288"/>
                <a:gd name="T28" fmla="*/ 444 w 1288"/>
                <a:gd name="T29" fmla="*/ 358 h 1288"/>
                <a:gd name="T30" fmla="*/ 386 w 1288"/>
                <a:gd name="T31" fmla="*/ 420 h 1288"/>
                <a:gd name="T32" fmla="*/ 326 w 1288"/>
                <a:gd name="T33" fmla="*/ 480 h 1288"/>
                <a:gd name="T34" fmla="*/ 266 w 1288"/>
                <a:gd name="T35" fmla="*/ 536 h 1288"/>
                <a:gd name="T36" fmla="*/ 208 w 1288"/>
                <a:gd name="T37" fmla="*/ 588 h 1288"/>
                <a:gd name="T38" fmla="*/ 152 w 1288"/>
                <a:gd name="T39" fmla="*/ 634 h 1288"/>
                <a:gd name="T40" fmla="*/ 102 w 1288"/>
                <a:gd name="T41" fmla="*/ 674 h 1288"/>
                <a:gd name="T42" fmla="*/ 28 w 1288"/>
                <a:gd name="T43" fmla="*/ 732 h 1288"/>
                <a:gd name="T44" fmla="*/ 0 w 1288"/>
                <a:gd name="T45" fmla="*/ 754 h 1288"/>
                <a:gd name="T46" fmla="*/ 272 w 1288"/>
                <a:gd name="T47" fmla="*/ 1194 h 1288"/>
                <a:gd name="T48" fmla="*/ 272 w 1288"/>
                <a:gd name="T49" fmla="*/ 1194 h 1288"/>
                <a:gd name="T50" fmla="*/ 330 w 1288"/>
                <a:gd name="T51" fmla="*/ 1288 h 1288"/>
                <a:gd name="T52" fmla="*/ 330 w 1288"/>
                <a:gd name="T53" fmla="*/ 1288 h 1288"/>
                <a:gd name="T54" fmla="*/ 362 w 1288"/>
                <a:gd name="T55" fmla="*/ 1272 h 1288"/>
                <a:gd name="T56" fmla="*/ 446 w 1288"/>
                <a:gd name="T57" fmla="*/ 1232 h 1288"/>
                <a:gd name="T58" fmla="*/ 504 w 1288"/>
                <a:gd name="T59" fmla="*/ 1206 h 1288"/>
                <a:gd name="T60" fmla="*/ 568 w 1288"/>
                <a:gd name="T61" fmla="*/ 1178 h 1288"/>
                <a:gd name="T62" fmla="*/ 640 w 1288"/>
                <a:gd name="T63" fmla="*/ 1148 h 1288"/>
                <a:gd name="T64" fmla="*/ 718 w 1288"/>
                <a:gd name="T65" fmla="*/ 1120 h 1288"/>
                <a:gd name="T66" fmla="*/ 796 w 1288"/>
                <a:gd name="T67" fmla="*/ 1092 h 1288"/>
                <a:gd name="T68" fmla="*/ 878 w 1288"/>
                <a:gd name="T69" fmla="*/ 1068 h 1288"/>
                <a:gd name="T70" fmla="*/ 958 w 1288"/>
                <a:gd name="T71" fmla="*/ 1048 h 1288"/>
                <a:gd name="T72" fmla="*/ 996 w 1288"/>
                <a:gd name="T73" fmla="*/ 1040 h 1288"/>
                <a:gd name="T74" fmla="*/ 1036 w 1288"/>
                <a:gd name="T75" fmla="*/ 1032 h 1288"/>
                <a:gd name="T76" fmla="*/ 1072 w 1288"/>
                <a:gd name="T77" fmla="*/ 1028 h 1288"/>
                <a:gd name="T78" fmla="*/ 1108 w 1288"/>
                <a:gd name="T79" fmla="*/ 1024 h 1288"/>
                <a:gd name="T80" fmla="*/ 1144 w 1288"/>
                <a:gd name="T81" fmla="*/ 1024 h 1288"/>
                <a:gd name="T82" fmla="*/ 1176 w 1288"/>
                <a:gd name="T83" fmla="*/ 1024 h 1288"/>
                <a:gd name="T84" fmla="*/ 1208 w 1288"/>
                <a:gd name="T85" fmla="*/ 1028 h 1288"/>
                <a:gd name="T86" fmla="*/ 1238 w 1288"/>
                <a:gd name="T87" fmla="*/ 1034 h 1288"/>
                <a:gd name="T88" fmla="*/ 1264 w 1288"/>
                <a:gd name="T89" fmla="*/ 1042 h 1288"/>
                <a:gd name="T90" fmla="*/ 1288 w 1288"/>
                <a:gd name="T91" fmla="*/ 1054 h 1288"/>
                <a:gd name="T92" fmla="*/ 1064 w 1288"/>
                <a:gd name="T93" fmla="*/ 692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8" h="1288">
                  <a:moveTo>
                    <a:pt x="1064" y="692"/>
                  </a:moveTo>
                  <a:lnTo>
                    <a:pt x="1064" y="692"/>
                  </a:lnTo>
                  <a:lnTo>
                    <a:pt x="638" y="0"/>
                  </a:lnTo>
                  <a:lnTo>
                    <a:pt x="638" y="0"/>
                  </a:lnTo>
                  <a:lnTo>
                    <a:pt x="638" y="26"/>
                  </a:lnTo>
                  <a:lnTo>
                    <a:pt x="634" y="54"/>
                  </a:lnTo>
                  <a:lnTo>
                    <a:pt x="626" y="82"/>
                  </a:lnTo>
                  <a:lnTo>
                    <a:pt x="616" y="112"/>
                  </a:lnTo>
                  <a:lnTo>
                    <a:pt x="602" y="140"/>
                  </a:lnTo>
                  <a:lnTo>
                    <a:pt x="586" y="172"/>
                  </a:lnTo>
                  <a:lnTo>
                    <a:pt x="568" y="202"/>
                  </a:lnTo>
                  <a:lnTo>
                    <a:pt x="546" y="234"/>
                  </a:lnTo>
                  <a:lnTo>
                    <a:pt x="524" y="264"/>
                  </a:lnTo>
                  <a:lnTo>
                    <a:pt x="498" y="296"/>
                  </a:lnTo>
                  <a:lnTo>
                    <a:pt x="444" y="358"/>
                  </a:lnTo>
                  <a:lnTo>
                    <a:pt x="386" y="420"/>
                  </a:lnTo>
                  <a:lnTo>
                    <a:pt x="326" y="480"/>
                  </a:lnTo>
                  <a:lnTo>
                    <a:pt x="266" y="536"/>
                  </a:lnTo>
                  <a:lnTo>
                    <a:pt x="208" y="588"/>
                  </a:lnTo>
                  <a:lnTo>
                    <a:pt x="152" y="634"/>
                  </a:lnTo>
                  <a:lnTo>
                    <a:pt x="102" y="674"/>
                  </a:lnTo>
                  <a:lnTo>
                    <a:pt x="28" y="732"/>
                  </a:lnTo>
                  <a:lnTo>
                    <a:pt x="0" y="754"/>
                  </a:lnTo>
                  <a:lnTo>
                    <a:pt x="272" y="1194"/>
                  </a:lnTo>
                  <a:lnTo>
                    <a:pt x="272" y="1194"/>
                  </a:lnTo>
                  <a:lnTo>
                    <a:pt x="330" y="1288"/>
                  </a:lnTo>
                  <a:lnTo>
                    <a:pt x="330" y="1288"/>
                  </a:lnTo>
                  <a:lnTo>
                    <a:pt x="362" y="1272"/>
                  </a:lnTo>
                  <a:lnTo>
                    <a:pt x="446" y="1232"/>
                  </a:lnTo>
                  <a:lnTo>
                    <a:pt x="504" y="1206"/>
                  </a:lnTo>
                  <a:lnTo>
                    <a:pt x="568" y="1178"/>
                  </a:lnTo>
                  <a:lnTo>
                    <a:pt x="640" y="1148"/>
                  </a:lnTo>
                  <a:lnTo>
                    <a:pt x="718" y="1120"/>
                  </a:lnTo>
                  <a:lnTo>
                    <a:pt x="796" y="1092"/>
                  </a:lnTo>
                  <a:lnTo>
                    <a:pt x="878" y="1068"/>
                  </a:lnTo>
                  <a:lnTo>
                    <a:pt x="958" y="1048"/>
                  </a:lnTo>
                  <a:lnTo>
                    <a:pt x="996" y="1040"/>
                  </a:lnTo>
                  <a:lnTo>
                    <a:pt x="1036" y="1032"/>
                  </a:lnTo>
                  <a:lnTo>
                    <a:pt x="1072" y="1028"/>
                  </a:lnTo>
                  <a:lnTo>
                    <a:pt x="1108" y="1024"/>
                  </a:lnTo>
                  <a:lnTo>
                    <a:pt x="1144" y="1024"/>
                  </a:lnTo>
                  <a:lnTo>
                    <a:pt x="1176" y="1024"/>
                  </a:lnTo>
                  <a:lnTo>
                    <a:pt x="1208" y="1028"/>
                  </a:lnTo>
                  <a:lnTo>
                    <a:pt x="1238" y="1034"/>
                  </a:lnTo>
                  <a:lnTo>
                    <a:pt x="1264" y="1042"/>
                  </a:lnTo>
                  <a:lnTo>
                    <a:pt x="1288" y="1054"/>
                  </a:lnTo>
                  <a:lnTo>
                    <a:pt x="1064" y="69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5" name="Freeform 172">
              <a:extLst>
                <a:ext uri="{FF2B5EF4-FFF2-40B4-BE49-F238E27FC236}">
                  <a16:creationId xmlns:a16="http://schemas.microsoft.com/office/drawing/2014/main" id="{1E11929B-3503-4062-A355-9E6E89A015F0}"/>
                </a:ext>
              </a:extLst>
            </p:cNvPr>
            <p:cNvSpPr>
              <a:spLocks/>
            </p:cNvSpPr>
            <p:nvPr/>
          </p:nvSpPr>
          <p:spPr bwMode="auto">
            <a:xfrm>
              <a:off x="-3790950" y="3721100"/>
              <a:ext cx="241300" cy="311150"/>
            </a:xfrm>
            <a:custGeom>
              <a:avLst/>
              <a:gdLst>
                <a:gd name="T0" fmla="*/ 142 w 152"/>
                <a:gd name="T1" fmla="*/ 184 h 196"/>
                <a:gd name="T2" fmla="*/ 142 w 152"/>
                <a:gd name="T3" fmla="*/ 184 h 196"/>
                <a:gd name="T4" fmla="*/ 138 w 152"/>
                <a:gd name="T5" fmla="*/ 180 h 196"/>
                <a:gd name="T6" fmla="*/ 138 w 152"/>
                <a:gd name="T7" fmla="*/ 180 h 196"/>
                <a:gd name="T8" fmla="*/ 126 w 152"/>
                <a:gd name="T9" fmla="*/ 162 h 196"/>
                <a:gd name="T10" fmla="*/ 84 w 152"/>
                <a:gd name="T11" fmla="*/ 94 h 196"/>
                <a:gd name="T12" fmla="*/ 84 w 152"/>
                <a:gd name="T13" fmla="*/ 94 h 196"/>
                <a:gd name="T14" fmla="*/ 30 w 152"/>
                <a:gd name="T15" fmla="*/ 6 h 196"/>
                <a:gd name="T16" fmla="*/ 30 w 152"/>
                <a:gd name="T17" fmla="*/ 6 h 196"/>
                <a:gd name="T18" fmla="*/ 26 w 152"/>
                <a:gd name="T19" fmla="*/ 0 h 196"/>
                <a:gd name="T20" fmla="*/ 26 w 152"/>
                <a:gd name="T21" fmla="*/ 0 h 196"/>
                <a:gd name="T22" fmla="*/ 16 w 152"/>
                <a:gd name="T23" fmla="*/ 18 h 196"/>
                <a:gd name="T24" fmla="*/ 8 w 152"/>
                <a:gd name="T25" fmla="*/ 36 h 196"/>
                <a:gd name="T26" fmla="*/ 2 w 152"/>
                <a:gd name="T27" fmla="*/ 52 h 196"/>
                <a:gd name="T28" fmla="*/ 0 w 152"/>
                <a:gd name="T29" fmla="*/ 66 h 196"/>
                <a:gd name="T30" fmla="*/ 0 w 152"/>
                <a:gd name="T31" fmla="*/ 66 h 196"/>
                <a:gd name="T32" fmla="*/ 2 w 152"/>
                <a:gd name="T33" fmla="*/ 80 h 196"/>
                <a:gd name="T34" fmla="*/ 8 w 152"/>
                <a:gd name="T35" fmla="*/ 96 h 196"/>
                <a:gd name="T36" fmla="*/ 16 w 152"/>
                <a:gd name="T37" fmla="*/ 114 h 196"/>
                <a:gd name="T38" fmla="*/ 26 w 152"/>
                <a:gd name="T39" fmla="*/ 132 h 196"/>
                <a:gd name="T40" fmla="*/ 26 w 152"/>
                <a:gd name="T41" fmla="*/ 132 h 196"/>
                <a:gd name="T42" fmla="*/ 26 w 152"/>
                <a:gd name="T43" fmla="*/ 132 h 196"/>
                <a:gd name="T44" fmla="*/ 26 w 152"/>
                <a:gd name="T45" fmla="*/ 134 h 196"/>
                <a:gd name="T46" fmla="*/ 26 w 152"/>
                <a:gd name="T47" fmla="*/ 134 h 196"/>
                <a:gd name="T48" fmla="*/ 30 w 152"/>
                <a:gd name="T49" fmla="*/ 142 h 196"/>
                <a:gd name="T50" fmla="*/ 30 w 152"/>
                <a:gd name="T51" fmla="*/ 142 h 196"/>
                <a:gd name="T52" fmla="*/ 32 w 152"/>
                <a:gd name="T53" fmla="*/ 142 h 196"/>
                <a:gd name="T54" fmla="*/ 32 w 152"/>
                <a:gd name="T55" fmla="*/ 142 h 196"/>
                <a:gd name="T56" fmla="*/ 36 w 152"/>
                <a:gd name="T57" fmla="*/ 150 h 196"/>
                <a:gd name="T58" fmla="*/ 36 w 152"/>
                <a:gd name="T59" fmla="*/ 150 h 196"/>
                <a:gd name="T60" fmla="*/ 38 w 152"/>
                <a:gd name="T61" fmla="*/ 152 h 196"/>
                <a:gd name="T62" fmla="*/ 38 w 152"/>
                <a:gd name="T63" fmla="*/ 152 h 196"/>
                <a:gd name="T64" fmla="*/ 44 w 152"/>
                <a:gd name="T65" fmla="*/ 160 h 196"/>
                <a:gd name="T66" fmla="*/ 44 w 152"/>
                <a:gd name="T67" fmla="*/ 160 h 196"/>
                <a:gd name="T68" fmla="*/ 44 w 152"/>
                <a:gd name="T69" fmla="*/ 160 h 196"/>
                <a:gd name="T70" fmla="*/ 44 w 152"/>
                <a:gd name="T71" fmla="*/ 160 h 196"/>
                <a:gd name="T72" fmla="*/ 50 w 152"/>
                <a:gd name="T73" fmla="*/ 168 h 196"/>
                <a:gd name="T74" fmla="*/ 50 w 152"/>
                <a:gd name="T75" fmla="*/ 168 h 196"/>
                <a:gd name="T76" fmla="*/ 50 w 152"/>
                <a:gd name="T77" fmla="*/ 168 h 196"/>
                <a:gd name="T78" fmla="*/ 50 w 152"/>
                <a:gd name="T79" fmla="*/ 168 h 196"/>
                <a:gd name="T80" fmla="*/ 64 w 152"/>
                <a:gd name="T81" fmla="*/ 180 h 196"/>
                <a:gd name="T82" fmla="*/ 76 w 152"/>
                <a:gd name="T83" fmla="*/ 190 h 196"/>
                <a:gd name="T84" fmla="*/ 76 w 152"/>
                <a:gd name="T85" fmla="*/ 190 h 196"/>
                <a:gd name="T86" fmla="*/ 90 w 152"/>
                <a:gd name="T87" fmla="*/ 194 h 196"/>
                <a:gd name="T88" fmla="*/ 108 w 152"/>
                <a:gd name="T89" fmla="*/ 196 h 196"/>
                <a:gd name="T90" fmla="*/ 130 w 152"/>
                <a:gd name="T91" fmla="*/ 196 h 196"/>
                <a:gd name="T92" fmla="*/ 152 w 152"/>
                <a:gd name="T93" fmla="*/ 196 h 196"/>
                <a:gd name="T94" fmla="*/ 152 w 152"/>
                <a:gd name="T95" fmla="*/ 196 h 196"/>
                <a:gd name="T96" fmla="*/ 142 w 152"/>
                <a:gd name="T97" fmla="*/ 184 h 196"/>
                <a:gd name="T98" fmla="*/ 142 w 152"/>
                <a:gd name="T9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96">
                  <a:moveTo>
                    <a:pt x="142" y="184"/>
                  </a:moveTo>
                  <a:lnTo>
                    <a:pt x="142" y="184"/>
                  </a:lnTo>
                  <a:lnTo>
                    <a:pt x="138" y="180"/>
                  </a:lnTo>
                  <a:lnTo>
                    <a:pt x="138" y="180"/>
                  </a:lnTo>
                  <a:lnTo>
                    <a:pt x="126" y="162"/>
                  </a:lnTo>
                  <a:lnTo>
                    <a:pt x="84" y="94"/>
                  </a:lnTo>
                  <a:lnTo>
                    <a:pt x="84" y="94"/>
                  </a:lnTo>
                  <a:lnTo>
                    <a:pt x="30" y="6"/>
                  </a:lnTo>
                  <a:lnTo>
                    <a:pt x="30" y="6"/>
                  </a:lnTo>
                  <a:lnTo>
                    <a:pt x="26" y="0"/>
                  </a:lnTo>
                  <a:lnTo>
                    <a:pt x="26" y="0"/>
                  </a:lnTo>
                  <a:lnTo>
                    <a:pt x="16" y="18"/>
                  </a:lnTo>
                  <a:lnTo>
                    <a:pt x="8" y="36"/>
                  </a:lnTo>
                  <a:lnTo>
                    <a:pt x="2" y="52"/>
                  </a:lnTo>
                  <a:lnTo>
                    <a:pt x="0" y="66"/>
                  </a:lnTo>
                  <a:lnTo>
                    <a:pt x="0" y="66"/>
                  </a:lnTo>
                  <a:lnTo>
                    <a:pt x="2" y="80"/>
                  </a:lnTo>
                  <a:lnTo>
                    <a:pt x="8" y="96"/>
                  </a:lnTo>
                  <a:lnTo>
                    <a:pt x="16" y="114"/>
                  </a:lnTo>
                  <a:lnTo>
                    <a:pt x="26" y="132"/>
                  </a:lnTo>
                  <a:lnTo>
                    <a:pt x="26" y="132"/>
                  </a:lnTo>
                  <a:lnTo>
                    <a:pt x="26" y="132"/>
                  </a:lnTo>
                  <a:lnTo>
                    <a:pt x="26" y="134"/>
                  </a:lnTo>
                  <a:lnTo>
                    <a:pt x="26" y="134"/>
                  </a:lnTo>
                  <a:lnTo>
                    <a:pt x="30" y="142"/>
                  </a:lnTo>
                  <a:lnTo>
                    <a:pt x="30" y="142"/>
                  </a:lnTo>
                  <a:lnTo>
                    <a:pt x="32" y="142"/>
                  </a:lnTo>
                  <a:lnTo>
                    <a:pt x="32" y="142"/>
                  </a:lnTo>
                  <a:lnTo>
                    <a:pt x="36" y="150"/>
                  </a:lnTo>
                  <a:lnTo>
                    <a:pt x="36" y="150"/>
                  </a:lnTo>
                  <a:lnTo>
                    <a:pt x="38" y="152"/>
                  </a:lnTo>
                  <a:lnTo>
                    <a:pt x="38" y="152"/>
                  </a:lnTo>
                  <a:lnTo>
                    <a:pt x="44" y="160"/>
                  </a:lnTo>
                  <a:lnTo>
                    <a:pt x="44" y="160"/>
                  </a:lnTo>
                  <a:lnTo>
                    <a:pt x="44" y="160"/>
                  </a:lnTo>
                  <a:lnTo>
                    <a:pt x="44" y="160"/>
                  </a:lnTo>
                  <a:lnTo>
                    <a:pt x="50" y="168"/>
                  </a:lnTo>
                  <a:lnTo>
                    <a:pt x="50" y="168"/>
                  </a:lnTo>
                  <a:lnTo>
                    <a:pt x="50" y="168"/>
                  </a:lnTo>
                  <a:lnTo>
                    <a:pt x="50" y="168"/>
                  </a:lnTo>
                  <a:lnTo>
                    <a:pt x="64" y="180"/>
                  </a:lnTo>
                  <a:lnTo>
                    <a:pt x="76" y="190"/>
                  </a:lnTo>
                  <a:lnTo>
                    <a:pt x="76" y="190"/>
                  </a:lnTo>
                  <a:lnTo>
                    <a:pt x="90" y="194"/>
                  </a:lnTo>
                  <a:lnTo>
                    <a:pt x="108" y="196"/>
                  </a:lnTo>
                  <a:lnTo>
                    <a:pt x="130" y="196"/>
                  </a:lnTo>
                  <a:lnTo>
                    <a:pt x="152" y="196"/>
                  </a:lnTo>
                  <a:lnTo>
                    <a:pt x="152" y="196"/>
                  </a:lnTo>
                  <a:lnTo>
                    <a:pt x="142" y="184"/>
                  </a:lnTo>
                  <a:lnTo>
                    <a:pt x="142" y="184"/>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6" name="Freeform 173">
              <a:extLst>
                <a:ext uri="{FF2B5EF4-FFF2-40B4-BE49-F238E27FC236}">
                  <a16:creationId xmlns:a16="http://schemas.microsoft.com/office/drawing/2014/main" id="{C75D34AA-7C0A-496D-9BC9-13275172C5EE}"/>
                </a:ext>
              </a:extLst>
            </p:cNvPr>
            <p:cNvSpPr>
              <a:spLocks/>
            </p:cNvSpPr>
            <p:nvPr/>
          </p:nvSpPr>
          <p:spPr bwMode="auto">
            <a:xfrm>
              <a:off x="-3797300" y="3127375"/>
              <a:ext cx="882650" cy="1019175"/>
            </a:xfrm>
            <a:custGeom>
              <a:avLst/>
              <a:gdLst>
                <a:gd name="T0" fmla="*/ 296 w 556"/>
                <a:gd name="T1" fmla="*/ 114 h 642"/>
                <a:gd name="T2" fmla="*/ 226 w 556"/>
                <a:gd name="T3" fmla="*/ 0 h 642"/>
                <a:gd name="T4" fmla="*/ 106 w 556"/>
                <a:gd name="T5" fmla="*/ 74 h 642"/>
                <a:gd name="T6" fmla="*/ 106 w 556"/>
                <a:gd name="T7" fmla="*/ 74 h 642"/>
                <a:gd name="T8" fmla="*/ 106 w 556"/>
                <a:gd name="T9" fmla="*/ 74 h 642"/>
                <a:gd name="T10" fmla="*/ 106 w 556"/>
                <a:gd name="T11" fmla="*/ 74 h 642"/>
                <a:gd name="T12" fmla="*/ 106 w 556"/>
                <a:gd name="T13" fmla="*/ 74 h 642"/>
                <a:gd name="T14" fmla="*/ 88 w 556"/>
                <a:gd name="T15" fmla="*/ 88 h 642"/>
                <a:gd name="T16" fmla="*/ 70 w 556"/>
                <a:gd name="T17" fmla="*/ 102 h 642"/>
                <a:gd name="T18" fmla="*/ 56 w 556"/>
                <a:gd name="T19" fmla="*/ 118 h 642"/>
                <a:gd name="T20" fmla="*/ 42 w 556"/>
                <a:gd name="T21" fmla="*/ 134 h 642"/>
                <a:gd name="T22" fmla="*/ 30 w 556"/>
                <a:gd name="T23" fmla="*/ 152 h 642"/>
                <a:gd name="T24" fmla="*/ 20 w 556"/>
                <a:gd name="T25" fmla="*/ 172 h 642"/>
                <a:gd name="T26" fmla="*/ 12 w 556"/>
                <a:gd name="T27" fmla="*/ 192 h 642"/>
                <a:gd name="T28" fmla="*/ 6 w 556"/>
                <a:gd name="T29" fmla="*/ 212 h 642"/>
                <a:gd name="T30" fmla="*/ 2 w 556"/>
                <a:gd name="T31" fmla="*/ 234 h 642"/>
                <a:gd name="T32" fmla="*/ 0 w 556"/>
                <a:gd name="T33" fmla="*/ 254 h 642"/>
                <a:gd name="T34" fmla="*/ 2 w 556"/>
                <a:gd name="T35" fmla="*/ 276 h 642"/>
                <a:gd name="T36" fmla="*/ 4 w 556"/>
                <a:gd name="T37" fmla="*/ 298 h 642"/>
                <a:gd name="T38" fmla="*/ 8 w 556"/>
                <a:gd name="T39" fmla="*/ 318 h 642"/>
                <a:gd name="T40" fmla="*/ 14 w 556"/>
                <a:gd name="T41" fmla="*/ 340 h 642"/>
                <a:gd name="T42" fmla="*/ 22 w 556"/>
                <a:gd name="T43" fmla="*/ 360 h 642"/>
                <a:gd name="T44" fmla="*/ 34 w 556"/>
                <a:gd name="T45" fmla="*/ 380 h 642"/>
                <a:gd name="T46" fmla="*/ 130 w 556"/>
                <a:gd name="T47" fmla="*/ 536 h 642"/>
                <a:gd name="T48" fmla="*/ 130 w 556"/>
                <a:gd name="T49" fmla="*/ 536 h 642"/>
                <a:gd name="T50" fmla="*/ 144 w 556"/>
                <a:gd name="T51" fmla="*/ 554 h 642"/>
                <a:gd name="T52" fmla="*/ 158 w 556"/>
                <a:gd name="T53" fmla="*/ 572 h 642"/>
                <a:gd name="T54" fmla="*/ 174 w 556"/>
                <a:gd name="T55" fmla="*/ 588 h 642"/>
                <a:gd name="T56" fmla="*/ 190 w 556"/>
                <a:gd name="T57" fmla="*/ 600 h 642"/>
                <a:gd name="T58" fmla="*/ 208 w 556"/>
                <a:gd name="T59" fmla="*/ 612 h 642"/>
                <a:gd name="T60" fmla="*/ 228 w 556"/>
                <a:gd name="T61" fmla="*/ 622 h 642"/>
                <a:gd name="T62" fmla="*/ 248 w 556"/>
                <a:gd name="T63" fmla="*/ 630 h 642"/>
                <a:gd name="T64" fmla="*/ 268 w 556"/>
                <a:gd name="T65" fmla="*/ 636 h 642"/>
                <a:gd name="T66" fmla="*/ 290 w 556"/>
                <a:gd name="T67" fmla="*/ 640 h 642"/>
                <a:gd name="T68" fmla="*/ 310 w 556"/>
                <a:gd name="T69" fmla="*/ 642 h 642"/>
                <a:gd name="T70" fmla="*/ 332 w 556"/>
                <a:gd name="T71" fmla="*/ 642 h 642"/>
                <a:gd name="T72" fmla="*/ 354 w 556"/>
                <a:gd name="T73" fmla="*/ 638 h 642"/>
                <a:gd name="T74" fmla="*/ 374 w 556"/>
                <a:gd name="T75" fmla="*/ 634 h 642"/>
                <a:gd name="T76" fmla="*/ 396 w 556"/>
                <a:gd name="T77" fmla="*/ 628 h 642"/>
                <a:gd name="T78" fmla="*/ 416 w 556"/>
                <a:gd name="T79" fmla="*/ 620 h 642"/>
                <a:gd name="T80" fmla="*/ 436 w 556"/>
                <a:gd name="T81" fmla="*/ 608 h 642"/>
                <a:gd name="T82" fmla="*/ 556 w 556"/>
                <a:gd name="T83" fmla="*/ 534 h 642"/>
                <a:gd name="T84" fmla="*/ 296 w 556"/>
                <a:gd name="T85" fmla="*/ 11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6" h="642">
                  <a:moveTo>
                    <a:pt x="296" y="114"/>
                  </a:moveTo>
                  <a:lnTo>
                    <a:pt x="226" y="0"/>
                  </a:lnTo>
                  <a:lnTo>
                    <a:pt x="106" y="74"/>
                  </a:lnTo>
                  <a:lnTo>
                    <a:pt x="106" y="74"/>
                  </a:lnTo>
                  <a:lnTo>
                    <a:pt x="106" y="74"/>
                  </a:lnTo>
                  <a:lnTo>
                    <a:pt x="106" y="74"/>
                  </a:lnTo>
                  <a:lnTo>
                    <a:pt x="106" y="74"/>
                  </a:lnTo>
                  <a:lnTo>
                    <a:pt x="88" y="88"/>
                  </a:lnTo>
                  <a:lnTo>
                    <a:pt x="70" y="102"/>
                  </a:lnTo>
                  <a:lnTo>
                    <a:pt x="56" y="118"/>
                  </a:lnTo>
                  <a:lnTo>
                    <a:pt x="42" y="134"/>
                  </a:lnTo>
                  <a:lnTo>
                    <a:pt x="30" y="152"/>
                  </a:lnTo>
                  <a:lnTo>
                    <a:pt x="20" y="172"/>
                  </a:lnTo>
                  <a:lnTo>
                    <a:pt x="12" y="192"/>
                  </a:lnTo>
                  <a:lnTo>
                    <a:pt x="6" y="212"/>
                  </a:lnTo>
                  <a:lnTo>
                    <a:pt x="2" y="234"/>
                  </a:lnTo>
                  <a:lnTo>
                    <a:pt x="0" y="254"/>
                  </a:lnTo>
                  <a:lnTo>
                    <a:pt x="2" y="276"/>
                  </a:lnTo>
                  <a:lnTo>
                    <a:pt x="4" y="298"/>
                  </a:lnTo>
                  <a:lnTo>
                    <a:pt x="8" y="318"/>
                  </a:lnTo>
                  <a:lnTo>
                    <a:pt x="14" y="340"/>
                  </a:lnTo>
                  <a:lnTo>
                    <a:pt x="22" y="360"/>
                  </a:lnTo>
                  <a:lnTo>
                    <a:pt x="34" y="380"/>
                  </a:lnTo>
                  <a:lnTo>
                    <a:pt x="130" y="536"/>
                  </a:lnTo>
                  <a:lnTo>
                    <a:pt x="130" y="536"/>
                  </a:lnTo>
                  <a:lnTo>
                    <a:pt x="144" y="554"/>
                  </a:lnTo>
                  <a:lnTo>
                    <a:pt x="158" y="572"/>
                  </a:lnTo>
                  <a:lnTo>
                    <a:pt x="174" y="588"/>
                  </a:lnTo>
                  <a:lnTo>
                    <a:pt x="190" y="600"/>
                  </a:lnTo>
                  <a:lnTo>
                    <a:pt x="208" y="612"/>
                  </a:lnTo>
                  <a:lnTo>
                    <a:pt x="228" y="622"/>
                  </a:lnTo>
                  <a:lnTo>
                    <a:pt x="248" y="630"/>
                  </a:lnTo>
                  <a:lnTo>
                    <a:pt x="268" y="636"/>
                  </a:lnTo>
                  <a:lnTo>
                    <a:pt x="290" y="640"/>
                  </a:lnTo>
                  <a:lnTo>
                    <a:pt x="310" y="642"/>
                  </a:lnTo>
                  <a:lnTo>
                    <a:pt x="332" y="642"/>
                  </a:lnTo>
                  <a:lnTo>
                    <a:pt x="354" y="638"/>
                  </a:lnTo>
                  <a:lnTo>
                    <a:pt x="374" y="634"/>
                  </a:lnTo>
                  <a:lnTo>
                    <a:pt x="396" y="628"/>
                  </a:lnTo>
                  <a:lnTo>
                    <a:pt x="416" y="620"/>
                  </a:lnTo>
                  <a:lnTo>
                    <a:pt x="436" y="608"/>
                  </a:lnTo>
                  <a:lnTo>
                    <a:pt x="556" y="534"/>
                  </a:lnTo>
                  <a:lnTo>
                    <a:pt x="296" y="11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nvGrpSpPr>
          <p:cNvPr id="57" name="Group 56">
            <a:extLst>
              <a:ext uri="{FF2B5EF4-FFF2-40B4-BE49-F238E27FC236}">
                <a16:creationId xmlns:a16="http://schemas.microsoft.com/office/drawing/2014/main" id="{6A362A8B-9422-4B25-BA13-B4F5C7E0DDE6}"/>
              </a:ext>
            </a:extLst>
          </p:cNvPr>
          <p:cNvGrpSpPr/>
          <p:nvPr/>
        </p:nvGrpSpPr>
        <p:grpSpPr>
          <a:xfrm>
            <a:off x="767563" y="5162169"/>
            <a:ext cx="709324" cy="645029"/>
            <a:chOff x="-4127500" y="1657350"/>
            <a:chExt cx="3403600" cy="4083050"/>
          </a:xfrm>
        </p:grpSpPr>
        <p:sp>
          <p:nvSpPr>
            <p:cNvPr id="58" name="Line 155">
              <a:extLst>
                <a:ext uri="{FF2B5EF4-FFF2-40B4-BE49-F238E27FC236}">
                  <a16:creationId xmlns:a16="http://schemas.microsoft.com/office/drawing/2014/main" id="{998E5185-4160-4196-A0AF-D9E1EDCF4490}"/>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9" name="Line 156">
              <a:extLst>
                <a:ext uri="{FF2B5EF4-FFF2-40B4-BE49-F238E27FC236}">
                  <a16:creationId xmlns:a16="http://schemas.microsoft.com/office/drawing/2014/main" id="{48163E69-EC39-4476-B2E2-214430EF5D60}"/>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0" name="Freeform 157">
              <a:extLst>
                <a:ext uri="{FF2B5EF4-FFF2-40B4-BE49-F238E27FC236}">
                  <a16:creationId xmlns:a16="http://schemas.microsoft.com/office/drawing/2014/main" id="{A5EC4596-7D0F-4BF8-A424-1E11A9B4A63F}"/>
                </a:ext>
              </a:extLst>
            </p:cNvPr>
            <p:cNvSpPr>
              <a:spLocks/>
            </p:cNvSpPr>
            <p:nvPr/>
          </p:nvSpPr>
          <p:spPr bwMode="auto">
            <a:xfrm>
              <a:off x="-1660525" y="1657350"/>
              <a:ext cx="936625" cy="1457325"/>
            </a:xfrm>
            <a:custGeom>
              <a:avLst/>
              <a:gdLst>
                <a:gd name="T0" fmla="*/ 30 w 590"/>
                <a:gd name="T1" fmla="*/ 4 h 918"/>
                <a:gd name="T2" fmla="*/ 0 w 590"/>
                <a:gd name="T3" fmla="*/ 58 h 918"/>
                <a:gd name="T4" fmla="*/ 14 w 590"/>
                <a:gd name="T5" fmla="*/ 62 h 918"/>
                <a:gd name="T6" fmla="*/ 48 w 590"/>
                <a:gd name="T7" fmla="*/ 72 h 918"/>
                <a:gd name="T8" fmla="*/ 114 w 590"/>
                <a:gd name="T9" fmla="*/ 96 h 918"/>
                <a:gd name="T10" fmla="*/ 176 w 590"/>
                <a:gd name="T11" fmla="*/ 126 h 918"/>
                <a:gd name="T12" fmla="*/ 234 w 590"/>
                <a:gd name="T13" fmla="*/ 162 h 918"/>
                <a:gd name="T14" fmla="*/ 288 w 590"/>
                <a:gd name="T15" fmla="*/ 202 h 918"/>
                <a:gd name="T16" fmla="*/ 336 w 590"/>
                <a:gd name="T17" fmla="*/ 248 h 918"/>
                <a:gd name="T18" fmla="*/ 380 w 590"/>
                <a:gd name="T19" fmla="*/ 298 h 918"/>
                <a:gd name="T20" fmla="*/ 418 w 590"/>
                <a:gd name="T21" fmla="*/ 352 h 918"/>
                <a:gd name="T22" fmla="*/ 452 w 590"/>
                <a:gd name="T23" fmla="*/ 410 h 918"/>
                <a:gd name="T24" fmla="*/ 480 w 590"/>
                <a:gd name="T25" fmla="*/ 470 h 918"/>
                <a:gd name="T26" fmla="*/ 502 w 590"/>
                <a:gd name="T27" fmla="*/ 532 h 918"/>
                <a:gd name="T28" fmla="*/ 518 w 590"/>
                <a:gd name="T29" fmla="*/ 596 h 918"/>
                <a:gd name="T30" fmla="*/ 528 w 590"/>
                <a:gd name="T31" fmla="*/ 664 h 918"/>
                <a:gd name="T32" fmla="*/ 532 w 590"/>
                <a:gd name="T33" fmla="*/ 732 h 918"/>
                <a:gd name="T34" fmla="*/ 528 w 590"/>
                <a:gd name="T35" fmla="*/ 800 h 918"/>
                <a:gd name="T36" fmla="*/ 518 w 590"/>
                <a:gd name="T37" fmla="*/ 868 h 918"/>
                <a:gd name="T38" fmla="*/ 566 w 590"/>
                <a:gd name="T39" fmla="*/ 918 h 918"/>
                <a:gd name="T40" fmla="*/ 576 w 590"/>
                <a:gd name="T41" fmla="*/ 880 h 918"/>
                <a:gd name="T42" fmla="*/ 586 w 590"/>
                <a:gd name="T43" fmla="*/ 806 h 918"/>
                <a:gd name="T44" fmla="*/ 590 w 590"/>
                <a:gd name="T45" fmla="*/ 732 h 918"/>
                <a:gd name="T46" fmla="*/ 588 w 590"/>
                <a:gd name="T47" fmla="*/ 658 h 918"/>
                <a:gd name="T48" fmla="*/ 576 w 590"/>
                <a:gd name="T49" fmla="*/ 586 h 918"/>
                <a:gd name="T50" fmla="*/ 560 w 590"/>
                <a:gd name="T51" fmla="*/ 516 h 918"/>
                <a:gd name="T52" fmla="*/ 534 w 590"/>
                <a:gd name="T53" fmla="*/ 448 h 918"/>
                <a:gd name="T54" fmla="*/ 504 w 590"/>
                <a:gd name="T55" fmla="*/ 382 h 918"/>
                <a:gd name="T56" fmla="*/ 468 w 590"/>
                <a:gd name="T57" fmla="*/ 320 h 918"/>
                <a:gd name="T58" fmla="*/ 426 w 590"/>
                <a:gd name="T59" fmla="*/ 262 h 918"/>
                <a:gd name="T60" fmla="*/ 378 w 590"/>
                <a:gd name="T61" fmla="*/ 208 h 918"/>
                <a:gd name="T62" fmla="*/ 326 w 590"/>
                <a:gd name="T63" fmla="*/ 158 h 918"/>
                <a:gd name="T64" fmla="*/ 268 w 590"/>
                <a:gd name="T65" fmla="*/ 114 h 918"/>
                <a:gd name="T66" fmla="*/ 204 w 590"/>
                <a:gd name="T67" fmla="*/ 74 h 918"/>
                <a:gd name="T68" fmla="*/ 138 w 590"/>
                <a:gd name="T69" fmla="*/ 42 h 918"/>
                <a:gd name="T70" fmla="*/ 66 w 590"/>
                <a:gd name="T71" fmla="*/ 16 h 918"/>
                <a:gd name="T72" fmla="*/ 30 w 590"/>
                <a:gd name="T73" fmla="*/ 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0" h="918">
                  <a:moveTo>
                    <a:pt x="30" y="4"/>
                  </a:moveTo>
                  <a:lnTo>
                    <a:pt x="30" y="4"/>
                  </a:lnTo>
                  <a:lnTo>
                    <a:pt x="14" y="0"/>
                  </a:lnTo>
                  <a:lnTo>
                    <a:pt x="0" y="58"/>
                  </a:lnTo>
                  <a:lnTo>
                    <a:pt x="0" y="58"/>
                  </a:lnTo>
                  <a:lnTo>
                    <a:pt x="14" y="62"/>
                  </a:lnTo>
                  <a:lnTo>
                    <a:pt x="14" y="62"/>
                  </a:lnTo>
                  <a:lnTo>
                    <a:pt x="48" y="72"/>
                  </a:lnTo>
                  <a:lnTo>
                    <a:pt x="82" y="84"/>
                  </a:lnTo>
                  <a:lnTo>
                    <a:pt x="114" y="96"/>
                  </a:lnTo>
                  <a:lnTo>
                    <a:pt x="146" y="110"/>
                  </a:lnTo>
                  <a:lnTo>
                    <a:pt x="176" y="126"/>
                  </a:lnTo>
                  <a:lnTo>
                    <a:pt x="206" y="144"/>
                  </a:lnTo>
                  <a:lnTo>
                    <a:pt x="234" y="162"/>
                  </a:lnTo>
                  <a:lnTo>
                    <a:pt x="262" y="182"/>
                  </a:lnTo>
                  <a:lnTo>
                    <a:pt x="288" y="202"/>
                  </a:lnTo>
                  <a:lnTo>
                    <a:pt x="312" y="226"/>
                  </a:lnTo>
                  <a:lnTo>
                    <a:pt x="336" y="248"/>
                  </a:lnTo>
                  <a:lnTo>
                    <a:pt x="358" y="274"/>
                  </a:lnTo>
                  <a:lnTo>
                    <a:pt x="380" y="298"/>
                  </a:lnTo>
                  <a:lnTo>
                    <a:pt x="400" y="324"/>
                  </a:lnTo>
                  <a:lnTo>
                    <a:pt x="418" y="352"/>
                  </a:lnTo>
                  <a:lnTo>
                    <a:pt x="436" y="380"/>
                  </a:lnTo>
                  <a:lnTo>
                    <a:pt x="452" y="410"/>
                  </a:lnTo>
                  <a:lnTo>
                    <a:pt x="468" y="438"/>
                  </a:lnTo>
                  <a:lnTo>
                    <a:pt x="480" y="470"/>
                  </a:lnTo>
                  <a:lnTo>
                    <a:pt x="492" y="500"/>
                  </a:lnTo>
                  <a:lnTo>
                    <a:pt x="502" y="532"/>
                  </a:lnTo>
                  <a:lnTo>
                    <a:pt x="512" y="564"/>
                  </a:lnTo>
                  <a:lnTo>
                    <a:pt x="518" y="596"/>
                  </a:lnTo>
                  <a:lnTo>
                    <a:pt x="524" y="630"/>
                  </a:lnTo>
                  <a:lnTo>
                    <a:pt x="528" y="664"/>
                  </a:lnTo>
                  <a:lnTo>
                    <a:pt x="532" y="698"/>
                  </a:lnTo>
                  <a:lnTo>
                    <a:pt x="532" y="732"/>
                  </a:lnTo>
                  <a:lnTo>
                    <a:pt x="530" y="766"/>
                  </a:lnTo>
                  <a:lnTo>
                    <a:pt x="528" y="800"/>
                  </a:lnTo>
                  <a:lnTo>
                    <a:pt x="524" y="834"/>
                  </a:lnTo>
                  <a:lnTo>
                    <a:pt x="518" y="868"/>
                  </a:lnTo>
                  <a:lnTo>
                    <a:pt x="510" y="904"/>
                  </a:lnTo>
                  <a:lnTo>
                    <a:pt x="566" y="918"/>
                  </a:lnTo>
                  <a:lnTo>
                    <a:pt x="566" y="918"/>
                  </a:lnTo>
                  <a:lnTo>
                    <a:pt x="576" y="880"/>
                  </a:lnTo>
                  <a:lnTo>
                    <a:pt x="582" y="844"/>
                  </a:lnTo>
                  <a:lnTo>
                    <a:pt x="586" y="806"/>
                  </a:lnTo>
                  <a:lnTo>
                    <a:pt x="590" y="768"/>
                  </a:lnTo>
                  <a:lnTo>
                    <a:pt x="590" y="732"/>
                  </a:lnTo>
                  <a:lnTo>
                    <a:pt x="590" y="694"/>
                  </a:lnTo>
                  <a:lnTo>
                    <a:pt x="588" y="658"/>
                  </a:lnTo>
                  <a:lnTo>
                    <a:pt x="582" y="622"/>
                  </a:lnTo>
                  <a:lnTo>
                    <a:pt x="576" y="586"/>
                  </a:lnTo>
                  <a:lnTo>
                    <a:pt x="568" y="550"/>
                  </a:lnTo>
                  <a:lnTo>
                    <a:pt x="560" y="516"/>
                  </a:lnTo>
                  <a:lnTo>
                    <a:pt x="548" y="480"/>
                  </a:lnTo>
                  <a:lnTo>
                    <a:pt x="534" y="448"/>
                  </a:lnTo>
                  <a:lnTo>
                    <a:pt x="520" y="414"/>
                  </a:lnTo>
                  <a:lnTo>
                    <a:pt x="504" y="382"/>
                  </a:lnTo>
                  <a:lnTo>
                    <a:pt x="488" y="350"/>
                  </a:lnTo>
                  <a:lnTo>
                    <a:pt x="468" y="320"/>
                  </a:lnTo>
                  <a:lnTo>
                    <a:pt x="448" y="290"/>
                  </a:lnTo>
                  <a:lnTo>
                    <a:pt x="426" y="262"/>
                  </a:lnTo>
                  <a:lnTo>
                    <a:pt x="402" y="234"/>
                  </a:lnTo>
                  <a:lnTo>
                    <a:pt x="378" y="208"/>
                  </a:lnTo>
                  <a:lnTo>
                    <a:pt x="352" y="182"/>
                  </a:lnTo>
                  <a:lnTo>
                    <a:pt x="326" y="158"/>
                  </a:lnTo>
                  <a:lnTo>
                    <a:pt x="296" y="136"/>
                  </a:lnTo>
                  <a:lnTo>
                    <a:pt x="268" y="114"/>
                  </a:lnTo>
                  <a:lnTo>
                    <a:pt x="236" y="94"/>
                  </a:lnTo>
                  <a:lnTo>
                    <a:pt x="204" y="74"/>
                  </a:lnTo>
                  <a:lnTo>
                    <a:pt x="172" y="58"/>
                  </a:lnTo>
                  <a:lnTo>
                    <a:pt x="138" y="42"/>
                  </a:lnTo>
                  <a:lnTo>
                    <a:pt x="102" y="28"/>
                  </a:lnTo>
                  <a:lnTo>
                    <a:pt x="66" y="16"/>
                  </a:lnTo>
                  <a:lnTo>
                    <a:pt x="30" y="4"/>
                  </a:lnTo>
                  <a:lnTo>
                    <a:pt x="30" y="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1" name="Freeform 158">
              <a:extLst>
                <a:ext uri="{FF2B5EF4-FFF2-40B4-BE49-F238E27FC236}">
                  <a16:creationId xmlns:a16="http://schemas.microsoft.com/office/drawing/2014/main" id="{C556103F-46F6-47FA-A1A3-9D81116F625A}"/>
                </a:ext>
              </a:extLst>
            </p:cNvPr>
            <p:cNvSpPr>
              <a:spLocks/>
            </p:cNvSpPr>
            <p:nvPr/>
          </p:nvSpPr>
          <p:spPr bwMode="auto">
            <a:xfrm>
              <a:off x="-1698625" y="1908175"/>
              <a:ext cx="723900" cy="1143000"/>
            </a:xfrm>
            <a:custGeom>
              <a:avLst/>
              <a:gdLst>
                <a:gd name="T0" fmla="*/ 0 w 456"/>
                <a:gd name="T1" fmla="*/ 58 h 720"/>
                <a:gd name="T2" fmla="*/ 26 w 456"/>
                <a:gd name="T3" fmla="*/ 64 h 720"/>
                <a:gd name="T4" fmla="*/ 76 w 456"/>
                <a:gd name="T5" fmla="*/ 84 h 720"/>
                <a:gd name="T6" fmla="*/ 124 w 456"/>
                <a:gd name="T7" fmla="*/ 106 h 720"/>
                <a:gd name="T8" fmla="*/ 168 w 456"/>
                <a:gd name="T9" fmla="*/ 134 h 720"/>
                <a:gd name="T10" fmla="*/ 208 w 456"/>
                <a:gd name="T11" fmla="*/ 166 h 720"/>
                <a:gd name="T12" fmla="*/ 246 w 456"/>
                <a:gd name="T13" fmla="*/ 202 h 720"/>
                <a:gd name="T14" fmla="*/ 280 w 456"/>
                <a:gd name="T15" fmla="*/ 240 h 720"/>
                <a:gd name="T16" fmla="*/ 310 w 456"/>
                <a:gd name="T17" fmla="*/ 280 h 720"/>
                <a:gd name="T18" fmla="*/ 336 w 456"/>
                <a:gd name="T19" fmla="*/ 324 h 720"/>
                <a:gd name="T20" fmla="*/ 358 w 456"/>
                <a:gd name="T21" fmla="*/ 372 h 720"/>
                <a:gd name="T22" fmla="*/ 374 w 456"/>
                <a:gd name="T23" fmla="*/ 420 h 720"/>
                <a:gd name="T24" fmla="*/ 388 w 456"/>
                <a:gd name="T25" fmla="*/ 470 h 720"/>
                <a:gd name="T26" fmla="*/ 394 w 456"/>
                <a:gd name="T27" fmla="*/ 520 h 720"/>
                <a:gd name="T28" fmla="*/ 398 w 456"/>
                <a:gd name="T29" fmla="*/ 572 h 720"/>
                <a:gd name="T30" fmla="*/ 394 w 456"/>
                <a:gd name="T31" fmla="*/ 626 h 720"/>
                <a:gd name="T32" fmla="*/ 386 w 456"/>
                <a:gd name="T33" fmla="*/ 678 h 720"/>
                <a:gd name="T34" fmla="*/ 438 w 456"/>
                <a:gd name="T35" fmla="*/ 720 h 720"/>
                <a:gd name="T36" fmla="*/ 444 w 456"/>
                <a:gd name="T37" fmla="*/ 690 h 720"/>
                <a:gd name="T38" fmla="*/ 454 w 456"/>
                <a:gd name="T39" fmla="*/ 632 h 720"/>
                <a:gd name="T40" fmla="*/ 456 w 456"/>
                <a:gd name="T41" fmla="*/ 572 h 720"/>
                <a:gd name="T42" fmla="*/ 454 w 456"/>
                <a:gd name="T43" fmla="*/ 514 h 720"/>
                <a:gd name="T44" fmla="*/ 446 w 456"/>
                <a:gd name="T45" fmla="*/ 458 h 720"/>
                <a:gd name="T46" fmla="*/ 432 w 456"/>
                <a:gd name="T47" fmla="*/ 402 h 720"/>
                <a:gd name="T48" fmla="*/ 412 w 456"/>
                <a:gd name="T49" fmla="*/ 348 h 720"/>
                <a:gd name="T50" fmla="*/ 388 w 456"/>
                <a:gd name="T51" fmla="*/ 298 h 720"/>
                <a:gd name="T52" fmla="*/ 360 w 456"/>
                <a:gd name="T53" fmla="*/ 248 h 720"/>
                <a:gd name="T54" fmla="*/ 326 w 456"/>
                <a:gd name="T55" fmla="*/ 202 h 720"/>
                <a:gd name="T56" fmla="*/ 288 w 456"/>
                <a:gd name="T57" fmla="*/ 160 h 720"/>
                <a:gd name="T58" fmla="*/ 246 w 456"/>
                <a:gd name="T59" fmla="*/ 120 h 720"/>
                <a:gd name="T60" fmla="*/ 202 w 456"/>
                <a:gd name="T61" fmla="*/ 86 h 720"/>
                <a:gd name="T62" fmla="*/ 152 w 456"/>
                <a:gd name="T63" fmla="*/ 56 h 720"/>
                <a:gd name="T64" fmla="*/ 100 w 456"/>
                <a:gd name="T65" fmla="*/ 30 h 720"/>
                <a:gd name="T66" fmla="*/ 44 w 456"/>
                <a:gd name="T67" fmla="*/ 8 h 720"/>
                <a:gd name="T68" fmla="*/ 14 w 456"/>
                <a:gd name="T69"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720">
                  <a:moveTo>
                    <a:pt x="14" y="0"/>
                  </a:moveTo>
                  <a:lnTo>
                    <a:pt x="0" y="58"/>
                  </a:lnTo>
                  <a:lnTo>
                    <a:pt x="0" y="58"/>
                  </a:lnTo>
                  <a:lnTo>
                    <a:pt x="26" y="64"/>
                  </a:lnTo>
                  <a:lnTo>
                    <a:pt x="50" y="74"/>
                  </a:lnTo>
                  <a:lnTo>
                    <a:pt x="76" y="84"/>
                  </a:lnTo>
                  <a:lnTo>
                    <a:pt x="100" y="94"/>
                  </a:lnTo>
                  <a:lnTo>
                    <a:pt x="124" y="106"/>
                  </a:lnTo>
                  <a:lnTo>
                    <a:pt x="146" y="120"/>
                  </a:lnTo>
                  <a:lnTo>
                    <a:pt x="168" y="134"/>
                  </a:lnTo>
                  <a:lnTo>
                    <a:pt x="188" y="150"/>
                  </a:lnTo>
                  <a:lnTo>
                    <a:pt x="208" y="166"/>
                  </a:lnTo>
                  <a:lnTo>
                    <a:pt x="228" y="184"/>
                  </a:lnTo>
                  <a:lnTo>
                    <a:pt x="246" y="202"/>
                  </a:lnTo>
                  <a:lnTo>
                    <a:pt x="264" y="220"/>
                  </a:lnTo>
                  <a:lnTo>
                    <a:pt x="280" y="240"/>
                  </a:lnTo>
                  <a:lnTo>
                    <a:pt x="296" y="260"/>
                  </a:lnTo>
                  <a:lnTo>
                    <a:pt x="310" y="280"/>
                  </a:lnTo>
                  <a:lnTo>
                    <a:pt x="324" y="302"/>
                  </a:lnTo>
                  <a:lnTo>
                    <a:pt x="336" y="324"/>
                  </a:lnTo>
                  <a:lnTo>
                    <a:pt x="348" y="348"/>
                  </a:lnTo>
                  <a:lnTo>
                    <a:pt x="358" y="372"/>
                  </a:lnTo>
                  <a:lnTo>
                    <a:pt x="366" y="396"/>
                  </a:lnTo>
                  <a:lnTo>
                    <a:pt x="374" y="420"/>
                  </a:lnTo>
                  <a:lnTo>
                    <a:pt x="382" y="444"/>
                  </a:lnTo>
                  <a:lnTo>
                    <a:pt x="388" y="470"/>
                  </a:lnTo>
                  <a:lnTo>
                    <a:pt x="392" y="494"/>
                  </a:lnTo>
                  <a:lnTo>
                    <a:pt x="394" y="520"/>
                  </a:lnTo>
                  <a:lnTo>
                    <a:pt x="396" y="546"/>
                  </a:lnTo>
                  <a:lnTo>
                    <a:pt x="398" y="572"/>
                  </a:lnTo>
                  <a:lnTo>
                    <a:pt x="396" y="600"/>
                  </a:lnTo>
                  <a:lnTo>
                    <a:pt x="394" y="626"/>
                  </a:lnTo>
                  <a:lnTo>
                    <a:pt x="392" y="652"/>
                  </a:lnTo>
                  <a:lnTo>
                    <a:pt x="386" y="678"/>
                  </a:lnTo>
                  <a:lnTo>
                    <a:pt x="380" y="706"/>
                  </a:lnTo>
                  <a:lnTo>
                    <a:pt x="438" y="720"/>
                  </a:lnTo>
                  <a:lnTo>
                    <a:pt x="438" y="720"/>
                  </a:lnTo>
                  <a:lnTo>
                    <a:pt x="444" y="690"/>
                  </a:lnTo>
                  <a:lnTo>
                    <a:pt x="450" y="662"/>
                  </a:lnTo>
                  <a:lnTo>
                    <a:pt x="454" y="632"/>
                  </a:lnTo>
                  <a:lnTo>
                    <a:pt x="456" y="602"/>
                  </a:lnTo>
                  <a:lnTo>
                    <a:pt x="456" y="572"/>
                  </a:lnTo>
                  <a:lnTo>
                    <a:pt x="456" y="544"/>
                  </a:lnTo>
                  <a:lnTo>
                    <a:pt x="454" y="514"/>
                  </a:lnTo>
                  <a:lnTo>
                    <a:pt x="450" y="486"/>
                  </a:lnTo>
                  <a:lnTo>
                    <a:pt x="446" y="458"/>
                  </a:lnTo>
                  <a:lnTo>
                    <a:pt x="438" y="430"/>
                  </a:lnTo>
                  <a:lnTo>
                    <a:pt x="432" y="402"/>
                  </a:lnTo>
                  <a:lnTo>
                    <a:pt x="422" y="376"/>
                  </a:lnTo>
                  <a:lnTo>
                    <a:pt x="412" y="348"/>
                  </a:lnTo>
                  <a:lnTo>
                    <a:pt x="400" y="322"/>
                  </a:lnTo>
                  <a:lnTo>
                    <a:pt x="388" y="298"/>
                  </a:lnTo>
                  <a:lnTo>
                    <a:pt x="374" y="272"/>
                  </a:lnTo>
                  <a:lnTo>
                    <a:pt x="360" y="248"/>
                  </a:lnTo>
                  <a:lnTo>
                    <a:pt x="344" y="226"/>
                  </a:lnTo>
                  <a:lnTo>
                    <a:pt x="326" y="202"/>
                  </a:lnTo>
                  <a:lnTo>
                    <a:pt x="308" y="180"/>
                  </a:lnTo>
                  <a:lnTo>
                    <a:pt x="288" y="160"/>
                  </a:lnTo>
                  <a:lnTo>
                    <a:pt x="268" y="140"/>
                  </a:lnTo>
                  <a:lnTo>
                    <a:pt x="246" y="120"/>
                  </a:lnTo>
                  <a:lnTo>
                    <a:pt x="224" y="102"/>
                  </a:lnTo>
                  <a:lnTo>
                    <a:pt x="202" y="86"/>
                  </a:lnTo>
                  <a:lnTo>
                    <a:pt x="178" y="70"/>
                  </a:lnTo>
                  <a:lnTo>
                    <a:pt x="152" y="56"/>
                  </a:lnTo>
                  <a:lnTo>
                    <a:pt x="126" y="42"/>
                  </a:lnTo>
                  <a:lnTo>
                    <a:pt x="100" y="30"/>
                  </a:lnTo>
                  <a:lnTo>
                    <a:pt x="72" y="18"/>
                  </a:lnTo>
                  <a:lnTo>
                    <a:pt x="44" y="8"/>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2" name="Freeform 159">
              <a:extLst>
                <a:ext uri="{FF2B5EF4-FFF2-40B4-BE49-F238E27FC236}">
                  <a16:creationId xmlns:a16="http://schemas.microsoft.com/office/drawing/2014/main" id="{7B875842-C474-4ED6-9E43-1659F44FA81A}"/>
                </a:ext>
              </a:extLst>
            </p:cNvPr>
            <p:cNvSpPr>
              <a:spLocks/>
            </p:cNvSpPr>
            <p:nvPr/>
          </p:nvSpPr>
          <p:spPr bwMode="auto">
            <a:xfrm>
              <a:off x="-1762125" y="2152650"/>
              <a:ext cx="536575" cy="835025"/>
            </a:xfrm>
            <a:custGeom>
              <a:avLst/>
              <a:gdLst>
                <a:gd name="T0" fmla="*/ 14 w 338"/>
                <a:gd name="T1" fmla="*/ 0 h 526"/>
                <a:gd name="T2" fmla="*/ 0 w 338"/>
                <a:gd name="T3" fmla="*/ 56 h 526"/>
                <a:gd name="T4" fmla="*/ 0 w 338"/>
                <a:gd name="T5" fmla="*/ 56 h 526"/>
                <a:gd name="T6" fmla="*/ 34 w 338"/>
                <a:gd name="T7" fmla="*/ 68 h 526"/>
                <a:gd name="T8" fmla="*/ 68 w 338"/>
                <a:gd name="T9" fmla="*/ 82 h 526"/>
                <a:gd name="T10" fmla="*/ 100 w 338"/>
                <a:gd name="T11" fmla="*/ 100 h 526"/>
                <a:gd name="T12" fmla="*/ 130 w 338"/>
                <a:gd name="T13" fmla="*/ 120 h 526"/>
                <a:gd name="T14" fmla="*/ 158 w 338"/>
                <a:gd name="T15" fmla="*/ 144 h 526"/>
                <a:gd name="T16" fmla="*/ 184 w 338"/>
                <a:gd name="T17" fmla="*/ 170 h 526"/>
                <a:gd name="T18" fmla="*/ 206 w 338"/>
                <a:gd name="T19" fmla="*/ 198 h 526"/>
                <a:gd name="T20" fmla="*/ 228 w 338"/>
                <a:gd name="T21" fmla="*/ 228 h 526"/>
                <a:gd name="T22" fmla="*/ 228 w 338"/>
                <a:gd name="T23" fmla="*/ 228 h 526"/>
                <a:gd name="T24" fmla="*/ 244 w 338"/>
                <a:gd name="T25" fmla="*/ 262 h 526"/>
                <a:gd name="T26" fmla="*/ 258 w 338"/>
                <a:gd name="T27" fmla="*/ 296 h 526"/>
                <a:gd name="T28" fmla="*/ 268 w 338"/>
                <a:gd name="T29" fmla="*/ 330 h 526"/>
                <a:gd name="T30" fmla="*/ 276 w 338"/>
                <a:gd name="T31" fmla="*/ 366 h 526"/>
                <a:gd name="T32" fmla="*/ 278 w 338"/>
                <a:gd name="T33" fmla="*/ 402 h 526"/>
                <a:gd name="T34" fmla="*/ 278 w 338"/>
                <a:gd name="T35" fmla="*/ 438 h 526"/>
                <a:gd name="T36" fmla="*/ 274 w 338"/>
                <a:gd name="T37" fmla="*/ 476 h 526"/>
                <a:gd name="T38" fmla="*/ 266 w 338"/>
                <a:gd name="T39" fmla="*/ 512 h 526"/>
                <a:gd name="T40" fmla="*/ 324 w 338"/>
                <a:gd name="T41" fmla="*/ 526 h 526"/>
                <a:gd name="T42" fmla="*/ 324 w 338"/>
                <a:gd name="T43" fmla="*/ 526 h 526"/>
                <a:gd name="T44" fmla="*/ 332 w 338"/>
                <a:gd name="T45" fmla="*/ 484 h 526"/>
                <a:gd name="T46" fmla="*/ 338 w 338"/>
                <a:gd name="T47" fmla="*/ 442 h 526"/>
                <a:gd name="T48" fmla="*/ 338 w 338"/>
                <a:gd name="T49" fmla="*/ 400 h 526"/>
                <a:gd name="T50" fmla="*/ 334 w 338"/>
                <a:gd name="T51" fmla="*/ 358 h 526"/>
                <a:gd name="T52" fmla="*/ 326 w 338"/>
                <a:gd name="T53" fmla="*/ 316 h 526"/>
                <a:gd name="T54" fmla="*/ 314 w 338"/>
                <a:gd name="T55" fmla="*/ 276 h 526"/>
                <a:gd name="T56" fmla="*/ 298 w 338"/>
                <a:gd name="T57" fmla="*/ 238 h 526"/>
                <a:gd name="T58" fmla="*/ 278 w 338"/>
                <a:gd name="T59" fmla="*/ 200 h 526"/>
                <a:gd name="T60" fmla="*/ 278 w 338"/>
                <a:gd name="T61" fmla="*/ 200 h 526"/>
                <a:gd name="T62" fmla="*/ 254 w 338"/>
                <a:gd name="T63" fmla="*/ 164 h 526"/>
                <a:gd name="T64" fmla="*/ 228 w 338"/>
                <a:gd name="T65" fmla="*/ 130 h 526"/>
                <a:gd name="T66" fmla="*/ 198 w 338"/>
                <a:gd name="T67" fmla="*/ 100 h 526"/>
                <a:gd name="T68" fmla="*/ 166 w 338"/>
                <a:gd name="T69" fmla="*/ 72 h 526"/>
                <a:gd name="T70" fmla="*/ 132 w 338"/>
                <a:gd name="T71" fmla="*/ 50 h 526"/>
                <a:gd name="T72" fmla="*/ 94 w 338"/>
                <a:gd name="T73" fmla="*/ 30 h 526"/>
                <a:gd name="T74" fmla="*/ 56 w 338"/>
                <a:gd name="T75" fmla="*/ 12 h 526"/>
                <a:gd name="T76" fmla="*/ 14 w 338"/>
                <a:gd name="T77" fmla="*/ 0 h 526"/>
                <a:gd name="T78" fmla="*/ 14 w 338"/>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526">
                  <a:moveTo>
                    <a:pt x="14" y="0"/>
                  </a:moveTo>
                  <a:lnTo>
                    <a:pt x="0" y="56"/>
                  </a:lnTo>
                  <a:lnTo>
                    <a:pt x="0" y="56"/>
                  </a:lnTo>
                  <a:lnTo>
                    <a:pt x="34" y="68"/>
                  </a:lnTo>
                  <a:lnTo>
                    <a:pt x="68" y="82"/>
                  </a:lnTo>
                  <a:lnTo>
                    <a:pt x="100" y="100"/>
                  </a:lnTo>
                  <a:lnTo>
                    <a:pt x="130" y="120"/>
                  </a:lnTo>
                  <a:lnTo>
                    <a:pt x="158" y="144"/>
                  </a:lnTo>
                  <a:lnTo>
                    <a:pt x="184" y="170"/>
                  </a:lnTo>
                  <a:lnTo>
                    <a:pt x="206" y="198"/>
                  </a:lnTo>
                  <a:lnTo>
                    <a:pt x="228" y="228"/>
                  </a:lnTo>
                  <a:lnTo>
                    <a:pt x="228" y="228"/>
                  </a:lnTo>
                  <a:lnTo>
                    <a:pt x="244" y="262"/>
                  </a:lnTo>
                  <a:lnTo>
                    <a:pt x="258" y="296"/>
                  </a:lnTo>
                  <a:lnTo>
                    <a:pt x="268" y="330"/>
                  </a:lnTo>
                  <a:lnTo>
                    <a:pt x="276" y="366"/>
                  </a:lnTo>
                  <a:lnTo>
                    <a:pt x="278" y="402"/>
                  </a:lnTo>
                  <a:lnTo>
                    <a:pt x="278" y="438"/>
                  </a:lnTo>
                  <a:lnTo>
                    <a:pt x="274" y="476"/>
                  </a:lnTo>
                  <a:lnTo>
                    <a:pt x="266" y="512"/>
                  </a:lnTo>
                  <a:lnTo>
                    <a:pt x="324" y="526"/>
                  </a:lnTo>
                  <a:lnTo>
                    <a:pt x="324" y="526"/>
                  </a:lnTo>
                  <a:lnTo>
                    <a:pt x="332" y="484"/>
                  </a:lnTo>
                  <a:lnTo>
                    <a:pt x="338" y="442"/>
                  </a:lnTo>
                  <a:lnTo>
                    <a:pt x="338" y="400"/>
                  </a:lnTo>
                  <a:lnTo>
                    <a:pt x="334" y="358"/>
                  </a:lnTo>
                  <a:lnTo>
                    <a:pt x="326" y="316"/>
                  </a:lnTo>
                  <a:lnTo>
                    <a:pt x="314" y="276"/>
                  </a:lnTo>
                  <a:lnTo>
                    <a:pt x="298" y="238"/>
                  </a:lnTo>
                  <a:lnTo>
                    <a:pt x="278" y="200"/>
                  </a:lnTo>
                  <a:lnTo>
                    <a:pt x="278" y="200"/>
                  </a:lnTo>
                  <a:lnTo>
                    <a:pt x="254" y="164"/>
                  </a:lnTo>
                  <a:lnTo>
                    <a:pt x="228" y="130"/>
                  </a:lnTo>
                  <a:lnTo>
                    <a:pt x="198" y="100"/>
                  </a:lnTo>
                  <a:lnTo>
                    <a:pt x="166" y="72"/>
                  </a:lnTo>
                  <a:lnTo>
                    <a:pt x="132" y="50"/>
                  </a:lnTo>
                  <a:lnTo>
                    <a:pt x="94" y="30"/>
                  </a:lnTo>
                  <a:lnTo>
                    <a:pt x="56" y="12"/>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3" name="Freeform 160">
              <a:extLst>
                <a:ext uri="{FF2B5EF4-FFF2-40B4-BE49-F238E27FC236}">
                  <a16:creationId xmlns:a16="http://schemas.microsoft.com/office/drawing/2014/main" id="{BFA2F3A0-2BD7-43B1-8F1B-E0117F771D09}"/>
                </a:ext>
              </a:extLst>
            </p:cNvPr>
            <p:cNvSpPr>
              <a:spLocks/>
            </p:cNvSpPr>
            <p:nvPr/>
          </p:nvSpPr>
          <p:spPr bwMode="auto">
            <a:xfrm>
              <a:off x="-3289300" y="4073525"/>
              <a:ext cx="908050" cy="968375"/>
            </a:xfrm>
            <a:custGeom>
              <a:avLst/>
              <a:gdLst>
                <a:gd name="T0" fmla="*/ 564 w 572"/>
                <a:gd name="T1" fmla="*/ 274 h 610"/>
                <a:gd name="T2" fmla="*/ 552 w 572"/>
                <a:gd name="T3" fmla="*/ 262 h 610"/>
                <a:gd name="T4" fmla="*/ 538 w 572"/>
                <a:gd name="T5" fmla="*/ 256 h 610"/>
                <a:gd name="T6" fmla="*/ 522 w 572"/>
                <a:gd name="T7" fmla="*/ 256 h 610"/>
                <a:gd name="T8" fmla="*/ 506 w 572"/>
                <a:gd name="T9" fmla="*/ 260 h 610"/>
                <a:gd name="T10" fmla="*/ 508 w 572"/>
                <a:gd name="T11" fmla="*/ 258 h 610"/>
                <a:gd name="T12" fmla="*/ 520 w 572"/>
                <a:gd name="T13" fmla="*/ 246 h 610"/>
                <a:gd name="T14" fmla="*/ 528 w 572"/>
                <a:gd name="T15" fmla="*/ 230 h 610"/>
                <a:gd name="T16" fmla="*/ 526 w 572"/>
                <a:gd name="T17" fmla="*/ 212 h 610"/>
                <a:gd name="T18" fmla="*/ 520 w 572"/>
                <a:gd name="T19" fmla="*/ 196 h 610"/>
                <a:gd name="T20" fmla="*/ 514 w 572"/>
                <a:gd name="T21" fmla="*/ 188 h 610"/>
                <a:gd name="T22" fmla="*/ 498 w 572"/>
                <a:gd name="T23" fmla="*/ 178 h 610"/>
                <a:gd name="T24" fmla="*/ 482 w 572"/>
                <a:gd name="T25" fmla="*/ 176 h 610"/>
                <a:gd name="T26" fmla="*/ 464 w 572"/>
                <a:gd name="T27" fmla="*/ 180 h 610"/>
                <a:gd name="T28" fmla="*/ 466 w 572"/>
                <a:gd name="T29" fmla="*/ 176 h 610"/>
                <a:gd name="T30" fmla="*/ 472 w 572"/>
                <a:gd name="T31" fmla="*/ 170 h 610"/>
                <a:gd name="T32" fmla="*/ 482 w 572"/>
                <a:gd name="T33" fmla="*/ 156 h 610"/>
                <a:gd name="T34" fmla="*/ 486 w 572"/>
                <a:gd name="T35" fmla="*/ 138 h 610"/>
                <a:gd name="T36" fmla="*/ 482 w 572"/>
                <a:gd name="T37" fmla="*/ 122 h 610"/>
                <a:gd name="T38" fmla="*/ 478 w 572"/>
                <a:gd name="T39" fmla="*/ 114 h 610"/>
                <a:gd name="T40" fmla="*/ 464 w 572"/>
                <a:gd name="T41" fmla="*/ 100 h 610"/>
                <a:gd name="T42" fmla="*/ 448 w 572"/>
                <a:gd name="T43" fmla="*/ 94 h 610"/>
                <a:gd name="T44" fmla="*/ 430 w 572"/>
                <a:gd name="T45" fmla="*/ 94 h 610"/>
                <a:gd name="T46" fmla="*/ 414 w 572"/>
                <a:gd name="T47" fmla="*/ 102 h 610"/>
                <a:gd name="T48" fmla="*/ 404 w 572"/>
                <a:gd name="T49" fmla="*/ 110 h 610"/>
                <a:gd name="T50" fmla="*/ 416 w 572"/>
                <a:gd name="T51" fmla="*/ 96 h 610"/>
                <a:gd name="T52" fmla="*/ 422 w 572"/>
                <a:gd name="T53" fmla="*/ 80 h 610"/>
                <a:gd name="T54" fmla="*/ 422 w 572"/>
                <a:gd name="T55" fmla="*/ 62 h 610"/>
                <a:gd name="T56" fmla="*/ 414 w 572"/>
                <a:gd name="T57" fmla="*/ 46 h 610"/>
                <a:gd name="T58" fmla="*/ 410 w 572"/>
                <a:gd name="T59" fmla="*/ 38 h 610"/>
                <a:gd name="T60" fmla="*/ 402 w 572"/>
                <a:gd name="T61" fmla="*/ 34 h 610"/>
                <a:gd name="T62" fmla="*/ 386 w 572"/>
                <a:gd name="T63" fmla="*/ 26 h 610"/>
                <a:gd name="T64" fmla="*/ 368 w 572"/>
                <a:gd name="T65" fmla="*/ 22 h 610"/>
                <a:gd name="T66" fmla="*/ 348 w 572"/>
                <a:gd name="T67" fmla="*/ 26 h 610"/>
                <a:gd name="T68" fmla="*/ 322 w 572"/>
                <a:gd name="T69" fmla="*/ 40 h 610"/>
                <a:gd name="T70" fmla="*/ 246 w 572"/>
                <a:gd name="T71" fmla="*/ 88 h 610"/>
                <a:gd name="T72" fmla="*/ 254 w 572"/>
                <a:gd name="T73" fmla="*/ 72 h 610"/>
                <a:gd name="T74" fmla="*/ 254 w 572"/>
                <a:gd name="T75" fmla="*/ 56 h 610"/>
                <a:gd name="T76" fmla="*/ 250 w 572"/>
                <a:gd name="T77" fmla="*/ 40 h 610"/>
                <a:gd name="T78" fmla="*/ 242 w 572"/>
                <a:gd name="T79" fmla="*/ 24 h 610"/>
                <a:gd name="T80" fmla="*/ 224 w 572"/>
                <a:gd name="T81" fmla="*/ 8 h 610"/>
                <a:gd name="T82" fmla="*/ 204 w 572"/>
                <a:gd name="T83" fmla="*/ 0 h 610"/>
                <a:gd name="T84" fmla="*/ 182 w 572"/>
                <a:gd name="T85" fmla="*/ 2 h 610"/>
                <a:gd name="T86" fmla="*/ 160 w 572"/>
                <a:gd name="T87" fmla="*/ 12 h 610"/>
                <a:gd name="T88" fmla="*/ 36 w 572"/>
                <a:gd name="T89" fmla="*/ 98 h 610"/>
                <a:gd name="T90" fmla="*/ 18 w 572"/>
                <a:gd name="T91" fmla="*/ 118 h 610"/>
                <a:gd name="T92" fmla="*/ 10 w 572"/>
                <a:gd name="T93" fmla="*/ 144 h 610"/>
                <a:gd name="T94" fmla="*/ 10 w 572"/>
                <a:gd name="T95" fmla="*/ 144 h 610"/>
                <a:gd name="T96" fmla="*/ 10 w 572"/>
                <a:gd name="T97" fmla="*/ 216 h 610"/>
                <a:gd name="T98" fmla="*/ 14 w 572"/>
                <a:gd name="T99" fmla="*/ 280 h 610"/>
                <a:gd name="T100" fmla="*/ 26 w 572"/>
                <a:gd name="T101" fmla="*/ 334 h 610"/>
                <a:gd name="T102" fmla="*/ 180 w 572"/>
                <a:gd name="T103" fmla="*/ 610 h 610"/>
                <a:gd name="T104" fmla="*/ 528 w 572"/>
                <a:gd name="T105" fmla="*/ 366 h 610"/>
                <a:gd name="T106" fmla="*/ 556 w 572"/>
                <a:gd name="T107" fmla="*/ 344 h 610"/>
                <a:gd name="T108" fmla="*/ 568 w 572"/>
                <a:gd name="T109" fmla="*/ 322 h 610"/>
                <a:gd name="T110" fmla="*/ 570 w 572"/>
                <a:gd name="T111" fmla="*/ 314 h 610"/>
                <a:gd name="T112" fmla="*/ 572 w 572"/>
                <a:gd name="T113" fmla="*/ 294 h 610"/>
                <a:gd name="T114" fmla="*/ 564 w 572"/>
                <a:gd name="T115" fmla="*/ 2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 h="610">
                  <a:moveTo>
                    <a:pt x="564" y="274"/>
                  </a:moveTo>
                  <a:lnTo>
                    <a:pt x="564" y="274"/>
                  </a:lnTo>
                  <a:lnTo>
                    <a:pt x="558" y="268"/>
                  </a:lnTo>
                  <a:lnTo>
                    <a:pt x="552" y="262"/>
                  </a:lnTo>
                  <a:lnTo>
                    <a:pt x="546" y="258"/>
                  </a:lnTo>
                  <a:lnTo>
                    <a:pt x="538" y="256"/>
                  </a:lnTo>
                  <a:lnTo>
                    <a:pt x="530" y="254"/>
                  </a:lnTo>
                  <a:lnTo>
                    <a:pt x="522" y="256"/>
                  </a:lnTo>
                  <a:lnTo>
                    <a:pt x="514" y="256"/>
                  </a:lnTo>
                  <a:lnTo>
                    <a:pt x="506" y="260"/>
                  </a:lnTo>
                  <a:lnTo>
                    <a:pt x="508" y="258"/>
                  </a:lnTo>
                  <a:lnTo>
                    <a:pt x="508" y="258"/>
                  </a:lnTo>
                  <a:lnTo>
                    <a:pt x="516" y="252"/>
                  </a:lnTo>
                  <a:lnTo>
                    <a:pt x="520" y="246"/>
                  </a:lnTo>
                  <a:lnTo>
                    <a:pt x="524" y="238"/>
                  </a:lnTo>
                  <a:lnTo>
                    <a:pt x="528" y="230"/>
                  </a:lnTo>
                  <a:lnTo>
                    <a:pt x="528" y="220"/>
                  </a:lnTo>
                  <a:lnTo>
                    <a:pt x="526" y="212"/>
                  </a:lnTo>
                  <a:lnTo>
                    <a:pt x="524" y="204"/>
                  </a:lnTo>
                  <a:lnTo>
                    <a:pt x="520" y="196"/>
                  </a:lnTo>
                  <a:lnTo>
                    <a:pt x="520" y="196"/>
                  </a:lnTo>
                  <a:lnTo>
                    <a:pt x="514" y="188"/>
                  </a:lnTo>
                  <a:lnTo>
                    <a:pt x="506" y="182"/>
                  </a:lnTo>
                  <a:lnTo>
                    <a:pt x="498" y="178"/>
                  </a:lnTo>
                  <a:lnTo>
                    <a:pt x="490" y="176"/>
                  </a:lnTo>
                  <a:lnTo>
                    <a:pt x="482" y="176"/>
                  </a:lnTo>
                  <a:lnTo>
                    <a:pt x="472" y="176"/>
                  </a:lnTo>
                  <a:lnTo>
                    <a:pt x="464" y="180"/>
                  </a:lnTo>
                  <a:lnTo>
                    <a:pt x="456" y="184"/>
                  </a:lnTo>
                  <a:lnTo>
                    <a:pt x="466" y="176"/>
                  </a:lnTo>
                  <a:lnTo>
                    <a:pt x="466" y="176"/>
                  </a:lnTo>
                  <a:lnTo>
                    <a:pt x="472" y="170"/>
                  </a:lnTo>
                  <a:lnTo>
                    <a:pt x="478" y="164"/>
                  </a:lnTo>
                  <a:lnTo>
                    <a:pt x="482" y="156"/>
                  </a:lnTo>
                  <a:lnTo>
                    <a:pt x="484" y="148"/>
                  </a:lnTo>
                  <a:lnTo>
                    <a:pt x="486" y="138"/>
                  </a:lnTo>
                  <a:lnTo>
                    <a:pt x="484" y="130"/>
                  </a:lnTo>
                  <a:lnTo>
                    <a:pt x="482" y="122"/>
                  </a:lnTo>
                  <a:lnTo>
                    <a:pt x="478" y="114"/>
                  </a:lnTo>
                  <a:lnTo>
                    <a:pt x="478" y="114"/>
                  </a:lnTo>
                  <a:lnTo>
                    <a:pt x="472" y="106"/>
                  </a:lnTo>
                  <a:lnTo>
                    <a:pt x="464" y="100"/>
                  </a:lnTo>
                  <a:lnTo>
                    <a:pt x="456" y="96"/>
                  </a:lnTo>
                  <a:lnTo>
                    <a:pt x="448" y="94"/>
                  </a:lnTo>
                  <a:lnTo>
                    <a:pt x="440" y="94"/>
                  </a:lnTo>
                  <a:lnTo>
                    <a:pt x="430" y="94"/>
                  </a:lnTo>
                  <a:lnTo>
                    <a:pt x="422" y="98"/>
                  </a:lnTo>
                  <a:lnTo>
                    <a:pt x="414" y="102"/>
                  </a:lnTo>
                  <a:lnTo>
                    <a:pt x="404" y="110"/>
                  </a:lnTo>
                  <a:lnTo>
                    <a:pt x="404" y="110"/>
                  </a:lnTo>
                  <a:lnTo>
                    <a:pt x="410" y="104"/>
                  </a:lnTo>
                  <a:lnTo>
                    <a:pt x="416" y="96"/>
                  </a:lnTo>
                  <a:lnTo>
                    <a:pt x="420" y="88"/>
                  </a:lnTo>
                  <a:lnTo>
                    <a:pt x="422" y="80"/>
                  </a:lnTo>
                  <a:lnTo>
                    <a:pt x="424" y="72"/>
                  </a:lnTo>
                  <a:lnTo>
                    <a:pt x="422" y="62"/>
                  </a:lnTo>
                  <a:lnTo>
                    <a:pt x="420" y="54"/>
                  </a:lnTo>
                  <a:lnTo>
                    <a:pt x="414" y="46"/>
                  </a:lnTo>
                  <a:lnTo>
                    <a:pt x="414" y="46"/>
                  </a:lnTo>
                  <a:lnTo>
                    <a:pt x="410" y="38"/>
                  </a:lnTo>
                  <a:lnTo>
                    <a:pt x="402" y="34"/>
                  </a:lnTo>
                  <a:lnTo>
                    <a:pt x="402" y="34"/>
                  </a:lnTo>
                  <a:lnTo>
                    <a:pt x="394" y="28"/>
                  </a:lnTo>
                  <a:lnTo>
                    <a:pt x="386" y="26"/>
                  </a:lnTo>
                  <a:lnTo>
                    <a:pt x="378" y="24"/>
                  </a:lnTo>
                  <a:lnTo>
                    <a:pt x="368" y="22"/>
                  </a:lnTo>
                  <a:lnTo>
                    <a:pt x="358" y="24"/>
                  </a:lnTo>
                  <a:lnTo>
                    <a:pt x="348" y="26"/>
                  </a:lnTo>
                  <a:lnTo>
                    <a:pt x="336" y="32"/>
                  </a:lnTo>
                  <a:lnTo>
                    <a:pt x="322" y="40"/>
                  </a:lnTo>
                  <a:lnTo>
                    <a:pt x="246" y="88"/>
                  </a:lnTo>
                  <a:lnTo>
                    <a:pt x="246" y="88"/>
                  </a:lnTo>
                  <a:lnTo>
                    <a:pt x="250" y="80"/>
                  </a:lnTo>
                  <a:lnTo>
                    <a:pt x="254" y="72"/>
                  </a:lnTo>
                  <a:lnTo>
                    <a:pt x="254" y="64"/>
                  </a:lnTo>
                  <a:lnTo>
                    <a:pt x="254" y="56"/>
                  </a:lnTo>
                  <a:lnTo>
                    <a:pt x="254" y="48"/>
                  </a:lnTo>
                  <a:lnTo>
                    <a:pt x="250" y="40"/>
                  </a:lnTo>
                  <a:lnTo>
                    <a:pt x="242" y="24"/>
                  </a:ln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180" y="610"/>
                  </a:lnTo>
                  <a:lnTo>
                    <a:pt x="528" y="366"/>
                  </a:lnTo>
                  <a:lnTo>
                    <a:pt x="528" y="366"/>
                  </a:lnTo>
                  <a:lnTo>
                    <a:pt x="544" y="356"/>
                  </a:lnTo>
                  <a:lnTo>
                    <a:pt x="556" y="344"/>
                  </a:lnTo>
                  <a:lnTo>
                    <a:pt x="566" y="330"/>
                  </a:lnTo>
                  <a:lnTo>
                    <a:pt x="568" y="322"/>
                  </a:lnTo>
                  <a:lnTo>
                    <a:pt x="570" y="314"/>
                  </a:lnTo>
                  <a:lnTo>
                    <a:pt x="570" y="314"/>
                  </a:lnTo>
                  <a:lnTo>
                    <a:pt x="572" y="304"/>
                  </a:lnTo>
                  <a:lnTo>
                    <a:pt x="572" y="294"/>
                  </a:lnTo>
                  <a:lnTo>
                    <a:pt x="570" y="284"/>
                  </a:lnTo>
                  <a:lnTo>
                    <a:pt x="564" y="274"/>
                  </a:lnTo>
                  <a:lnTo>
                    <a:pt x="564" y="27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4" name="Freeform 161">
              <a:extLst>
                <a:ext uri="{FF2B5EF4-FFF2-40B4-BE49-F238E27FC236}">
                  <a16:creationId xmlns:a16="http://schemas.microsoft.com/office/drawing/2014/main" id="{2108848B-0B94-4FEF-A799-B1753362B63D}"/>
                </a:ext>
              </a:extLst>
            </p:cNvPr>
            <p:cNvSpPr>
              <a:spLocks/>
            </p:cNvSpPr>
            <p:nvPr/>
          </p:nvSpPr>
          <p:spPr bwMode="auto">
            <a:xfrm>
              <a:off x="-3197225" y="3994150"/>
              <a:ext cx="758825" cy="920750"/>
            </a:xfrm>
            <a:custGeom>
              <a:avLst/>
              <a:gdLst>
                <a:gd name="T0" fmla="*/ 464 w 478"/>
                <a:gd name="T1" fmla="*/ 442 h 580"/>
                <a:gd name="T2" fmla="*/ 158 w 478"/>
                <a:gd name="T3" fmla="*/ 0 h 580"/>
                <a:gd name="T4" fmla="*/ 60 w 478"/>
                <a:gd name="T5" fmla="*/ 62 h 580"/>
                <a:gd name="T6" fmla="*/ 60 w 478"/>
                <a:gd name="T7" fmla="*/ 62 h 580"/>
                <a:gd name="T8" fmla="*/ 44 w 478"/>
                <a:gd name="T9" fmla="*/ 70 h 580"/>
                <a:gd name="T10" fmla="*/ 30 w 478"/>
                <a:gd name="T11" fmla="*/ 76 h 580"/>
                <a:gd name="T12" fmla="*/ 0 w 478"/>
                <a:gd name="T13" fmla="*/ 88 h 580"/>
                <a:gd name="T14" fmla="*/ 314 w 478"/>
                <a:gd name="T15" fmla="*/ 542 h 580"/>
                <a:gd name="T16" fmla="*/ 314 w 478"/>
                <a:gd name="T17" fmla="*/ 542 h 580"/>
                <a:gd name="T18" fmla="*/ 324 w 478"/>
                <a:gd name="T19" fmla="*/ 554 h 580"/>
                <a:gd name="T20" fmla="*/ 336 w 478"/>
                <a:gd name="T21" fmla="*/ 564 h 580"/>
                <a:gd name="T22" fmla="*/ 348 w 478"/>
                <a:gd name="T23" fmla="*/ 572 h 580"/>
                <a:gd name="T24" fmla="*/ 362 w 478"/>
                <a:gd name="T25" fmla="*/ 576 h 580"/>
                <a:gd name="T26" fmla="*/ 362 w 478"/>
                <a:gd name="T27" fmla="*/ 576 h 580"/>
                <a:gd name="T28" fmla="*/ 378 w 478"/>
                <a:gd name="T29" fmla="*/ 580 h 580"/>
                <a:gd name="T30" fmla="*/ 392 w 478"/>
                <a:gd name="T31" fmla="*/ 580 h 580"/>
                <a:gd name="T32" fmla="*/ 408 w 478"/>
                <a:gd name="T33" fmla="*/ 580 h 580"/>
                <a:gd name="T34" fmla="*/ 422 w 478"/>
                <a:gd name="T35" fmla="*/ 574 h 580"/>
                <a:gd name="T36" fmla="*/ 422 w 478"/>
                <a:gd name="T37" fmla="*/ 574 h 580"/>
                <a:gd name="T38" fmla="*/ 422 w 478"/>
                <a:gd name="T39" fmla="*/ 574 h 580"/>
                <a:gd name="T40" fmla="*/ 438 w 478"/>
                <a:gd name="T41" fmla="*/ 566 h 580"/>
                <a:gd name="T42" fmla="*/ 438 w 478"/>
                <a:gd name="T43" fmla="*/ 566 h 580"/>
                <a:gd name="T44" fmla="*/ 452 w 478"/>
                <a:gd name="T45" fmla="*/ 554 h 580"/>
                <a:gd name="T46" fmla="*/ 464 w 478"/>
                <a:gd name="T47" fmla="*/ 540 h 580"/>
                <a:gd name="T48" fmla="*/ 472 w 478"/>
                <a:gd name="T49" fmla="*/ 526 h 580"/>
                <a:gd name="T50" fmla="*/ 476 w 478"/>
                <a:gd name="T51" fmla="*/ 508 h 580"/>
                <a:gd name="T52" fmla="*/ 478 w 478"/>
                <a:gd name="T53" fmla="*/ 492 h 580"/>
                <a:gd name="T54" fmla="*/ 478 w 478"/>
                <a:gd name="T55" fmla="*/ 474 h 580"/>
                <a:gd name="T56" fmla="*/ 472 w 478"/>
                <a:gd name="T57" fmla="*/ 458 h 580"/>
                <a:gd name="T58" fmla="*/ 464 w 478"/>
                <a:gd name="T59" fmla="*/ 442 h 580"/>
                <a:gd name="T60" fmla="*/ 464 w 478"/>
                <a:gd name="T61" fmla="*/ 44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580">
                  <a:moveTo>
                    <a:pt x="464" y="442"/>
                  </a:moveTo>
                  <a:lnTo>
                    <a:pt x="158" y="0"/>
                  </a:lnTo>
                  <a:lnTo>
                    <a:pt x="60" y="62"/>
                  </a:lnTo>
                  <a:lnTo>
                    <a:pt x="60" y="62"/>
                  </a:lnTo>
                  <a:lnTo>
                    <a:pt x="44" y="70"/>
                  </a:lnTo>
                  <a:lnTo>
                    <a:pt x="30" y="76"/>
                  </a:lnTo>
                  <a:lnTo>
                    <a:pt x="0" y="88"/>
                  </a:lnTo>
                  <a:lnTo>
                    <a:pt x="314" y="542"/>
                  </a:lnTo>
                  <a:lnTo>
                    <a:pt x="314" y="542"/>
                  </a:lnTo>
                  <a:lnTo>
                    <a:pt x="324" y="554"/>
                  </a:lnTo>
                  <a:lnTo>
                    <a:pt x="336" y="564"/>
                  </a:lnTo>
                  <a:lnTo>
                    <a:pt x="348" y="572"/>
                  </a:lnTo>
                  <a:lnTo>
                    <a:pt x="362" y="576"/>
                  </a:lnTo>
                  <a:lnTo>
                    <a:pt x="362" y="576"/>
                  </a:lnTo>
                  <a:lnTo>
                    <a:pt x="378" y="580"/>
                  </a:lnTo>
                  <a:lnTo>
                    <a:pt x="392" y="580"/>
                  </a:lnTo>
                  <a:lnTo>
                    <a:pt x="408" y="580"/>
                  </a:lnTo>
                  <a:lnTo>
                    <a:pt x="422" y="574"/>
                  </a:lnTo>
                  <a:lnTo>
                    <a:pt x="422" y="574"/>
                  </a:lnTo>
                  <a:lnTo>
                    <a:pt x="422" y="574"/>
                  </a:lnTo>
                  <a:lnTo>
                    <a:pt x="438" y="566"/>
                  </a:lnTo>
                  <a:lnTo>
                    <a:pt x="438" y="566"/>
                  </a:lnTo>
                  <a:lnTo>
                    <a:pt x="452" y="554"/>
                  </a:lnTo>
                  <a:lnTo>
                    <a:pt x="464" y="540"/>
                  </a:lnTo>
                  <a:lnTo>
                    <a:pt x="472" y="526"/>
                  </a:lnTo>
                  <a:lnTo>
                    <a:pt x="476" y="508"/>
                  </a:lnTo>
                  <a:lnTo>
                    <a:pt x="478" y="492"/>
                  </a:lnTo>
                  <a:lnTo>
                    <a:pt x="478" y="474"/>
                  </a:lnTo>
                  <a:lnTo>
                    <a:pt x="472" y="458"/>
                  </a:lnTo>
                  <a:lnTo>
                    <a:pt x="464" y="442"/>
                  </a:lnTo>
                  <a:lnTo>
                    <a:pt x="464" y="44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5" name="Freeform 162">
              <a:extLst>
                <a:ext uri="{FF2B5EF4-FFF2-40B4-BE49-F238E27FC236}">
                  <a16:creationId xmlns:a16="http://schemas.microsoft.com/office/drawing/2014/main" id="{3C833C78-2093-4DF0-B8C1-0F21E61CC557}"/>
                </a:ext>
              </a:extLst>
            </p:cNvPr>
            <p:cNvSpPr>
              <a:spLocks/>
            </p:cNvSpPr>
            <p:nvPr/>
          </p:nvSpPr>
          <p:spPr bwMode="auto">
            <a:xfrm>
              <a:off x="-2933700" y="4108450"/>
              <a:ext cx="327025" cy="273050"/>
            </a:xfrm>
            <a:custGeom>
              <a:avLst/>
              <a:gdLst>
                <a:gd name="T0" fmla="*/ 198 w 206"/>
                <a:gd name="T1" fmla="*/ 18 h 172"/>
                <a:gd name="T2" fmla="*/ 198 w 206"/>
                <a:gd name="T3" fmla="*/ 18 h 172"/>
                <a:gd name="T4" fmla="*/ 192 w 206"/>
                <a:gd name="T5" fmla="*/ 12 h 172"/>
                <a:gd name="T6" fmla="*/ 186 w 206"/>
                <a:gd name="T7" fmla="*/ 6 h 172"/>
                <a:gd name="T8" fmla="*/ 178 w 206"/>
                <a:gd name="T9" fmla="*/ 2 h 172"/>
                <a:gd name="T10" fmla="*/ 168 w 206"/>
                <a:gd name="T11" fmla="*/ 0 h 172"/>
                <a:gd name="T12" fmla="*/ 160 w 206"/>
                <a:gd name="T13" fmla="*/ 0 h 172"/>
                <a:gd name="T14" fmla="*/ 152 w 206"/>
                <a:gd name="T15" fmla="*/ 0 h 172"/>
                <a:gd name="T16" fmla="*/ 142 w 206"/>
                <a:gd name="T17" fmla="*/ 4 h 172"/>
                <a:gd name="T18" fmla="*/ 134 w 206"/>
                <a:gd name="T19" fmla="*/ 8 h 172"/>
                <a:gd name="T20" fmla="*/ 18 w 206"/>
                <a:gd name="T21" fmla="*/ 88 h 172"/>
                <a:gd name="T22" fmla="*/ 18 w 206"/>
                <a:gd name="T23" fmla="*/ 88 h 172"/>
                <a:gd name="T24" fmla="*/ 12 w 206"/>
                <a:gd name="T25" fmla="*/ 94 h 172"/>
                <a:gd name="T26" fmla="*/ 6 w 206"/>
                <a:gd name="T27" fmla="*/ 102 h 172"/>
                <a:gd name="T28" fmla="*/ 2 w 206"/>
                <a:gd name="T29" fmla="*/ 110 h 172"/>
                <a:gd name="T30" fmla="*/ 0 w 206"/>
                <a:gd name="T31" fmla="*/ 118 h 172"/>
                <a:gd name="T32" fmla="*/ 0 w 206"/>
                <a:gd name="T33" fmla="*/ 126 h 172"/>
                <a:gd name="T34" fmla="*/ 0 w 206"/>
                <a:gd name="T35" fmla="*/ 136 h 172"/>
                <a:gd name="T36" fmla="*/ 4 w 206"/>
                <a:gd name="T37" fmla="*/ 144 h 172"/>
                <a:gd name="T38" fmla="*/ 8 w 206"/>
                <a:gd name="T39" fmla="*/ 152 h 172"/>
                <a:gd name="T40" fmla="*/ 8 w 206"/>
                <a:gd name="T41" fmla="*/ 152 h 172"/>
                <a:gd name="T42" fmla="*/ 14 w 206"/>
                <a:gd name="T43" fmla="*/ 158 h 172"/>
                <a:gd name="T44" fmla="*/ 20 w 206"/>
                <a:gd name="T45" fmla="*/ 164 h 172"/>
                <a:gd name="T46" fmla="*/ 28 w 206"/>
                <a:gd name="T47" fmla="*/ 168 h 172"/>
                <a:gd name="T48" fmla="*/ 38 w 206"/>
                <a:gd name="T49" fmla="*/ 170 h 172"/>
                <a:gd name="T50" fmla="*/ 46 w 206"/>
                <a:gd name="T51" fmla="*/ 172 h 172"/>
                <a:gd name="T52" fmla="*/ 54 w 206"/>
                <a:gd name="T53" fmla="*/ 170 h 172"/>
                <a:gd name="T54" fmla="*/ 64 w 206"/>
                <a:gd name="T55" fmla="*/ 168 h 172"/>
                <a:gd name="T56" fmla="*/ 72 w 206"/>
                <a:gd name="T57" fmla="*/ 164 h 172"/>
                <a:gd name="T58" fmla="*/ 188 w 206"/>
                <a:gd name="T59" fmla="*/ 82 h 172"/>
                <a:gd name="T60" fmla="*/ 188 w 206"/>
                <a:gd name="T61" fmla="*/ 82 h 172"/>
                <a:gd name="T62" fmla="*/ 194 w 206"/>
                <a:gd name="T63" fmla="*/ 76 h 172"/>
                <a:gd name="T64" fmla="*/ 200 w 206"/>
                <a:gd name="T65" fmla="*/ 70 h 172"/>
                <a:gd name="T66" fmla="*/ 204 w 206"/>
                <a:gd name="T67" fmla="*/ 62 h 172"/>
                <a:gd name="T68" fmla="*/ 206 w 206"/>
                <a:gd name="T69" fmla="*/ 52 h 172"/>
                <a:gd name="T70" fmla="*/ 206 w 206"/>
                <a:gd name="T71" fmla="*/ 44 h 172"/>
                <a:gd name="T72" fmla="*/ 206 w 206"/>
                <a:gd name="T73" fmla="*/ 36 h 172"/>
                <a:gd name="T74" fmla="*/ 202 w 206"/>
                <a:gd name="T75" fmla="*/ 26 h 172"/>
                <a:gd name="T76" fmla="*/ 198 w 206"/>
                <a:gd name="T77" fmla="*/ 18 h 172"/>
                <a:gd name="T78" fmla="*/ 198 w 206"/>
                <a:gd name="T79"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2">
                  <a:moveTo>
                    <a:pt x="198" y="18"/>
                  </a:moveTo>
                  <a:lnTo>
                    <a:pt x="198" y="18"/>
                  </a:lnTo>
                  <a:lnTo>
                    <a:pt x="192" y="12"/>
                  </a:lnTo>
                  <a:lnTo>
                    <a:pt x="186" y="6"/>
                  </a:lnTo>
                  <a:lnTo>
                    <a:pt x="178" y="2"/>
                  </a:lnTo>
                  <a:lnTo>
                    <a:pt x="168" y="0"/>
                  </a:lnTo>
                  <a:lnTo>
                    <a:pt x="160" y="0"/>
                  </a:lnTo>
                  <a:lnTo>
                    <a:pt x="152" y="0"/>
                  </a:lnTo>
                  <a:lnTo>
                    <a:pt x="142" y="4"/>
                  </a:lnTo>
                  <a:lnTo>
                    <a:pt x="134" y="8"/>
                  </a:lnTo>
                  <a:lnTo>
                    <a:pt x="18" y="88"/>
                  </a:lnTo>
                  <a:lnTo>
                    <a:pt x="18" y="88"/>
                  </a:lnTo>
                  <a:lnTo>
                    <a:pt x="12" y="94"/>
                  </a:lnTo>
                  <a:lnTo>
                    <a:pt x="6" y="102"/>
                  </a:lnTo>
                  <a:lnTo>
                    <a:pt x="2" y="110"/>
                  </a:lnTo>
                  <a:lnTo>
                    <a:pt x="0" y="118"/>
                  </a:lnTo>
                  <a:lnTo>
                    <a:pt x="0" y="126"/>
                  </a:lnTo>
                  <a:lnTo>
                    <a:pt x="0" y="136"/>
                  </a:lnTo>
                  <a:lnTo>
                    <a:pt x="4" y="144"/>
                  </a:lnTo>
                  <a:lnTo>
                    <a:pt x="8" y="152"/>
                  </a:lnTo>
                  <a:lnTo>
                    <a:pt x="8" y="152"/>
                  </a:lnTo>
                  <a:lnTo>
                    <a:pt x="14" y="158"/>
                  </a:lnTo>
                  <a:lnTo>
                    <a:pt x="20" y="164"/>
                  </a:lnTo>
                  <a:lnTo>
                    <a:pt x="28" y="168"/>
                  </a:lnTo>
                  <a:lnTo>
                    <a:pt x="38" y="170"/>
                  </a:lnTo>
                  <a:lnTo>
                    <a:pt x="46" y="172"/>
                  </a:lnTo>
                  <a:lnTo>
                    <a:pt x="54" y="170"/>
                  </a:lnTo>
                  <a:lnTo>
                    <a:pt x="64" y="168"/>
                  </a:lnTo>
                  <a:lnTo>
                    <a:pt x="72" y="164"/>
                  </a:lnTo>
                  <a:lnTo>
                    <a:pt x="188" y="82"/>
                  </a:lnTo>
                  <a:lnTo>
                    <a:pt x="188" y="82"/>
                  </a:lnTo>
                  <a:lnTo>
                    <a:pt x="194" y="76"/>
                  </a:lnTo>
                  <a:lnTo>
                    <a:pt x="200" y="70"/>
                  </a:lnTo>
                  <a:lnTo>
                    <a:pt x="204" y="62"/>
                  </a:lnTo>
                  <a:lnTo>
                    <a:pt x="206" y="52"/>
                  </a:lnTo>
                  <a:lnTo>
                    <a:pt x="206" y="44"/>
                  </a:lnTo>
                  <a:lnTo>
                    <a:pt x="206" y="36"/>
                  </a:lnTo>
                  <a:lnTo>
                    <a:pt x="202" y="26"/>
                  </a:lnTo>
                  <a:lnTo>
                    <a:pt x="198" y="18"/>
                  </a:lnTo>
                  <a:lnTo>
                    <a:pt x="198"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6" name="Freeform 163">
              <a:extLst>
                <a:ext uri="{FF2B5EF4-FFF2-40B4-BE49-F238E27FC236}">
                  <a16:creationId xmlns:a16="http://schemas.microsoft.com/office/drawing/2014/main" id="{6BF71DA3-4447-4F7F-B503-CA19F347311D}"/>
                </a:ext>
              </a:extLst>
            </p:cNvPr>
            <p:cNvSpPr>
              <a:spLocks/>
            </p:cNvSpPr>
            <p:nvPr/>
          </p:nvSpPr>
          <p:spPr bwMode="auto">
            <a:xfrm>
              <a:off x="-2886075" y="4216400"/>
              <a:ext cx="377825" cy="307975"/>
            </a:xfrm>
            <a:custGeom>
              <a:avLst/>
              <a:gdLst>
                <a:gd name="T0" fmla="*/ 230 w 238"/>
                <a:gd name="T1" fmla="*/ 18 h 194"/>
                <a:gd name="T2" fmla="*/ 230 w 238"/>
                <a:gd name="T3" fmla="*/ 18 h 194"/>
                <a:gd name="T4" fmla="*/ 224 w 238"/>
                <a:gd name="T5" fmla="*/ 12 h 194"/>
                <a:gd name="T6" fmla="*/ 218 w 238"/>
                <a:gd name="T7" fmla="*/ 6 h 194"/>
                <a:gd name="T8" fmla="*/ 210 w 238"/>
                <a:gd name="T9" fmla="*/ 2 h 194"/>
                <a:gd name="T10" fmla="*/ 202 w 238"/>
                <a:gd name="T11" fmla="*/ 0 h 194"/>
                <a:gd name="T12" fmla="*/ 192 w 238"/>
                <a:gd name="T13" fmla="*/ 0 h 194"/>
                <a:gd name="T14" fmla="*/ 184 w 238"/>
                <a:gd name="T15" fmla="*/ 0 h 194"/>
                <a:gd name="T16" fmla="*/ 176 w 238"/>
                <a:gd name="T17" fmla="*/ 2 h 194"/>
                <a:gd name="T18" fmla="*/ 168 w 238"/>
                <a:gd name="T19" fmla="*/ 8 h 194"/>
                <a:gd name="T20" fmla="*/ 20 w 238"/>
                <a:gd name="T21" fmla="*/ 110 h 194"/>
                <a:gd name="T22" fmla="*/ 20 w 238"/>
                <a:gd name="T23" fmla="*/ 110 h 194"/>
                <a:gd name="T24" fmla="*/ 12 w 238"/>
                <a:gd name="T25" fmla="*/ 116 h 194"/>
                <a:gd name="T26" fmla="*/ 6 w 238"/>
                <a:gd name="T27" fmla="*/ 124 h 194"/>
                <a:gd name="T28" fmla="*/ 2 w 238"/>
                <a:gd name="T29" fmla="*/ 132 h 194"/>
                <a:gd name="T30" fmla="*/ 0 w 238"/>
                <a:gd name="T31" fmla="*/ 140 h 194"/>
                <a:gd name="T32" fmla="*/ 0 w 238"/>
                <a:gd name="T33" fmla="*/ 148 h 194"/>
                <a:gd name="T34" fmla="*/ 0 w 238"/>
                <a:gd name="T35" fmla="*/ 158 h 194"/>
                <a:gd name="T36" fmla="*/ 4 w 238"/>
                <a:gd name="T37" fmla="*/ 166 h 194"/>
                <a:gd name="T38" fmla="*/ 8 w 238"/>
                <a:gd name="T39" fmla="*/ 174 h 194"/>
                <a:gd name="T40" fmla="*/ 8 w 238"/>
                <a:gd name="T41" fmla="*/ 174 h 194"/>
                <a:gd name="T42" fmla="*/ 14 w 238"/>
                <a:gd name="T43" fmla="*/ 180 h 194"/>
                <a:gd name="T44" fmla="*/ 22 w 238"/>
                <a:gd name="T45" fmla="*/ 186 h 194"/>
                <a:gd name="T46" fmla="*/ 30 w 238"/>
                <a:gd name="T47" fmla="*/ 190 h 194"/>
                <a:gd name="T48" fmla="*/ 38 w 238"/>
                <a:gd name="T49" fmla="*/ 192 h 194"/>
                <a:gd name="T50" fmla="*/ 46 w 238"/>
                <a:gd name="T51" fmla="*/ 194 h 194"/>
                <a:gd name="T52" fmla="*/ 56 w 238"/>
                <a:gd name="T53" fmla="*/ 192 h 194"/>
                <a:gd name="T54" fmla="*/ 64 w 238"/>
                <a:gd name="T55" fmla="*/ 190 h 194"/>
                <a:gd name="T56" fmla="*/ 72 w 238"/>
                <a:gd name="T57" fmla="*/ 186 h 194"/>
                <a:gd name="T58" fmla="*/ 220 w 238"/>
                <a:gd name="T59" fmla="*/ 82 h 194"/>
                <a:gd name="T60" fmla="*/ 220 w 238"/>
                <a:gd name="T61" fmla="*/ 82 h 194"/>
                <a:gd name="T62" fmla="*/ 226 w 238"/>
                <a:gd name="T63" fmla="*/ 76 h 194"/>
                <a:gd name="T64" fmla="*/ 232 w 238"/>
                <a:gd name="T65" fmla="*/ 70 h 194"/>
                <a:gd name="T66" fmla="*/ 236 w 238"/>
                <a:gd name="T67" fmla="*/ 62 h 194"/>
                <a:gd name="T68" fmla="*/ 238 w 238"/>
                <a:gd name="T69" fmla="*/ 52 h 194"/>
                <a:gd name="T70" fmla="*/ 238 w 238"/>
                <a:gd name="T71" fmla="*/ 44 h 194"/>
                <a:gd name="T72" fmla="*/ 238 w 238"/>
                <a:gd name="T73" fmla="*/ 36 h 194"/>
                <a:gd name="T74" fmla="*/ 236 w 238"/>
                <a:gd name="T75" fmla="*/ 26 h 194"/>
                <a:gd name="T76" fmla="*/ 230 w 238"/>
                <a:gd name="T77" fmla="*/ 18 h 194"/>
                <a:gd name="T78" fmla="*/ 230 w 238"/>
                <a:gd name="T79"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30" y="18"/>
                  </a:moveTo>
                  <a:lnTo>
                    <a:pt x="230" y="18"/>
                  </a:lnTo>
                  <a:lnTo>
                    <a:pt x="224" y="12"/>
                  </a:lnTo>
                  <a:lnTo>
                    <a:pt x="218" y="6"/>
                  </a:lnTo>
                  <a:lnTo>
                    <a:pt x="210" y="2"/>
                  </a:lnTo>
                  <a:lnTo>
                    <a:pt x="202" y="0"/>
                  </a:lnTo>
                  <a:lnTo>
                    <a:pt x="192" y="0"/>
                  </a:lnTo>
                  <a:lnTo>
                    <a:pt x="184" y="0"/>
                  </a:lnTo>
                  <a:lnTo>
                    <a:pt x="176" y="2"/>
                  </a:lnTo>
                  <a:lnTo>
                    <a:pt x="168" y="8"/>
                  </a:lnTo>
                  <a:lnTo>
                    <a:pt x="20" y="110"/>
                  </a:lnTo>
                  <a:lnTo>
                    <a:pt x="20" y="110"/>
                  </a:lnTo>
                  <a:lnTo>
                    <a:pt x="12" y="116"/>
                  </a:lnTo>
                  <a:lnTo>
                    <a:pt x="6" y="124"/>
                  </a:lnTo>
                  <a:lnTo>
                    <a:pt x="2" y="132"/>
                  </a:lnTo>
                  <a:lnTo>
                    <a:pt x="0" y="140"/>
                  </a:lnTo>
                  <a:lnTo>
                    <a:pt x="0" y="148"/>
                  </a:lnTo>
                  <a:lnTo>
                    <a:pt x="0" y="158"/>
                  </a:lnTo>
                  <a:lnTo>
                    <a:pt x="4" y="166"/>
                  </a:lnTo>
                  <a:lnTo>
                    <a:pt x="8" y="174"/>
                  </a:lnTo>
                  <a:lnTo>
                    <a:pt x="8" y="174"/>
                  </a:lnTo>
                  <a:lnTo>
                    <a:pt x="14" y="180"/>
                  </a:lnTo>
                  <a:lnTo>
                    <a:pt x="22" y="186"/>
                  </a:lnTo>
                  <a:lnTo>
                    <a:pt x="30" y="190"/>
                  </a:lnTo>
                  <a:lnTo>
                    <a:pt x="38" y="192"/>
                  </a:lnTo>
                  <a:lnTo>
                    <a:pt x="46" y="194"/>
                  </a:lnTo>
                  <a:lnTo>
                    <a:pt x="56" y="192"/>
                  </a:lnTo>
                  <a:lnTo>
                    <a:pt x="64" y="190"/>
                  </a:lnTo>
                  <a:lnTo>
                    <a:pt x="72" y="186"/>
                  </a:lnTo>
                  <a:lnTo>
                    <a:pt x="220" y="82"/>
                  </a:lnTo>
                  <a:lnTo>
                    <a:pt x="220" y="82"/>
                  </a:lnTo>
                  <a:lnTo>
                    <a:pt x="226" y="76"/>
                  </a:lnTo>
                  <a:lnTo>
                    <a:pt x="232" y="70"/>
                  </a:lnTo>
                  <a:lnTo>
                    <a:pt x="236" y="62"/>
                  </a:lnTo>
                  <a:lnTo>
                    <a:pt x="238" y="52"/>
                  </a:lnTo>
                  <a:lnTo>
                    <a:pt x="238" y="44"/>
                  </a:lnTo>
                  <a:lnTo>
                    <a:pt x="238" y="36"/>
                  </a:lnTo>
                  <a:lnTo>
                    <a:pt x="236" y="26"/>
                  </a:lnTo>
                  <a:lnTo>
                    <a:pt x="230" y="18"/>
                  </a:lnTo>
                  <a:lnTo>
                    <a:pt x="230"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7" name="Freeform 164">
              <a:extLst>
                <a:ext uri="{FF2B5EF4-FFF2-40B4-BE49-F238E27FC236}">
                  <a16:creationId xmlns:a16="http://schemas.microsoft.com/office/drawing/2014/main" id="{22B04D81-EC84-4C84-981A-2686ED7A0E34}"/>
                </a:ext>
              </a:extLst>
            </p:cNvPr>
            <p:cNvSpPr>
              <a:spLocks/>
            </p:cNvSpPr>
            <p:nvPr/>
          </p:nvSpPr>
          <p:spPr bwMode="auto">
            <a:xfrm>
              <a:off x="-2816225" y="4343400"/>
              <a:ext cx="377825" cy="307975"/>
            </a:xfrm>
            <a:custGeom>
              <a:avLst/>
              <a:gdLst>
                <a:gd name="T0" fmla="*/ 228 w 238"/>
                <a:gd name="T1" fmla="*/ 20 h 194"/>
                <a:gd name="T2" fmla="*/ 228 w 238"/>
                <a:gd name="T3" fmla="*/ 20 h 194"/>
                <a:gd name="T4" fmla="*/ 222 w 238"/>
                <a:gd name="T5" fmla="*/ 14 h 194"/>
                <a:gd name="T6" fmla="*/ 216 w 238"/>
                <a:gd name="T7" fmla="*/ 8 h 194"/>
                <a:gd name="T8" fmla="*/ 208 w 238"/>
                <a:gd name="T9" fmla="*/ 4 h 194"/>
                <a:gd name="T10" fmla="*/ 200 w 238"/>
                <a:gd name="T11" fmla="*/ 2 h 194"/>
                <a:gd name="T12" fmla="*/ 190 w 238"/>
                <a:gd name="T13" fmla="*/ 0 h 194"/>
                <a:gd name="T14" fmla="*/ 182 w 238"/>
                <a:gd name="T15" fmla="*/ 2 h 194"/>
                <a:gd name="T16" fmla="*/ 174 w 238"/>
                <a:gd name="T17" fmla="*/ 4 h 194"/>
                <a:gd name="T18" fmla="*/ 166 w 238"/>
                <a:gd name="T19" fmla="*/ 10 h 194"/>
                <a:gd name="T20" fmla="*/ 20 w 238"/>
                <a:gd name="T21" fmla="*/ 112 h 194"/>
                <a:gd name="T22" fmla="*/ 20 w 238"/>
                <a:gd name="T23" fmla="*/ 112 h 194"/>
                <a:gd name="T24" fmla="*/ 12 w 238"/>
                <a:gd name="T25" fmla="*/ 118 h 194"/>
                <a:gd name="T26" fmla="*/ 6 w 238"/>
                <a:gd name="T27" fmla="*/ 124 h 194"/>
                <a:gd name="T28" fmla="*/ 2 w 238"/>
                <a:gd name="T29" fmla="*/ 132 h 194"/>
                <a:gd name="T30" fmla="*/ 0 w 238"/>
                <a:gd name="T31" fmla="*/ 140 h 194"/>
                <a:gd name="T32" fmla="*/ 0 w 238"/>
                <a:gd name="T33" fmla="*/ 150 h 194"/>
                <a:gd name="T34" fmla="*/ 0 w 238"/>
                <a:gd name="T35" fmla="*/ 158 h 194"/>
                <a:gd name="T36" fmla="*/ 4 w 238"/>
                <a:gd name="T37" fmla="*/ 166 h 194"/>
                <a:gd name="T38" fmla="*/ 8 w 238"/>
                <a:gd name="T39" fmla="*/ 174 h 194"/>
                <a:gd name="T40" fmla="*/ 8 w 238"/>
                <a:gd name="T41" fmla="*/ 174 h 194"/>
                <a:gd name="T42" fmla="*/ 14 w 238"/>
                <a:gd name="T43" fmla="*/ 182 h 194"/>
                <a:gd name="T44" fmla="*/ 20 w 238"/>
                <a:gd name="T45" fmla="*/ 188 h 194"/>
                <a:gd name="T46" fmla="*/ 28 w 238"/>
                <a:gd name="T47" fmla="*/ 190 h 194"/>
                <a:gd name="T48" fmla="*/ 38 w 238"/>
                <a:gd name="T49" fmla="*/ 194 h 194"/>
                <a:gd name="T50" fmla="*/ 46 w 238"/>
                <a:gd name="T51" fmla="*/ 194 h 194"/>
                <a:gd name="T52" fmla="*/ 54 w 238"/>
                <a:gd name="T53" fmla="*/ 192 h 194"/>
                <a:gd name="T54" fmla="*/ 64 w 238"/>
                <a:gd name="T55" fmla="*/ 190 h 194"/>
                <a:gd name="T56" fmla="*/ 72 w 238"/>
                <a:gd name="T57" fmla="*/ 186 h 194"/>
                <a:gd name="T58" fmla="*/ 218 w 238"/>
                <a:gd name="T59" fmla="*/ 84 h 194"/>
                <a:gd name="T60" fmla="*/ 218 w 238"/>
                <a:gd name="T61" fmla="*/ 84 h 194"/>
                <a:gd name="T62" fmla="*/ 224 w 238"/>
                <a:gd name="T63" fmla="*/ 78 h 194"/>
                <a:gd name="T64" fmla="*/ 230 w 238"/>
                <a:gd name="T65" fmla="*/ 70 h 194"/>
                <a:gd name="T66" fmla="*/ 234 w 238"/>
                <a:gd name="T67" fmla="*/ 62 h 194"/>
                <a:gd name="T68" fmla="*/ 236 w 238"/>
                <a:gd name="T69" fmla="*/ 54 h 194"/>
                <a:gd name="T70" fmla="*/ 238 w 238"/>
                <a:gd name="T71" fmla="*/ 46 h 194"/>
                <a:gd name="T72" fmla="*/ 236 w 238"/>
                <a:gd name="T73" fmla="*/ 36 h 194"/>
                <a:gd name="T74" fmla="*/ 234 w 238"/>
                <a:gd name="T75" fmla="*/ 28 h 194"/>
                <a:gd name="T76" fmla="*/ 228 w 238"/>
                <a:gd name="T77" fmla="*/ 20 h 194"/>
                <a:gd name="T78" fmla="*/ 228 w 238"/>
                <a:gd name="T79"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28" y="20"/>
                  </a:moveTo>
                  <a:lnTo>
                    <a:pt x="228" y="20"/>
                  </a:lnTo>
                  <a:lnTo>
                    <a:pt x="222" y="14"/>
                  </a:lnTo>
                  <a:lnTo>
                    <a:pt x="216" y="8"/>
                  </a:lnTo>
                  <a:lnTo>
                    <a:pt x="208" y="4"/>
                  </a:lnTo>
                  <a:lnTo>
                    <a:pt x="200" y="2"/>
                  </a:lnTo>
                  <a:lnTo>
                    <a:pt x="190" y="0"/>
                  </a:lnTo>
                  <a:lnTo>
                    <a:pt x="182" y="2"/>
                  </a:lnTo>
                  <a:lnTo>
                    <a:pt x="174" y="4"/>
                  </a:lnTo>
                  <a:lnTo>
                    <a:pt x="166" y="10"/>
                  </a:lnTo>
                  <a:lnTo>
                    <a:pt x="20" y="112"/>
                  </a:lnTo>
                  <a:lnTo>
                    <a:pt x="20" y="112"/>
                  </a:lnTo>
                  <a:lnTo>
                    <a:pt x="12" y="118"/>
                  </a:lnTo>
                  <a:lnTo>
                    <a:pt x="6" y="124"/>
                  </a:lnTo>
                  <a:lnTo>
                    <a:pt x="2" y="132"/>
                  </a:lnTo>
                  <a:lnTo>
                    <a:pt x="0" y="140"/>
                  </a:lnTo>
                  <a:lnTo>
                    <a:pt x="0" y="150"/>
                  </a:lnTo>
                  <a:lnTo>
                    <a:pt x="0" y="158"/>
                  </a:lnTo>
                  <a:lnTo>
                    <a:pt x="4" y="166"/>
                  </a:lnTo>
                  <a:lnTo>
                    <a:pt x="8" y="174"/>
                  </a:lnTo>
                  <a:lnTo>
                    <a:pt x="8" y="174"/>
                  </a:lnTo>
                  <a:lnTo>
                    <a:pt x="14" y="182"/>
                  </a:lnTo>
                  <a:lnTo>
                    <a:pt x="20" y="188"/>
                  </a:lnTo>
                  <a:lnTo>
                    <a:pt x="28" y="190"/>
                  </a:lnTo>
                  <a:lnTo>
                    <a:pt x="38" y="194"/>
                  </a:lnTo>
                  <a:lnTo>
                    <a:pt x="46" y="194"/>
                  </a:lnTo>
                  <a:lnTo>
                    <a:pt x="54" y="192"/>
                  </a:lnTo>
                  <a:lnTo>
                    <a:pt x="64" y="190"/>
                  </a:lnTo>
                  <a:lnTo>
                    <a:pt x="72" y="186"/>
                  </a:lnTo>
                  <a:lnTo>
                    <a:pt x="218" y="84"/>
                  </a:lnTo>
                  <a:lnTo>
                    <a:pt x="218" y="84"/>
                  </a:lnTo>
                  <a:lnTo>
                    <a:pt x="224" y="78"/>
                  </a:lnTo>
                  <a:lnTo>
                    <a:pt x="230" y="70"/>
                  </a:lnTo>
                  <a:lnTo>
                    <a:pt x="234" y="62"/>
                  </a:lnTo>
                  <a:lnTo>
                    <a:pt x="236" y="54"/>
                  </a:lnTo>
                  <a:lnTo>
                    <a:pt x="238" y="46"/>
                  </a:lnTo>
                  <a:lnTo>
                    <a:pt x="236" y="36"/>
                  </a:lnTo>
                  <a:lnTo>
                    <a:pt x="234" y="28"/>
                  </a:lnTo>
                  <a:lnTo>
                    <a:pt x="228" y="20"/>
                  </a:lnTo>
                  <a:lnTo>
                    <a:pt x="228"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8" name="Freeform 165">
              <a:extLst>
                <a:ext uri="{FF2B5EF4-FFF2-40B4-BE49-F238E27FC236}">
                  <a16:creationId xmlns:a16="http://schemas.microsoft.com/office/drawing/2014/main" id="{3C7E9014-59DD-4FD0-9ADE-1D599FD05D55}"/>
                </a:ext>
              </a:extLst>
            </p:cNvPr>
            <p:cNvSpPr>
              <a:spLocks/>
            </p:cNvSpPr>
            <p:nvPr/>
          </p:nvSpPr>
          <p:spPr bwMode="auto">
            <a:xfrm>
              <a:off x="-2686050" y="4470400"/>
              <a:ext cx="317500" cy="266700"/>
            </a:xfrm>
            <a:custGeom>
              <a:avLst/>
              <a:gdLst>
                <a:gd name="T0" fmla="*/ 192 w 200"/>
                <a:gd name="T1" fmla="*/ 20 h 168"/>
                <a:gd name="T2" fmla="*/ 192 w 200"/>
                <a:gd name="T3" fmla="*/ 20 h 168"/>
                <a:gd name="T4" fmla="*/ 186 w 200"/>
                <a:gd name="T5" fmla="*/ 12 h 168"/>
                <a:gd name="T6" fmla="*/ 178 w 200"/>
                <a:gd name="T7" fmla="*/ 8 h 168"/>
                <a:gd name="T8" fmla="*/ 170 w 200"/>
                <a:gd name="T9" fmla="*/ 4 h 168"/>
                <a:gd name="T10" fmla="*/ 162 w 200"/>
                <a:gd name="T11" fmla="*/ 0 h 168"/>
                <a:gd name="T12" fmla="*/ 154 w 200"/>
                <a:gd name="T13" fmla="*/ 0 h 168"/>
                <a:gd name="T14" fmla="*/ 146 w 200"/>
                <a:gd name="T15" fmla="*/ 2 h 168"/>
                <a:gd name="T16" fmla="*/ 136 w 200"/>
                <a:gd name="T17" fmla="*/ 4 h 168"/>
                <a:gd name="T18" fmla="*/ 128 w 200"/>
                <a:gd name="T19" fmla="*/ 8 h 168"/>
                <a:gd name="T20" fmla="*/ 18 w 200"/>
                <a:gd name="T21" fmla="*/ 86 h 168"/>
                <a:gd name="T22" fmla="*/ 18 w 200"/>
                <a:gd name="T23" fmla="*/ 86 h 168"/>
                <a:gd name="T24" fmla="*/ 12 w 200"/>
                <a:gd name="T25" fmla="*/ 92 h 168"/>
                <a:gd name="T26" fmla="*/ 6 w 200"/>
                <a:gd name="T27" fmla="*/ 98 h 168"/>
                <a:gd name="T28" fmla="*/ 2 w 200"/>
                <a:gd name="T29" fmla="*/ 106 h 168"/>
                <a:gd name="T30" fmla="*/ 0 w 200"/>
                <a:gd name="T31" fmla="*/ 114 h 168"/>
                <a:gd name="T32" fmla="*/ 0 w 200"/>
                <a:gd name="T33" fmla="*/ 124 h 168"/>
                <a:gd name="T34" fmla="*/ 0 w 200"/>
                <a:gd name="T35" fmla="*/ 132 h 168"/>
                <a:gd name="T36" fmla="*/ 2 w 200"/>
                <a:gd name="T37" fmla="*/ 140 h 168"/>
                <a:gd name="T38" fmla="*/ 8 w 200"/>
                <a:gd name="T39" fmla="*/ 148 h 168"/>
                <a:gd name="T40" fmla="*/ 8 w 200"/>
                <a:gd name="T41" fmla="*/ 148 h 168"/>
                <a:gd name="T42" fmla="*/ 14 w 200"/>
                <a:gd name="T43" fmla="*/ 156 h 168"/>
                <a:gd name="T44" fmla="*/ 20 w 200"/>
                <a:gd name="T45" fmla="*/ 162 h 168"/>
                <a:gd name="T46" fmla="*/ 28 w 200"/>
                <a:gd name="T47" fmla="*/ 166 h 168"/>
                <a:gd name="T48" fmla="*/ 36 w 200"/>
                <a:gd name="T49" fmla="*/ 168 h 168"/>
                <a:gd name="T50" fmla="*/ 46 w 200"/>
                <a:gd name="T51" fmla="*/ 168 h 168"/>
                <a:gd name="T52" fmla="*/ 54 w 200"/>
                <a:gd name="T53" fmla="*/ 168 h 168"/>
                <a:gd name="T54" fmla="*/ 62 w 200"/>
                <a:gd name="T55" fmla="*/ 164 h 168"/>
                <a:gd name="T56" fmla="*/ 70 w 200"/>
                <a:gd name="T57" fmla="*/ 160 h 168"/>
                <a:gd name="T58" fmla="*/ 180 w 200"/>
                <a:gd name="T59" fmla="*/ 84 h 168"/>
                <a:gd name="T60" fmla="*/ 180 w 200"/>
                <a:gd name="T61" fmla="*/ 84 h 168"/>
                <a:gd name="T62" fmla="*/ 188 w 200"/>
                <a:gd name="T63" fmla="*/ 76 h 168"/>
                <a:gd name="T64" fmla="*/ 194 w 200"/>
                <a:gd name="T65" fmla="*/ 70 h 168"/>
                <a:gd name="T66" fmla="*/ 198 w 200"/>
                <a:gd name="T67" fmla="*/ 62 h 168"/>
                <a:gd name="T68" fmla="*/ 200 w 200"/>
                <a:gd name="T69" fmla="*/ 54 h 168"/>
                <a:gd name="T70" fmla="*/ 200 w 200"/>
                <a:gd name="T71" fmla="*/ 44 h 168"/>
                <a:gd name="T72" fmla="*/ 200 w 200"/>
                <a:gd name="T73" fmla="*/ 36 h 168"/>
                <a:gd name="T74" fmla="*/ 196 w 200"/>
                <a:gd name="T75" fmla="*/ 28 h 168"/>
                <a:gd name="T76" fmla="*/ 192 w 200"/>
                <a:gd name="T77" fmla="*/ 20 h 168"/>
                <a:gd name="T78" fmla="*/ 192 w 200"/>
                <a:gd name="T79"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68">
                  <a:moveTo>
                    <a:pt x="192" y="20"/>
                  </a:moveTo>
                  <a:lnTo>
                    <a:pt x="192" y="20"/>
                  </a:lnTo>
                  <a:lnTo>
                    <a:pt x="186" y="12"/>
                  </a:lnTo>
                  <a:lnTo>
                    <a:pt x="178" y="8"/>
                  </a:lnTo>
                  <a:lnTo>
                    <a:pt x="170" y="4"/>
                  </a:lnTo>
                  <a:lnTo>
                    <a:pt x="162" y="0"/>
                  </a:lnTo>
                  <a:lnTo>
                    <a:pt x="154" y="0"/>
                  </a:lnTo>
                  <a:lnTo>
                    <a:pt x="146" y="2"/>
                  </a:lnTo>
                  <a:lnTo>
                    <a:pt x="136" y="4"/>
                  </a:lnTo>
                  <a:lnTo>
                    <a:pt x="128" y="8"/>
                  </a:lnTo>
                  <a:lnTo>
                    <a:pt x="18" y="86"/>
                  </a:lnTo>
                  <a:lnTo>
                    <a:pt x="18" y="86"/>
                  </a:lnTo>
                  <a:lnTo>
                    <a:pt x="12" y="92"/>
                  </a:lnTo>
                  <a:lnTo>
                    <a:pt x="6" y="98"/>
                  </a:lnTo>
                  <a:lnTo>
                    <a:pt x="2" y="106"/>
                  </a:lnTo>
                  <a:lnTo>
                    <a:pt x="0" y="114"/>
                  </a:lnTo>
                  <a:lnTo>
                    <a:pt x="0" y="124"/>
                  </a:lnTo>
                  <a:lnTo>
                    <a:pt x="0" y="132"/>
                  </a:lnTo>
                  <a:lnTo>
                    <a:pt x="2" y="140"/>
                  </a:lnTo>
                  <a:lnTo>
                    <a:pt x="8" y="148"/>
                  </a:lnTo>
                  <a:lnTo>
                    <a:pt x="8" y="148"/>
                  </a:lnTo>
                  <a:lnTo>
                    <a:pt x="14" y="156"/>
                  </a:lnTo>
                  <a:lnTo>
                    <a:pt x="20" y="162"/>
                  </a:lnTo>
                  <a:lnTo>
                    <a:pt x="28" y="166"/>
                  </a:lnTo>
                  <a:lnTo>
                    <a:pt x="36" y="168"/>
                  </a:lnTo>
                  <a:lnTo>
                    <a:pt x="46" y="168"/>
                  </a:lnTo>
                  <a:lnTo>
                    <a:pt x="54" y="168"/>
                  </a:lnTo>
                  <a:lnTo>
                    <a:pt x="62" y="164"/>
                  </a:lnTo>
                  <a:lnTo>
                    <a:pt x="70" y="160"/>
                  </a:lnTo>
                  <a:lnTo>
                    <a:pt x="180" y="84"/>
                  </a:lnTo>
                  <a:lnTo>
                    <a:pt x="180" y="84"/>
                  </a:lnTo>
                  <a:lnTo>
                    <a:pt x="188" y="76"/>
                  </a:lnTo>
                  <a:lnTo>
                    <a:pt x="194" y="70"/>
                  </a:lnTo>
                  <a:lnTo>
                    <a:pt x="198" y="62"/>
                  </a:lnTo>
                  <a:lnTo>
                    <a:pt x="200" y="54"/>
                  </a:lnTo>
                  <a:lnTo>
                    <a:pt x="200" y="44"/>
                  </a:lnTo>
                  <a:lnTo>
                    <a:pt x="200" y="36"/>
                  </a:lnTo>
                  <a:lnTo>
                    <a:pt x="196" y="28"/>
                  </a:lnTo>
                  <a:lnTo>
                    <a:pt x="192" y="20"/>
                  </a:lnTo>
                  <a:lnTo>
                    <a:pt x="192"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69" name="Freeform 166">
              <a:extLst>
                <a:ext uri="{FF2B5EF4-FFF2-40B4-BE49-F238E27FC236}">
                  <a16:creationId xmlns:a16="http://schemas.microsoft.com/office/drawing/2014/main" id="{1F050953-654D-4686-9F25-B012BE3ECEFE}"/>
                </a:ext>
              </a:extLst>
            </p:cNvPr>
            <p:cNvSpPr>
              <a:spLocks/>
            </p:cNvSpPr>
            <p:nvPr/>
          </p:nvSpPr>
          <p:spPr bwMode="auto">
            <a:xfrm>
              <a:off x="-3289300" y="4073525"/>
              <a:ext cx="406400" cy="723900"/>
            </a:xfrm>
            <a:custGeom>
              <a:avLst/>
              <a:gdLst>
                <a:gd name="T0" fmla="*/ 242 w 256"/>
                <a:gd name="T1" fmla="*/ 24 h 456"/>
                <a:gd name="T2" fmla="*/ 242 w 256"/>
                <a:gd name="T3" fmla="*/ 24 h 456"/>
                <a:gd name="T4" fmla="*/ 234 w 256"/>
                <a:gd name="T5" fmla="*/ 14 h 456"/>
                <a:gd name="T6" fmla="*/ 224 w 256"/>
                <a:gd name="T7" fmla="*/ 8 h 456"/>
                <a:gd name="T8" fmla="*/ 214 w 256"/>
                <a:gd name="T9" fmla="*/ 2 h 456"/>
                <a:gd name="T10" fmla="*/ 204 w 256"/>
                <a:gd name="T11" fmla="*/ 0 h 456"/>
                <a:gd name="T12" fmla="*/ 192 w 256"/>
                <a:gd name="T13" fmla="*/ 0 h 456"/>
                <a:gd name="T14" fmla="*/ 182 w 256"/>
                <a:gd name="T15" fmla="*/ 2 h 456"/>
                <a:gd name="T16" fmla="*/ 170 w 256"/>
                <a:gd name="T17" fmla="*/ 6 h 456"/>
                <a:gd name="T18" fmla="*/ 160 w 256"/>
                <a:gd name="T19" fmla="*/ 12 h 456"/>
                <a:gd name="T20" fmla="*/ 36 w 256"/>
                <a:gd name="T21" fmla="*/ 98 h 456"/>
                <a:gd name="T22" fmla="*/ 36 w 256"/>
                <a:gd name="T23" fmla="*/ 98 h 456"/>
                <a:gd name="T24" fmla="*/ 26 w 256"/>
                <a:gd name="T25" fmla="*/ 108 h 456"/>
                <a:gd name="T26" fmla="*/ 18 w 256"/>
                <a:gd name="T27" fmla="*/ 118 h 456"/>
                <a:gd name="T28" fmla="*/ 12 w 256"/>
                <a:gd name="T29" fmla="*/ 130 h 456"/>
                <a:gd name="T30" fmla="*/ 10 w 256"/>
                <a:gd name="T31" fmla="*/ 144 h 456"/>
                <a:gd name="T32" fmla="*/ 10 w 256"/>
                <a:gd name="T33" fmla="*/ 144 h 456"/>
                <a:gd name="T34" fmla="*/ 10 w 256"/>
                <a:gd name="T35" fmla="*/ 144 h 456"/>
                <a:gd name="T36" fmla="*/ 10 w 256"/>
                <a:gd name="T37" fmla="*/ 166 h 456"/>
                <a:gd name="T38" fmla="*/ 10 w 256"/>
                <a:gd name="T39" fmla="*/ 216 h 456"/>
                <a:gd name="T40" fmla="*/ 12 w 256"/>
                <a:gd name="T41" fmla="*/ 248 h 456"/>
                <a:gd name="T42" fmla="*/ 14 w 256"/>
                <a:gd name="T43" fmla="*/ 280 h 456"/>
                <a:gd name="T44" fmla="*/ 18 w 256"/>
                <a:gd name="T45" fmla="*/ 308 h 456"/>
                <a:gd name="T46" fmla="*/ 26 w 256"/>
                <a:gd name="T47" fmla="*/ 334 h 456"/>
                <a:gd name="T48" fmla="*/ 0 w 256"/>
                <a:gd name="T49" fmla="*/ 352 h 456"/>
                <a:gd name="T50" fmla="*/ 74 w 256"/>
                <a:gd name="T51" fmla="*/ 456 h 456"/>
                <a:gd name="T52" fmla="*/ 74 w 256"/>
                <a:gd name="T53" fmla="*/ 456 h 456"/>
                <a:gd name="T54" fmla="*/ 88 w 256"/>
                <a:gd name="T55" fmla="*/ 450 h 456"/>
                <a:gd name="T56" fmla="*/ 104 w 256"/>
                <a:gd name="T57" fmla="*/ 440 h 456"/>
                <a:gd name="T58" fmla="*/ 122 w 256"/>
                <a:gd name="T59" fmla="*/ 426 h 456"/>
                <a:gd name="T60" fmla="*/ 142 w 256"/>
                <a:gd name="T61" fmla="*/ 406 h 456"/>
                <a:gd name="T62" fmla="*/ 152 w 256"/>
                <a:gd name="T63" fmla="*/ 394 h 456"/>
                <a:gd name="T64" fmla="*/ 162 w 256"/>
                <a:gd name="T65" fmla="*/ 382 h 456"/>
                <a:gd name="T66" fmla="*/ 170 w 256"/>
                <a:gd name="T67" fmla="*/ 368 h 456"/>
                <a:gd name="T68" fmla="*/ 178 w 256"/>
                <a:gd name="T69" fmla="*/ 352 h 456"/>
                <a:gd name="T70" fmla="*/ 184 w 256"/>
                <a:gd name="T71" fmla="*/ 334 h 456"/>
                <a:gd name="T72" fmla="*/ 190 w 256"/>
                <a:gd name="T73" fmla="*/ 314 h 456"/>
                <a:gd name="T74" fmla="*/ 190 w 256"/>
                <a:gd name="T75" fmla="*/ 314 h 456"/>
                <a:gd name="T76" fmla="*/ 192 w 256"/>
                <a:gd name="T77" fmla="*/ 300 h 456"/>
                <a:gd name="T78" fmla="*/ 192 w 256"/>
                <a:gd name="T79" fmla="*/ 286 h 456"/>
                <a:gd name="T80" fmla="*/ 192 w 256"/>
                <a:gd name="T81" fmla="*/ 272 h 456"/>
                <a:gd name="T82" fmla="*/ 190 w 256"/>
                <a:gd name="T83" fmla="*/ 258 h 456"/>
                <a:gd name="T84" fmla="*/ 184 w 256"/>
                <a:gd name="T85" fmla="*/ 232 h 456"/>
                <a:gd name="T86" fmla="*/ 174 w 256"/>
                <a:gd name="T87" fmla="*/ 210 h 456"/>
                <a:gd name="T88" fmla="*/ 166 w 256"/>
                <a:gd name="T89" fmla="*/ 192 h 456"/>
                <a:gd name="T90" fmla="*/ 156 w 256"/>
                <a:gd name="T91" fmla="*/ 178 h 456"/>
                <a:gd name="T92" fmla="*/ 148 w 256"/>
                <a:gd name="T93" fmla="*/ 166 h 456"/>
                <a:gd name="T94" fmla="*/ 148 w 256"/>
                <a:gd name="T95" fmla="*/ 166 h 456"/>
                <a:gd name="T96" fmla="*/ 188 w 256"/>
                <a:gd name="T97" fmla="*/ 136 h 456"/>
                <a:gd name="T98" fmla="*/ 222 w 256"/>
                <a:gd name="T99" fmla="*/ 110 h 456"/>
                <a:gd name="T100" fmla="*/ 236 w 256"/>
                <a:gd name="T101" fmla="*/ 98 h 456"/>
                <a:gd name="T102" fmla="*/ 246 w 256"/>
                <a:gd name="T103" fmla="*/ 88 h 456"/>
                <a:gd name="T104" fmla="*/ 246 w 256"/>
                <a:gd name="T105" fmla="*/ 88 h 456"/>
                <a:gd name="T106" fmla="*/ 252 w 256"/>
                <a:gd name="T107" fmla="*/ 82 h 456"/>
                <a:gd name="T108" fmla="*/ 254 w 256"/>
                <a:gd name="T109" fmla="*/ 74 h 456"/>
                <a:gd name="T110" fmla="*/ 256 w 256"/>
                <a:gd name="T111" fmla="*/ 66 h 456"/>
                <a:gd name="T112" fmla="*/ 256 w 256"/>
                <a:gd name="T113" fmla="*/ 58 h 456"/>
                <a:gd name="T114" fmla="*/ 254 w 256"/>
                <a:gd name="T115" fmla="*/ 48 h 456"/>
                <a:gd name="T116" fmla="*/ 252 w 256"/>
                <a:gd name="T117" fmla="*/ 40 h 456"/>
                <a:gd name="T118" fmla="*/ 242 w 256"/>
                <a:gd name="T119" fmla="*/ 24 h 456"/>
                <a:gd name="T120" fmla="*/ 242 w 256"/>
                <a:gd name="T121" fmla="*/ 2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456">
                  <a:moveTo>
                    <a:pt x="242" y="24"/>
                  </a:move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74" y="456"/>
                  </a:lnTo>
                  <a:lnTo>
                    <a:pt x="74" y="456"/>
                  </a:lnTo>
                  <a:lnTo>
                    <a:pt x="88" y="450"/>
                  </a:lnTo>
                  <a:lnTo>
                    <a:pt x="104" y="440"/>
                  </a:lnTo>
                  <a:lnTo>
                    <a:pt x="122" y="426"/>
                  </a:lnTo>
                  <a:lnTo>
                    <a:pt x="142" y="406"/>
                  </a:lnTo>
                  <a:lnTo>
                    <a:pt x="152" y="394"/>
                  </a:lnTo>
                  <a:lnTo>
                    <a:pt x="162" y="382"/>
                  </a:lnTo>
                  <a:lnTo>
                    <a:pt x="170" y="368"/>
                  </a:lnTo>
                  <a:lnTo>
                    <a:pt x="178" y="352"/>
                  </a:lnTo>
                  <a:lnTo>
                    <a:pt x="184" y="334"/>
                  </a:lnTo>
                  <a:lnTo>
                    <a:pt x="190" y="314"/>
                  </a:lnTo>
                  <a:lnTo>
                    <a:pt x="190" y="314"/>
                  </a:lnTo>
                  <a:lnTo>
                    <a:pt x="192" y="300"/>
                  </a:lnTo>
                  <a:lnTo>
                    <a:pt x="192" y="286"/>
                  </a:lnTo>
                  <a:lnTo>
                    <a:pt x="192" y="272"/>
                  </a:lnTo>
                  <a:lnTo>
                    <a:pt x="190" y="258"/>
                  </a:lnTo>
                  <a:lnTo>
                    <a:pt x="184" y="232"/>
                  </a:lnTo>
                  <a:lnTo>
                    <a:pt x="174" y="210"/>
                  </a:lnTo>
                  <a:lnTo>
                    <a:pt x="166" y="192"/>
                  </a:lnTo>
                  <a:lnTo>
                    <a:pt x="156" y="178"/>
                  </a:lnTo>
                  <a:lnTo>
                    <a:pt x="148" y="166"/>
                  </a:lnTo>
                  <a:lnTo>
                    <a:pt x="148" y="166"/>
                  </a:lnTo>
                  <a:lnTo>
                    <a:pt x="188" y="136"/>
                  </a:lnTo>
                  <a:lnTo>
                    <a:pt x="222" y="110"/>
                  </a:lnTo>
                  <a:lnTo>
                    <a:pt x="236" y="98"/>
                  </a:lnTo>
                  <a:lnTo>
                    <a:pt x="246" y="88"/>
                  </a:lnTo>
                  <a:lnTo>
                    <a:pt x="246" y="88"/>
                  </a:lnTo>
                  <a:lnTo>
                    <a:pt x="252" y="82"/>
                  </a:lnTo>
                  <a:lnTo>
                    <a:pt x="254" y="74"/>
                  </a:lnTo>
                  <a:lnTo>
                    <a:pt x="256" y="66"/>
                  </a:lnTo>
                  <a:lnTo>
                    <a:pt x="256" y="58"/>
                  </a:lnTo>
                  <a:lnTo>
                    <a:pt x="254" y="48"/>
                  </a:lnTo>
                  <a:lnTo>
                    <a:pt x="252" y="40"/>
                  </a:lnTo>
                  <a:lnTo>
                    <a:pt x="242" y="24"/>
                  </a:lnTo>
                  <a:lnTo>
                    <a:pt x="242" y="2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0" name="Freeform 167">
              <a:extLst>
                <a:ext uri="{FF2B5EF4-FFF2-40B4-BE49-F238E27FC236}">
                  <a16:creationId xmlns:a16="http://schemas.microsoft.com/office/drawing/2014/main" id="{6635A726-9C58-4926-A97E-FB3263CDB374}"/>
                </a:ext>
              </a:extLst>
            </p:cNvPr>
            <p:cNvSpPr>
              <a:spLocks/>
            </p:cNvSpPr>
            <p:nvPr/>
          </p:nvSpPr>
          <p:spPr bwMode="auto">
            <a:xfrm>
              <a:off x="-2432050" y="1857375"/>
              <a:ext cx="1133475" cy="1768475"/>
            </a:xfrm>
            <a:custGeom>
              <a:avLst/>
              <a:gdLst>
                <a:gd name="T0" fmla="*/ 710 w 714"/>
                <a:gd name="T1" fmla="*/ 1064 h 1114"/>
                <a:gd name="T2" fmla="*/ 60 w 714"/>
                <a:gd name="T3" fmla="*/ 14 h 1114"/>
                <a:gd name="T4" fmla="*/ 60 w 714"/>
                <a:gd name="T5" fmla="*/ 14 h 1114"/>
                <a:gd name="T6" fmla="*/ 56 w 714"/>
                <a:gd name="T7" fmla="*/ 8 h 1114"/>
                <a:gd name="T8" fmla="*/ 52 w 714"/>
                <a:gd name="T9" fmla="*/ 4 h 1114"/>
                <a:gd name="T10" fmla="*/ 42 w 714"/>
                <a:gd name="T11" fmla="*/ 0 h 1114"/>
                <a:gd name="T12" fmla="*/ 30 w 714"/>
                <a:gd name="T13" fmla="*/ 0 h 1114"/>
                <a:gd name="T14" fmla="*/ 24 w 714"/>
                <a:gd name="T15" fmla="*/ 0 h 1114"/>
                <a:gd name="T16" fmla="*/ 18 w 714"/>
                <a:gd name="T17" fmla="*/ 4 h 1114"/>
                <a:gd name="T18" fmla="*/ 14 w 714"/>
                <a:gd name="T19" fmla="*/ 6 h 1114"/>
                <a:gd name="T20" fmla="*/ 14 w 714"/>
                <a:gd name="T21" fmla="*/ 6 h 1114"/>
                <a:gd name="T22" fmla="*/ 8 w 714"/>
                <a:gd name="T23" fmla="*/ 10 h 1114"/>
                <a:gd name="T24" fmla="*/ 4 w 714"/>
                <a:gd name="T25" fmla="*/ 14 h 1114"/>
                <a:gd name="T26" fmla="*/ 0 w 714"/>
                <a:gd name="T27" fmla="*/ 26 h 1114"/>
                <a:gd name="T28" fmla="*/ 0 w 714"/>
                <a:gd name="T29" fmla="*/ 36 h 1114"/>
                <a:gd name="T30" fmla="*/ 2 w 714"/>
                <a:gd name="T31" fmla="*/ 42 h 1114"/>
                <a:gd name="T32" fmla="*/ 4 w 714"/>
                <a:gd name="T33" fmla="*/ 48 h 1114"/>
                <a:gd name="T34" fmla="*/ 654 w 714"/>
                <a:gd name="T35" fmla="*/ 1100 h 1114"/>
                <a:gd name="T36" fmla="*/ 654 w 714"/>
                <a:gd name="T37" fmla="*/ 1100 h 1114"/>
                <a:gd name="T38" fmla="*/ 658 w 714"/>
                <a:gd name="T39" fmla="*/ 1104 h 1114"/>
                <a:gd name="T40" fmla="*/ 662 w 714"/>
                <a:gd name="T41" fmla="*/ 1108 h 1114"/>
                <a:gd name="T42" fmla="*/ 672 w 714"/>
                <a:gd name="T43" fmla="*/ 1114 h 1114"/>
                <a:gd name="T44" fmla="*/ 684 w 714"/>
                <a:gd name="T45" fmla="*/ 1114 h 1114"/>
                <a:gd name="T46" fmla="*/ 690 w 714"/>
                <a:gd name="T47" fmla="*/ 1112 h 1114"/>
                <a:gd name="T48" fmla="*/ 696 w 714"/>
                <a:gd name="T49" fmla="*/ 1110 h 1114"/>
                <a:gd name="T50" fmla="*/ 700 w 714"/>
                <a:gd name="T51" fmla="*/ 1106 h 1114"/>
                <a:gd name="T52" fmla="*/ 700 w 714"/>
                <a:gd name="T53" fmla="*/ 1106 h 1114"/>
                <a:gd name="T54" fmla="*/ 706 w 714"/>
                <a:gd name="T55" fmla="*/ 1102 h 1114"/>
                <a:gd name="T56" fmla="*/ 710 w 714"/>
                <a:gd name="T57" fmla="*/ 1098 h 1114"/>
                <a:gd name="T58" fmla="*/ 714 w 714"/>
                <a:gd name="T59" fmla="*/ 1088 h 1114"/>
                <a:gd name="T60" fmla="*/ 714 w 714"/>
                <a:gd name="T61" fmla="*/ 1076 h 1114"/>
                <a:gd name="T62" fmla="*/ 714 w 714"/>
                <a:gd name="T63" fmla="*/ 1070 h 1114"/>
                <a:gd name="T64" fmla="*/ 710 w 714"/>
                <a:gd name="T65" fmla="*/ 1064 h 1114"/>
                <a:gd name="T66" fmla="*/ 710 w 714"/>
                <a:gd name="T67" fmla="*/ 106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4" h="1114">
                  <a:moveTo>
                    <a:pt x="710" y="1064"/>
                  </a:moveTo>
                  <a:lnTo>
                    <a:pt x="60" y="14"/>
                  </a:lnTo>
                  <a:lnTo>
                    <a:pt x="60" y="14"/>
                  </a:lnTo>
                  <a:lnTo>
                    <a:pt x="56" y="8"/>
                  </a:lnTo>
                  <a:lnTo>
                    <a:pt x="52" y="4"/>
                  </a:lnTo>
                  <a:lnTo>
                    <a:pt x="42" y="0"/>
                  </a:lnTo>
                  <a:lnTo>
                    <a:pt x="30" y="0"/>
                  </a:lnTo>
                  <a:lnTo>
                    <a:pt x="24" y="0"/>
                  </a:lnTo>
                  <a:lnTo>
                    <a:pt x="18" y="4"/>
                  </a:lnTo>
                  <a:lnTo>
                    <a:pt x="14" y="6"/>
                  </a:lnTo>
                  <a:lnTo>
                    <a:pt x="14" y="6"/>
                  </a:lnTo>
                  <a:lnTo>
                    <a:pt x="8" y="10"/>
                  </a:lnTo>
                  <a:lnTo>
                    <a:pt x="4" y="14"/>
                  </a:lnTo>
                  <a:lnTo>
                    <a:pt x="0" y="26"/>
                  </a:lnTo>
                  <a:lnTo>
                    <a:pt x="0" y="36"/>
                  </a:lnTo>
                  <a:lnTo>
                    <a:pt x="2" y="42"/>
                  </a:lnTo>
                  <a:lnTo>
                    <a:pt x="4" y="48"/>
                  </a:lnTo>
                  <a:lnTo>
                    <a:pt x="654" y="1100"/>
                  </a:lnTo>
                  <a:lnTo>
                    <a:pt x="654" y="1100"/>
                  </a:lnTo>
                  <a:lnTo>
                    <a:pt x="658" y="1104"/>
                  </a:lnTo>
                  <a:lnTo>
                    <a:pt x="662" y="1108"/>
                  </a:lnTo>
                  <a:lnTo>
                    <a:pt x="672" y="1114"/>
                  </a:lnTo>
                  <a:lnTo>
                    <a:pt x="684" y="1114"/>
                  </a:lnTo>
                  <a:lnTo>
                    <a:pt x="690" y="1112"/>
                  </a:lnTo>
                  <a:lnTo>
                    <a:pt x="696" y="1110"/>
                  </a:lnTo>
                  <a:lnTo>
                    <a:pt x="700" y="1106"/>
                  </a:lnTo>
                  <a:lnTo>
                    <a:pt x="700" y="1106"/>
                  </a:lnTo>
                  <a:lnTo>
                    <a:pt x="706" y="1102"/>
                  </a:lnTo>
                  <a:lnTo>
                    <a:pt x="710" y="1098"/>
                  </a:lnTo>
                  <a:lnTo>
                    <a:pt x="714" y="1088"/>
                  </a:lnTo>
                  <a:lnTo>
                    <a:pt x="714" y="1076"/>
                  </a:lnTo>
                  <a:lnTo>
                    <a:pt x="714" y="1070"/>
                  </a:lnTo>
                  <a:lnTo>
                    <a:pt x="710" y="1064"/>
                  </a:lnTo>
                  <a:lnTo>
                    <a:pt x="710" y="106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1" name="Freeform 168">
              <a:extLst>
                <a:ext uri="{FF2B5EF4-FFF2-40B4-BE49-F238E27FC236}">
                  <a16:creationId xmlns:a16="http://schemas.microsoft.com/office/drawing/2014/main" id="{E5A496E5-A18B-46E7-A3F3-CD90CA69B9A2}"/>
                </a:ext>
              </a:extLst>
            </p:cNvPr>
            <p:cNvSpPr>
              <a:spLocks/>
            </p:cNvSpPr>
            <p:nvPr/>
          </p:nvSpPr>
          <p:spPr bwMode="auto">
            <a:xfrm>
              <a:off x="-3295650" y="4600575"/>
              <a:ext cx="346075" cy="460375"/>
            </a:xfrm>
            <a:custGeom>
              <a:avLst/>
              <a:gdLst>
                <a:gd name="T0" fmla="*/ 182 w 218"/>
                <a:gd name="T1" fmla="*/ 218 h 290"/>
                <a:gd name="T2" fmla="*/ 182 w 218"/>
                <a:gd name="T3" fmla="*/ 218 h 290"/>
                <a:gd name="T4" fmla="*/ 28 w 218"/>
                <a:gd name="T5" fmla="*/ 0 h 290"/>
                <a:gd name="T6" fmla="*/ 0 w 218"/>
                <a:gd name="T7" fmla="*/ 20 h 290"/>
                <a:gd name="T8" fmla="*/ 190 w 218"/>
                <a:gd name="T9" fmla="*/ 290 h 290"/>
                <a:gd name="T10" fmla="*/ 218 w 218"/>
                <a:gd name="T11" fmla="*/ 270 h 290"/>
                <a:gd name="T12" fmla="*/ 182 w 218"/>
                <a:gd name="T13" fmla="*/ 218 h 290"/>
              </a:gdLst>
              <a:ahLst/>
              <a:cxnLst>
                <a:cxn ang="0">
                  <a:pos x="T0" y="T1"/>
                </a:cxn>
                <a:cxn ang="0">
                  <a:pos x="T2" y="T3"/>
                </a:cxn>
                <a:cxn ang="0">
                  <a:pos x="T4" y="T5"/>
                </a:cxn>
                <a:cxn ang="0">
                  <a:pos x="T6" y="T7"/>
                </a:cxn>
                <a:cxn ang="0">
                  <a:pos x="T8" y="T9"/>
                </a:cxn>
                <a:cxn ang="0">
                  <a:pos x="T10" y="T11"/>
                </a:cxn>
                <a:cxn ang="0">
                  <a:pos x="T12" y="T13"/>
                </a:cxn>
              </a:cxnLst>
              <a:rect l="0" t="0" r="r" b="b"/>
              <a:pathLst>
                <a:path w="218" h="290">
                  <a:moveTo>
                    <a:pt x="182" y="218"/>
                  </a:moveTo>
                  <a:lnTo>
                    <a:pt x="182" y="218"/>
                  </a:lnTo>
                  <a:lnTo>
                    <a:pt x="28" y="0"/>
                  </a:lnTo>
                  <a:lnTo>
                    <a:pt x="0" y="20"/>
                  </a:lnTo>
                  <a:lnTo>
                    <a:pt x="190" y="290"/>
                  </a:lnTo>
                  <a:lnTo>
                    <a:pt x="218" y="270"/>
                  </a:lnTo>
                  <a:lnTo>
                    <a:pt x="182"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2" name="Freeform 169">
              <a:extLst>
                <a:ext uri="{FF2B5EF4-FFF2-40B4-BE49-F238E27FC236}">
                  <a16:creationId xmlns:a16="http://schemas.microsoft.com/office/drawing/2014/main" id="{8811A95C-C3A7-4386-9C4A-737971379C3F}"/>
                </a:ext>
              </a:extLst>
            </p:cNvPr>
            <p:cNvSpPr>
              <a:spLocks/>
            </p:cNvSpPr>
            <p:nvPr/>
          </p:nvSpPr>
          <p:spPr bwMode="auto">
            <a:xfrm>
              <a:off x="-4127500" y="4629150"/>
              <a:ext cx="1146175" cy="1111250"/>
            </a:xfrm>
            <a:custGeom>
              <a:avLst/>
              <a:gdLst>
                <a:gd name="T0" fmla="*/ 526 w 722"/>
                <a:gd name="T1" fmla="*/ 0 h 700"/>
                <a:gd name="T2" fmla="*/ 0 w 722"/>
                <a:gd name="T3" fmla="*/ 370 h 700"/>
                <a:gd name="T4" fmla="*/ 126 w 722"/>
                <a:gd name="T5" fmla="*/ 700 h 700"/>
                <a:gd name="T6" fmla="*/ 722 w 722"/>
                <a:gd name="T7" fmla="*/ 280 h 700"/>
                <a:gd name="T8" fmla="*/ 526 w 722"/>
                <a:gd name="T9" fmla="*/ 0 h 700"/>
              </a:gdLst>
              <a:ahLst/>
              <a:cxnLst>
                <a:cxn ang="0">
                  <a:pos x="T0" y="T1"/>
                </a:cxn>
                <a:cxn ang="0">
                  <a:pos x="T2" y="T3"/>
                </a:cxn>
                <a:cxn ang="0">
                  <a:pos x="T4" y="T5"/>
                </a:cxn>
                <a:cxn ang="0">
                  <a:pos x="T6" y="T7"/>
                </a:cxn>
                <a:cxn ang="0">
                  <a:pos x="T8" y="T9"/>
                </a:cxn>
              </a:cxnLst>
              <a:rect l="0" t="0" r="r" b="b"/>
              <a:pathLst>
                <a:path w="722" h="700">
                  <a:moveTo>
                    <a:pt x="526" y="0"/>
                  </a:moveTo>
                  <a:lnTo>
                    <a:pt x="0" y="370"/>
                  </a:lnTo>
                  <a:lnTo>
                    <a:pt x="126" y="700"/>
                  </a:lnTo>
                  <a:lnTo>
                    <a:pt x="722" y="280"/>
                  </a:lnTo>
                  <a:lnTo>
                    <a:pt x="526" y="0"/>
                  </a:ln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3" name="Freeform 170">
              <a:extLst>
                <a:ext uri="{FF2B5EF4-FFF2-40B4-BE49-F238E27FC236}">
                  <a16:creationId xmlns:a16="http://schemas.microsoft.com/office/drawing/2014/main" id="{34EE284E-E71A-4C6A-A56E-56B91236A3D3}"/>
                </a:ext>
              </a:extLst>
            </p:cNvPr>
            <p:cNvSpPr>
              <a:spLocks/>
            </p:cNvSpPr>
            <p:nvPr/>
          </p:nvSpPr>
          <p:spPr bwMode="auto">
            <a:xfrm>
              <a:off x="-1924050" y="2543175"/>
              <a:ext cx="231775" cy="339725"/>
            </a:xfrm>
            <a:custGeom>
              <a:avLst/>
              <a:gdLst>
                <a:gd name="T0" fmla="*/ 138 w 146"/>
                <a:gd name="T1" fmla="*/ 136 h 214"/>
                <a:gd name="T2" fmla="*/ 138 w 146"/>
                <a:gd name="T3" fmla="*/ 136 h 214"/>
                <a:gd name="T4" fmla="*/ 134 w 146"/>
                <a:gd name="T5" fmla="*/ 124 h 214"/>
                <a:gd name="T6" fmla="*/ 104 w 146"/>
                <a:gd name="T7" fmla="*/ 78 h 214"/>
                <a:gd name="T8" fmla="*/ 104 w 146"/>
                <a:gd name="T9" fmla="*/ 78 h 214"/>
                <a:gd name="T10" fmla="*/ 80 w 146"/>
                <a:gd name="T11" fmla="*/ 38 h 214"/>
                <a:gd name="T12" fmla="*/ 80 w 146"/>
                <a:gd name="T13" fmla="*/ 38 h 214"/>
                <a:gd name="T14" fmla="*/ 72 w 146"/>
                <a:gd name="T15" fmla="*/ 28 h 214"/>
                <a:gd name="T16" fmla="*/ 64 w 146"/>
                <a:gd name="T17" fmla="*/ 20 h 214"/>
                <a:gd name="T18" fmla="*/ 56 w 146"/>
                <a:gd name="T19" fmla="*/ 12 h 214"/>
                <a:gd name="T20" fmla="*/ 44 w 146"/>
                <a:gd name="T21" fmla="*/ 8 h 214"/>
                <a:gd name="T22" fmla="*/ 34 w 146"/>
                <a:gd name="T23" fmla="*/ 4 h 214"/>
                <a:gd name="T24" fmla="*/ 22 w 146"/>
                <a:gd name="T25" fmla="*/ 0 h 214"/>
                <a:gd name="T26" fmla="*/ 12 w 146"/>
                <a:gd name="T27" fmla="*/ 0 h 214"/>
                <a:gd name="T28" fmla="*/ 0 w 146"/>
                <a:gd name="T29" fmla="*/ 0 h 214"/>
                <a:gd name="T30" fmla="*/ 132 w 146"/>
                <a:gd name="T31" fmla="*/ 214 h 214"/>
                <a:gd name="T32" fmla="*/ 132 w 146"/>
                <a:gd name="T33" fmla="*/ 214 h 214"/>
                <a:gd name="T34" fmla="*/ 136 w 146"/>
                <a:gd name="T35" fmla="*/ 204 h 214"/>
                <a:gd name="T36" fmla="*/ 140 w 146"/>
                <a:gd name="T37" fmla="*/ 196 h 214"/>
                <a:gd name="T38" fmla="*/ 144 w 146"/>
                <a:gd name="T39" fmla="*/ 186 h 214"/>
                <a:gd name="T40" fmla="*/ 144 w 146"/>
                <a:gd name="T41" fmla="*/ 176 h 214"/>
                <a:gd name="T42" fmla="*/ 146 w 146"/>
                <a:gd name="T43" fmla="*/ 166 h 214"/>
                <a:gd name="T44" fmla="*/ 144 w 146"/>
                <a:gd name="T45" fmla="*/ 156 h 214"/>
                <a:gd name="T46" fmla="*/ 142 w 146"/>
                <a:gd name="T47" fmla="*/ 146 h 214"/>
                <a:gd name="T48" fmla="*/ 138 w 146"/>
                <a:gd name="T49" fmla="*/ 136 h 214"/>
                <a:gd name="T50" fmla="*/ 138 w 146"/>
                <a:gd name="T51" fmla="*/ 1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14">
                  <a:moveTo>
                    <a:pt x="138" y="136"/>
                  </a:moveTo>
                  <a:lnTo>
                    <a:pt x="138" y="136"/>
                  </a:lnTo>
                  <a:lnTo>
                    <a:pt x="134" y="124"/>
                  </a:lnTo>
                  <a:lnTo>
                    <a:pt x="104" y="78"/>
                  </a:lnTo>
                  <a:lnTo>
                    <a:pt x="104" y="78"/>
                  </a:lnTo>
                  <a:lnTo>
                    <a:pt x="80" y="38"/>
                  </a:lnTo>
                  <a:lnTo>
                    <a:pt x="80" y="38"/>
                  </a:lnTo>
                  <a:lnTo>
                    <a:pt x="72" y="28"/>
                  </a:lnTo>
                  <a:lnTo>
                    <a:pt x="64" y="20"/>
                  </a:lnTo>
                  <a:lnTo>
                    <a:pt x="56" y="12"/>
                  </a:lnTo>
                  <a:lnTo>
                    <a:pt x="44" y="8"/>
                  </a:lnTo>
                  <a:lnTo>
                    <a:pt x="34" y="4"/>
                  </a:lnTo>
                  <a:lnTo>
                    <a:pt x="22" y="0"/>
                  </a:lnTo>
                  <a:lnTo>
                    <a:pt x="12" y="0"/>
                  </a:lnTo>
                  <a:lnTo>
                    <a:pt x="0" y="0"/>
                  </a:lnTo>
                  <a:lnTo>
                    <a:pt x="132" y="214"/>
                  </a:lnTo>
                  <a:lnTo>
                    <a:pt x="132" y="214"/>
                  </a:lnTo>
                  <a:lnTo>
                    <a:pt x="136" y="204"/>
                  </a:lnTo>
                  <a:lnTo>
                    <a:pt x="140" y="196"/>
                  </a:lnTo>
                  <a:lnTo>
                    <a:pt x="144" y="186"/>
                  </a:lnTo>
                  <a:lnTo>
                    <a:pt x="144" y="176"/>
                  </a:lnTo>
                  <a:lnTo>
                    <a:pt x="146" y="166"/>
                  </a:lnTo>
                  <a:lnTo>
                    <a:pt x="144" y="156"/>
                  </a:lnTo>
                  <a:lnTo>
                    <a:pt x="142" y="146"/>
                  </a:lnTo>
                  <a:lnTo>
                    <a:pt x="138" y="136"/>
                  </a:lnTo>
                  <a:lnTo>
                    <a:pt x="138" y="136"/>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4" name="Freeform 171">
              <a:extLst>
                <a:ext uri="{FF2B5EF4-FFF2-40B4-BE49-F238E27FC236}">
                  <a16:creationId xmlns:a16="http://schemas.microsoft.com/office/drawing/2014/main" id="{FEE5B894-C1B4-4608-AFD8-B3DA8A16B15E}"/>
                </a:ext>
              </a:extLst>
            </p:cNvPr>
            <p:cNvSpPr>
              <a:spLocks/>
            </p:cNvSpPr>
            <p:nvPr/>
          </p:nvSpPr>
          <p:spPr bwMode="auto">
            <a:xfrm>
              <a:off x="-3438525" y="1930400"/>
              <a:ext cx="2044700" cy="2044700"/>
            </a:xfrm>
            <a:custGeom>
              <a:avLst/>
              <a:gdLst>
                <a:gd name="T0" fmla="*/ 1064 w 1288"/>
                <a:gd name="T1" fmla="*/ 692 h 1288"/>
                <a:gd name="T2" fmla="*/ 1064 w 1288"/>
                <a:gd name="T3" fmla="*/ 692 h 1288"/>
                <a:gd name="T4" fmla="*/ 638 w 1288"/>
                <a:gd name="T5" fmla="*/ 0 h 1288"/>
                <a:gd name="T6" fmla="*/ 638 w 1288"/>
                <a:gd name="T7" fmla="*/ 0 h 1288"/>
                <a:gd name="T8" fmla="*/ 638 w 1288"/>
                <a:gd name="T9" fmla="*/ 26 h 1288"/>
                <a:gd name="T10" fmla="*/ 634 w 1288"/>
                <a:gd name="T11" fmla="*/ 54 h 1288"/>
                <a:gd name="T12" fmla="*/ 626 w 1288"/>
                <a:gd name="T13" fmla="*/ 82 h 1288"/>
                <a:gd name="T14" fmla="*/ 616 w 1288"/>
                <a:gd name="T15" fmla="*/ 112 h 1288"/>
                <a:gd name="T16" fmla="*/ 602 w 1288"/>
                <a:gd name="T17" fmla="*/ 140 h 1288"/>
                <a:gd name="T18" fmla="*/ 586 w 1288"/>
                <a:gd name="T19" fmla="*/ 172 h 1288"/>
                <a:gd name="T20" fmla="*/ 568 w 1288"/>
                <a:gd name="T21" fmla="*/ 202 h 1288"/>
                <a:gd name="T22" fmla="*/ 546 w 1288"/>
                <a:gd name="T23" fmla="*/ 234 h 1288"/>
                <a:gd name="T24" fmla="*/ 524 w 1288"/>
                <a:gd name="T25" fmla="*/ 264 h 1288"/>
                <a:gd name="T26" fmla="*/ 498 w 1288"/>
                <a:gd name="T27" fmla="*/ 296 h 1288"/>
                <a:gd name="T28" fmla="*/ 444 w 1288"/>
                <a:gd name="T29" fmla="*/ 358 h 1288"/>
                <a:gd name="T30" fmla="*/ 386 w 1288"/>
                <a:gd name="T31" fmla="*/ 420 h 1288"/>
                <a:gd name="T32" fmla="*/ 326 w 1288"/>
                <a:gd name="T33" fmla="*/ 480 h 1288"/>
                <a:gd name="T34" fmla="*/ 266 w 1288"/>
                <a:gd name="T35" fmla="*/ 536 h 1288"/>
                <a:gd name="T36" fmla="*/ 208 w 1288"/>
                <a:gd name="T37" fmla="*/ 588 h 1288"/>
                <a:gd name="T38" fmla="*/ 152 w 1288"/>
                <a:gd name="T39" fmla="*/ 634 h 1288"/>
                <a:gd name="T40" fmla="*/ 102 w 1288"/>
                <a:gd name="T41" fmla="*/ 674 h 1288"/>
                <a:gd name="T42" fmla="*/ 28 w 1288"/>
                <a:gd name="T43" fmla="*/ 732 h 1288"/>
                <a:gd name="T44" fmla="*/ 0 w 1288"/>
                <a:gd name="T45" fmla="*/ 754 h 1288"/>
                <a:gd name="T46" fmla="*/ 272 w 1288"/>
                <a:gd name="T47" fmla="*/ 1194 h 1288"/>
                <a:gd name="T48" fmla="*/ 272 w 1288"/>
                <a:gd name="T49" fmla="*/ 1194 h 1288"/>
                <a:gd name="T50" fmla="*/ 330 w 1288"/>
                <a:gd name="T51" fmla="*/ 1288 h 1288"/>
                <a:gd name="T52" fmla="*/ 330 w 1288"/>
                <a:gd name="T53" fmla="*/ 1288 h 1288"/>
                <a:gd name="T54" fmla="*/ 362 w 1288"/>
                <a:gd name="T55" fmla="*/ 1272 h 1288"/>
                <a:gd name="T56" fmla="*/ 446 w 1288"/>
                <a:gd name="T57" fmla="*/ 1232 h 1288"/>
                <a:gd name="T58" fmla="*/ 504 w 1288"/>
                <a:gd name="T59" fmla="*/ 1206 h 1288"/>
                <a:gd name="T60" fmla="*/ 568 w 1288"/>
                <a:gd name="T61" fmla="*/ 1178 h 1288"/>
                <a:gd name="T62" fmla="*/ 640 w 1288"/>
                <a:gd name="T63" fmla="*/ 1148 h 1288"/>
                <a:gd name="T64" fmla="*/ 718 w 1288"/>
                <a:gd name="T65" fmla="*/ 1120 h 1288"/>
                <a:gd name="T66" fmla="*/ 796 w 1288"/>
                <a:gd name="T67" fmla="*/ 1092 h 1288"/>
                <a:gd name="T68" fmla="*/ 878 w 1288"/>
                <a:gd name="T69" fmla="*/ 1068 h 1288"/>
                <a:gd name="T70" fmla="*/ 958 w 1288"/>
                <a:gd name="T71" fmla="*/ 1048 h 1288"/>
                <a:gd name="T72" fmla="*/ 996 w 1288"/>
                <a:gd name="T73" fmla="*/ 1040 h 1288"/>
                <a:gd name="T74" fmla="*/ 1036 w 1288"/>
                <a:gd name="T75" fmla="*/ 1032 h 1288"/>
                <a:gd name="T76" fmla="*/ 1072 w 1288"/>
                <a:gd name="T77" fmla="*/ 1028 h 1288"/>
                <a:gd name="T78" fmla="*/ 1108 w 1288"/>
                <a:gd name="T79" fmla="*/ 1024 h 1288"/>
                <a:gd name="T80" fmla="*/ 1144 w 1288"/>
                <a:gd name="T81" fmla="*/ 1024 h 1288"/>
                <a:gd name="T82" fmla="*/ 1176 w 1288"/>
                <a:gd name="T83" fmla="*/ 1024 h 1288"/>
                <a:gd name="T84" fmla="*/ 1208 w 1288"/>
                <a:gd name="T85" fmla="*/ 1028 h 1288"/>
                <a:gd name="T86" fmla="*/ 1238 w 1288"/>
                <a:gd name="T87" fmla="*/ 1034 h 1288"/>
                <a:gd name="T88" fmla="*/ 1264 w 1288"/>
                <a:gd name="T89" fmla="*/ 1042 h 1288"/>
                <a:gd name="T90" fmla="*/ 1288 w 1288"/>
                <a:gd name="T91" fmla="*/ 1054 h 1288"/>
                <a:gd name="T92" fmla="*/ 1064 w 1288"/>
                <a:gd name="T93" fmla="*/ 692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8" h="1288">
                  <a:moveTo>
                    <a:pt x="1064" y="692"/>
                  </a:moveTo>
                  <a:lnTo>
                    <a:pt x="1064" y="692"/>
                  </a:lnTo>
                  <a:lnTo>
                    <a:pt x="638" y="0"/>
                  </a:lnTo>
                  <a:lnTo>
                    <a:pt x="638" y="0"/>
                  </a:lnTo>
                  <a:lnTo>
                    <a:pt x="638" y="26"/>
                  </a:lnTo>
                  <a:lnTo>
                    <a:pt x="634" y="54"/>
                  </a:lnTo>
                  <a:lnTo>
                    <a:pt x="626" y="82"/>
                  </a:lnTo>
                  <a:lnTo>
                    <a:pt x="616" y="112"/>
                  </a:lnTo>
                  <a:lnTo>
                    <a:pt x="602" y="140"/>
                  </a:lnTo>
                  <a:lnTo>
                    <a:pt x="586" y="172"/>
                  </a:lnTo>
                  <a:lnTo>
                    <a:pt x="568" y="202"/>
                  </a:lnTo>
                  <a:lnTo>
                    <a:pt x="546" y="234"/>
                  </a:lnTo>
                  <a:lnTo>
                    <a:pt x="524" y="264"/>
                  </a:lnTo>
                  <a:lnTo>
                    <a:pt x="498" y="296"/>
                  </a:lnTo>
                  <a:lnTo>
                    <a:pt x="444" y="358"/>
                  </a:lnTo>
                  <a:lnTo>
                    <a:pt x="386" y="420"/>
                  </a:lnTo>
                  <a:lnTo>
                    <a:pt x="326" y="480"/>
                  </a:lnTo>
                  <a:lnTo>
                    <a:pt x="266" y="536"/>
                  </a:lnTo>
                  <a:lnTo>
                    <a:pt x="208" y="588"/>
                  </a:lnTo>
                  <a:lnTo>
                    <a:pt x="152" y="634"/>
                  </a:lnTo>
                  <a:lnTo>
                    <a:pt x="102" y="674"/>
                  </a:lnTo>
                  <a:lnTo>
                    <a:pt x="28" y="732"/>
                  </a:lnTo>
                  <a:lnTo>
                    <a:pt x="0" y="754"/>
                  </a:lnTo>
                  <a:lnTo>
                    <a:pt x="272" y="1194"/>
                  </a:lnTo>
                  <a:lnTo>
                    <a:pt x="272" y="1194"/>
                  </a:lnTo>
                  <a:lnTo>
                    <a:pt x="330" y="1288"/>
                  </a:lnTo>
                  <a:lnTo>
                    <a:pt x="330" y="1288"/>
                  </a:lnTo>
                  <a:lnTo>
                    <a:pt x="362" y="1272"/>
                  </a:lnTo>
                  <a:lnTo>
                    <a:pt x="446" y="1232"/>
                  </a:lnTo>
                  <a:lnTo>
                    <a:pt x="504" y="1206"/>
                  </a:lnTo>
                  <a:lnTo>
                    <a:pt x="568" y="1178"/>
                  </a:lnTo>
                  <a:lnTo>
                    <a:pt x="640" y="1148"/>
                  </a:lnTo>
                  <a:lnTo>
                    <a:pt x="718" y="1120"/>
                  </a:lnTo>
                  <a:lnTo>
                    <a:pt x="796" y="1092"/>
                  </a:lnTo>
                  <a:lnTo>
                    <a:pt x="878" y="1068"/>
                  </a:lnTo>
                  <a:lnTo>
                    <a:pt x="958" y="1048"/>
                  </a:lnTo>
                  <a:lnTo>
                    <a:pt x="996" y="1040"/>
                  </a:lnTo>
                  <a:lnTo>
                    <a:pt x="1036" y="1032"/>
                  </a:lnTo>
                  <a:lnTo>
                    <a:pt x="1072" y="1028"/>
                  </a:lnTo>
                  <a:lnTo>
                    <a:pt x="1108" y="1024"/>
                  </a:lnTo>
                  <a:lnTo>
                    <a:pt x="1144" y="1024"/>
                  </a:lnTo>
                  <a:lnTo>
                    <a:pt x="1176" y="1024"/>
                  </a:lnTo>
                  <a:lnTo>
                    <a:pt x="1208" y="1028"/>
                  </a:lnTo>
                  <a:lnTo>
                    <a:pt x="1238" y="1034"/>
                  </a:lnTo>
                  <a:lnTo>
                    <a:pt x="1264" y="1042"/>
                  </a:lnTo>
                  <a:lnTo>
                    <a:pt x="1288" y="1054"/>
                  </a:lnTo>
                  <a:lnTo>
                    <a:pt x="1064" y="69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5" name="Freeform 172">
              <a:extLst>
                <a:ext uri="{FF2B5EF4-FFF2-40B4-BE49-F238E27FC236}">
                  <a16:creationId xmlns:a16="http://schemas.microsoft.com/office/drawing/2014/main" id="{823FC7DF-2374-413F-8F14-892436635CA2}"/>
                </a:ext>
              </a:extLst>
            </p:cNvPr>
            <p:cNvSpPr>
              <a:spLocks/>
            </p:cNvSpPr>
            <p:nvPr/>
          </p:nvSpPr>
          <p:spPr bwMode="auto">
            <a:xfrm>
              <a:off x="-3790950" y="3721100"/>
              <a:ext cx="241300" cy="311150"/>
            </a:xfrm>
            <a:custGeom>
              <a:avLst/>
              <a:gdLst>
                <a:gd name="T0" fmla="*/ 142 w 152"/>
                <a:gd name="T1" fmla="*/ 184 h 196"/>
                <a:gd name="T2" fmla="*/ 142 w 152"/>
                <a:gd name="T3" fmla="*/ 184 h 196"/>
                <a:gd name="T4" fmla="*/ 138 w 152"/>
                <a:gd name="T5" fmla="*/ 180 h 196"/>
                <a:gd name="T6" fmla="*/ 138 w 152"/>
                <a:gd name="T7" fmla="*/ 180 h 196"/>
                <a:gd name="T8" fmla="*/ 126 w 152"/>
                <a:gd name="T9" fmla="*/ 162 h 196"/>
                <a:gd name="T10" fmla="*/ 84 w 152"/>
                <a:gd name="T11" fmla="*/ 94 h 196"/>
                <a:gd name="T12" fmla="*/ 84 w 152"/>
                <a:gd name="T13" fmla="*/ 94 h 196"/>
                <a:gd name="T14" fmla="*/ 30 w 152"/>
                <a:gd name="T15" fmla="*/ 6 h 196"/>
                <a:gd name="T16" fmla="*/ 30 w 152"/>
                <a:gd name="T17" fmla="*/ 6 h 196"/>
                <a:gd name="T18" fmla="*/ 26 w 152"/>
                <a:gd name="T19" fmla="*/ 0 h 196"/>
                <a:gd name="T20" fmla="*/ 26 w 152"/>
                <a:gd name="T21" fmla="*/ 0 h 196"/>
                <a:gd name="T22" fmla="*/ 16 w 152"/>
                <a:gd name="T23" fmla="*/ 18 h 196"/>
                <a:gd name="T24" fmla="*/ 8 w 152"/>
                <a:gd name="T25" fmla="*/ 36 h 196"/>
                <a:gd name="T26" fmla="*/ 2 w 152"/>
                <a:gd name="T27" fmla="*/ 52 h 196"/>
                <a:gd name="T28" fmla="*/ 0 w 152"/>
                <a:gd name="T29" fmla="*/ 66 h 196"/>
                <a:gd name="T30" fmla="*/ 0 w 152"/>
                <a:gd name="T31" fmla="*/ 66 h 196"/>
                <a:gd name="T32" fmla="*/ 2 w 152"/>
                <a:gd name="T33" fmla="*/ 80 h 196"/>
                <a:gd name="T34" fmla="*/ 8 w 152"/>
                <a:gd name="T35" fmla="*/ 96 h 196"/>
                <a:gd name="T36" fmla="*/ 16 w 152"/>
                <a:gd name="T37" fmla="*/ 114 h 196"/>
                <a:gd name="T38" fmla="*/ 26 w 152"/>
                <a:gd name="T39" fmla="*/ 132 h 196"/>
                <a:gd name="T40" fmla="*/ 26 w 152"/>
                <a:gd name="T41" fmla="*/ 132 h 196"/>
                <a:gd name="T42" fmla="*/ 26 w 152"/>
                <a:gd name="T43" fmla="*/ 132 h 196"/>
                <a:gd name="T44" fmla="*/ 26 w 152"/>
                <a:gd name="T45" fmla="*/ 134 h 196"/>
                <a:gd name="T46" fmla="*/ 26 w 152"/>
                <a:gd name="T47" fmla="*/ 134 h 196"/>
                <a:gd name="T48" fmla="*/ 30 w 152"/>
                <a:gd name="T49" fmla="*/ 142 h 196"/>
                <a:gd name="T50" fmla="*/ 30 w 152"/>
                <a:gd name="T51" fmla="*/ 142 h 196"/>
                <a:gd name="T52" fmla="*/ 32 w 152"/>
                <a:gd name="T53" fmla="*/ 142 h 196"/>
                <a:gd name="T54" fmla="*/ 32 w 152"/>
                <a:gd name="T55" fmla="*/ 142 h 196"/>
                <a:gd name="T56" fmla="*/ 36 w 152"/>
                <a:gd name="T57" fmla="*/ 150 h 196"/>
                <a:gd name="T58" fmla="*/ 36 w 152"/>
                <a:gd name="T59" fmla="*/ 150 h 196"/>
                <a:gd name="T60" fmla="*/ 38 w 152"/>
                <a:gd name="T61" fmla="*/ 152 h 196"/>
                <a:gd name="T62" fmla="*/ 38 w 152"/>
                <a:gd name="T63" fmla="*/ 152 h 196"/>
                <a:gd name="T64" fmla="*/ 44 w 152"/>
                <a:gd name="T65" fmla="*/ 160 h 196"/>
                <a:gd name="T66" fmla="*/ 44 w 152"/>
                <a:gd name="T67" fmla="*/ 160 h 196"/>
                <a:gd name="T68" fmla="*/ 44 w 152"/>
                <a:gd name="T69" fmla="*/ 160 h 196"/>
                <a:gd name="T70" fmla="*/ 44 w 152"/>
                <a:gd name="T71" fmla="*/ 160 h 196"/>
                <a:gd name="T72" fmla="*/ 50 w 152"/>
                <a:gd name="T73" fmla="*/ 168 h 196"/>
                <a:gd name="T74" fmla="*/ 50 w 152"/>
                <a:gd name="T75" fmla="*/ 168 h 196"/>
                <a:gd name="T76" fmla="*/ 50 w 152"/>
                <a:gd name="T77" fmla="*/ 168 h 196"/>
                <a:gd name="T78" fmla="*/ 50 w 152"/>
                <a:gd name="T79" fmla="*/ 168 h 196"/>
                <a:gd name="T80" fmla="*/ 64 w 152"/>
                <a:gd name="T81" fmla="*/ 180 h 196"/>
                <a:gd name="T82" fmla="*/ 76 w 152"/>
                <a:gd name="T83" fmla="*/ 190 h 196"/>
                <a:gd name="T84" fmla="*/ 76 w 152"/>
                <a:gd name="T85" fmla="*/ 190 h 196"/>
                <a:gd name="T86" fmla="*/ 90 w 152"/>
                <a:gd name="T87" fmla="*/ 194 h 196"/>
                <a:gd name="T88" fmla="*/ 108 w 152"/>
                <a:gd name="T89" fmla="*/ 196 h 196"/>
                <a:gd name="T90" fmla="*/ 130 w 152"/>
                <a:gd name="T91" fmla="*/ 196 h 196"/>
                <a:gd name="T92" fmla="*/ 152 w 152"/>
                <a:gd name="T93" fmla="*/ 196 h 196"/>
                <a:gd name="T94" fmla="*/ 152 w 152"/>
                <a:gd name="T95" fmla="*/ 196 h 196"/>
                <a:gd name="T96" fmla="*/ 142 w 152"/>
                <a:gd name="T97" fmla="*/ 184 h 196"/>
                <a:gd name="T98" fmla="*/ 142 w 152"/>
                <a:gd name="T9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96">
                  <a:moveTo>
                    <a:pt x="142" y="184"/>
                  </a:moveTo>
                  <a:lnTo>
                    <a:pt x="142" y="184"/>
                  </a:lnTo>
                  <a:lnTo>
                    <a:pt x="138" y="180"/>
                  </a:lnTo>
                  <a:lnTo>
                    <a:pt x="138" y="180"/>
                  </a:lnTo>
                  <a:lnTo>
                    <a:pt x="126" y="162"/>
                  </a:lnTo>
                  <a:lnTo>
                    <a:pt x="84" y="94"/>
                  </a:lnTo>
                  <a:lnTo>
                    <a:pt x="84" y="94"/>
                  </a:lnTo>
                  <a:lnTo>
                    <a:pt x="30" y="6"/>
                  </a:lnTo>
                  <a:lnTo>
                    <a:pt x="30" y="6"/>
                  </a:lnTo>
                  <a:lnTo>
                    <a:pt x="26" y="0"/>
                  </a:lnTo>
                  <a:lnTo>
                    <a:pt x="26" y="0"/>
                  </a:lnTo>
                  <a:lnTo>
                    <a:pt x="16" y="18"/>
                  </a:lnTo>
                  <a:lnTo>
                    <a:pt x="8" y="36"/>
                  </a:lnTo>
                  <a:lnTo>
                    <a:pt x="2" y="52"/>
                  </a:lnTo>
                  <a:lnTo>
                    <a:pt x="0" y="66"/>
                  </a:lnTo>
                  <a:lnTo>
                    <a:pt x="0" y="66"/>
                  </a:lnTo>
                  <a:lnTo>
                    <a:pt x="2" y="80"/>
                  </a:lnTo>
                  <a:lnTo>
                    <a:pt x="8" y="96"/>
                  </a:lnTo>
                  <a:lnTo>
                    <a:pt x="16" y="114"/>
                  </a:lnTo>
                  <a:lnTo>
                    <a:pt x="26" y="132"/>
                  </a:lnTo>
                  <a:lnTo>
                    <a:pt x="26" y="132"/>
                  </a:lnTo>
                  <a:lnTo>
                    <a:pt x="26" y="132"/>
                  </a:lnTo>
                  <a:lnTo>
                    <a:pt x="26" y="134"/>
                  </a:lnTo>
                  <a:lnTo>
                    <a:pt x="26" y="134"/>
                  </a:lnTo>
                  <a:lnTo>
                    <a:pt x="30" y="142"/>
                  </a:lnTo>
                  <a:lnTo>
                    <a:pt x="30" y="142"/>
                  </a:lnTo>
                  <a:lnTo>
                    <a:pt x="32" y="142"/>
                  </a:lnTo>
                  <a:lnTo>
                    <a:pt x="32" y="142"/>
                  </a:lnTo>
                  <a:lnTo>
                    <a:pt x="36" y="150"/>
                  </a:lnTo>
                  <a:lnTo>
                    <a:pt x="36" y="150"/>
                  </a:lnTo>
                  <a:lnTo>
                    <a:pt x="38" y="152"/>
                  </a:lnTo>
                  <a:lnTo>
                    <a:pt x="38" y="152"/>
                  </a:lnTo>
                  <a:lnTo>
                    <a:pt x="44" y="160"/>
                  </a:lnTo>
                  <a:lnTo>
                    <a:pt x="44" y="160"/>
                  </a:lnTo>
                  <a:lnTo>
                    <a:pt x="44" y="160"/>
                  </a:lnTo>
                  <a:lnTo>
                    <a:pt x="44" y="160"/>
                  </a:lnTo>
                  <a:lnTo>
                    <a:pt x="50" y="168"/>
                  </a:lnTo>
                  <a:lnTo>
                    <a:pt x="50" y="168"/>
                  </a:lnTo>
                  <a:lnTo>
                    <a:pt x="50" y="168"/>
                  </a:lnTo>
                  <a:lnTo>
                    <a:pt x="50" y="168"/>
                  </a:lnTo>
                  <a:lnTo>
                    <a:pt x="64" y="180"/>
                  </a:lnTo>
                  <a:lnTo>
                    <a:pt x="76" y="190"/>
                  </a:lnTo>
                  <a:lnTo>
                    <a:pt x="76" y="190"/>
                  </a:lnTo>
                  <a:lnTo>
                    <a:pt x="90" y="194"/>
                  </a:lnTo>
                  <a:lnTo>
                    <a:pt x="108" y="196"/>
                  </a:lnTo>
                  <a:lnTo>
                    <a:pt x="130" y="196"/>
                  </a:lnTo>
                  <a:lnTo>
                    <a:pt x="152" y="196"/>
                  </a:lnTo>
                  <a:lnTo>
                    <a:pt x="152" y="196"/>
                  </a:lnTo>
                  <a:lnTo>
                    <a:pt x="142" y="184"/>
                  </a:lnTo>
                  <a:lnTo>
                    <a:pt x="142" y="184"/>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6" name="Freeform 173">
              <a:extLst>
                <a:ext uri="{FF2B5EF4-FFF2-40B4-BE49-F238E27FC236}">
                  <a16:creationId xmlns:a16="http://schemas.microsoft.com/office/drawing/2014/main" id="{2271387A-81C8-46E3-BF4C-66716F79E4F9}"/>
                </a:ext>
              </a:extLst>
            </p:cNvPr>
            <p:cNvSpPr>
              <a:spLocks/>
            </p:cNvSpPr>
            <p:nvPr/>
          </p:nvSpPr>
          <p:spPr bwMode="auto">
            <a:xfrm>
              <a:off x="-3797300" y="3127375"/>
              <a:ext cx="882650" cy="1019175"/>
            </a:xfrm>
            <a:custGeom>
              <a:avLst/>
              <a:gdLst>
                <a:gd name="T0" fmla="*/ 296 w 556"/>
                <a:gd name="T1" fmla="*/ 114 h 642"/>
                <a:gd name="T2" fmla="*/ 226 w 556"/>
                <a:gd name="T3" fmla="*/ 0 h 642"/>
                <a:gd name="T4" fmla="*/ 106 w 556"/>
                <a:gd name="T5" fmla="*/ 74 h 642"/>
                <a:gd name="T6" fmla="*/ 106 w 556"/>
                <a:gd name="T7" fmla="*/ 74 h 642"/>
                <a:gd name="T8" fmla="*/ 106 w 556"/>
                <a:gd name="T9" fmla="*/ 74 h 642"/>
                <a:gd name="T10" fmla="*/ 106 w 556"/>
                <a:gd name="T11" fmla="*/ 74 h 642"/>
                <a:gd name="T12" fmla="*/ 106 w 556"/>
                <a:gd name="T13" fmla="*/ 74 h 642"/>
                <a:gd name="T14" fmla="*/ 88 w 556"/>
                <a:gd name="T15" fmla="*/ 88 h 642"/>
                <a:gd name="T16" fmla="*/ 70 w 556"/>
                <a:gd name="T17" fmla="*/ 102 h 642"/>
                <a:gd name="T18" fmla="*/ 56 w 556"/>
                <a:gd name="T19" fmla="*/ 118 h 642"/>
                <a:gd name="T20" fmla="*/ 42 w 556"/>
                <a:gd name="T21" fmla="*/ 134 h 642"/>
                <a:gd name="T22" fmla="*/ 30 w 556"/>
                <a:gd name="T23" fmla="*/ 152 h 642"/>
                <a:gd name="T24" fmla="*/ 20 w 556"/>
                <a:gd name="T25" fmla="*/ 172 h 642"/>
                <a:gd name="T26" fmla="*/ 12 w 556"/>
                <a:gd name="T27" fmla="*/ 192 h 642"/>
                <a:gd name="T28" fmla="*/ 6 w 556"/>
                <a:gd name="T29" fmla="*/ 212 h 642"/>
                <a:gd name="T30" fmla="*/ 2 w 556"/>
                <a:gd name="T31" fmla="*/ 234 h 642"/>
                <a:gd name="T32" fmla="*/ 0 w 556"/>
                <a:gd name="T33" fmla="*/ 254 h 642"/>
                <a:gd name="T34" fmla="*/ 2 w 556"/>
                <a:gd name="T35" fmla="*/ 276 h 642"/>
                <a:gd name="T36" fmla="*/ 4 w 556"/>
                <a:gd name="T37" fmla="*/ 298 h 642"/>
                <a:gd name="T38" fmla="*/ 8 w 556"/>
                <a:gd name="T39" fmla="*/ 318 h 642"/>
                <a:gd name="T40" fmla="*/ 14 w 556"/>
                <a:gd name="T41" fmla="*/ 340 h 642"/>
                <a:gd name="T42" fmla="*/ 22 w 556"/>
                <a:gd name="T43" fmla="*/ 360 h 642"/>
                <a:gd name="T44" fmla="*/ 34 w 556"/>
                <a:gd name="T45" fmla="*/ 380 h 642"/>
                <a:gd name="T46" fmla="*/ 130 w 556"/>
                <a:gd name="T47" fmla="*/ 536 h 642"/>
                <a:gd name="T48" fmla="*/ 130 w 556"/>
                <a:gd name="T49" fmla="*/ 536 h 642"/>
                <a:gd name="T50" fmla="*/ 144 w 556"/>
                <a:gd name="T51" fmla="*/ 554 h 642"/>
                <a:gd name="T52" fmla="*/ 158 w 556"/>
                <a:gd name="T53" fmla="*/ 572 h 642"/>
                <a:gd name="T54" fmla="*/ 174 w 556"/>
                <a:gd name="T55" fmla="*/ 588 h 642"/>
                <a:gd name="T56" fmla="*/ 190 w 556"/>
                <a:gd name="T57" fmla="*/ 600 h 642"/>
                <a:gd name="T58" fmla="*/ 208 w 556"/>
                <a:gd name="T59" fmla="*/ 612 h 642"/>
                <a:gd name="T60" fmla="*/ 228 w 556"/>
                <a:gd name="T61" fmla="*/ 622 h 642"/>
                <a:gd name="T62" fmla="*/ 248 w 556"/>
                <a:gd name="T63" fmla="*/ 630 h 642"/>
                <a:gd name="T64" fmla="*/ 268 w 556"/>
                <a:gd name="T65" fmla="*/ 636 h 642"/>
                <a:gd name="T66" fmla="*/ 290 w 556"/>
                <a:gd name="T67" fmla="*/ 640 h 642"/>
                <a:gd name="T68" fmla="*/ 310 w 556"/>
                <a:gd name="T69" fmla="*/ 642 h 642"/>
                <a:gd name="T70" fmla="*/ 332 w 556"/>
                <a:gd name="T71" fmla="*/ 642 h 642"/>
                <a:gd name="T72" fmla="*/ 354 w 556"/>
                <a:gd name="T73" fmla="*/ 638 h 642"/>
                <a:gd name="T74" fmla="*/ 374 w 556"/>
                <a:gd name="T75" fmla="*/ 634 h 642"/>
                <a:gd name="T76" fmla="*/ 396 w 556"/>
                <a:gd name="T77" fmla="*/ 628 h 642"/>
                <a:gd name="T78" fmla="*/ 416 w 556"/>
                <a:gd name="T79" fmla="*/ 620 h 642"/>
                <a:gd name="T80" fmla="*/ 436 w 556"/>
                <a:gd name="T81" fmla="*/ 608 h 642"/>
                <a:gd name="T82" fmla="*/ 556 w 556"/>
                <a:gd name="T83" fmla="*/ 534 h 642"/>
                <a:gd name="T84" fmla="*/ 296 w 556"/>
                <a:gd name="T85" fmla="*/ 11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6" h="642">
                  <a:moveTo>
                    <a:pt x="296" y="114"/>
                  </a:moveTo>
                  <a:lnTo>
                    <a:pt x="226" y="0"/>
                  </a:lnTo>
                  <a:lnTo>
                    <a:pt x="106" y="74"/>
                  </a:lnTo>
                  <a:lnTo>
                    <a:pt x="106" y="74"/>
                  </a:lnTo>
                  <a:lnTo>
                    <a:pt x="106" y="74"/>
                  </a:lnTo>
                  <a:lnTo>
                    <a:pt x="106" y="74"/>
                  </a:lnTo>
                  <a:lnTo>
                    <a:pt x="106" y="74"/>
                  </a:lnTo>
                  <a:lnTo>
                    <a:pt x="88" y="88"/>
                  </a:lnTo>
                  <a:lnTo>
                    <a:pt x="70" y="102"/>
                  </a:lnTo>
                  <a:lnTo>
                    <a:pt x="56" y="118"/>
                  </a:lnTo>
                  <a:lnTo>
                    <a:pt x="42" y="134"/>
                  </a:lnTo>
                  <a:lnTo>
                    <a:pt x="30" y="152"/>
                  </a:lnTo>
                  <a:lnTo>
                    <a:pt x="20" y="172"/>
                  </a:lnTo>
                  <a:lnTo>
                    <a:pt x="12" y="192"/>
                  </a:lnTo>
                  <a:lnTo>
                    <a:pt x="6" y="212"/>
                  </a:lnTo>
                  <a:lnTo>
                    <a:pt x="2" y="234"/>
                  </a:lnTo>
                  <a:lnTo>
                    <a:pt x="0" y="254"/>
                  </a:lnTo>
                  <a:lnTo>
                    <a:pt x="2" y="276"/>
                  </a:lnTo>
                  <a:lnTo>
                    <a:pt x="4" y="298"/>
                  </a:lnTo>
                  <a:lnTo>
                    <a:pt x="8" y="318"/>
                  </a:lnTo>
                  <a:lnTo>
                    <a:pt x="14" y="340"/>
                  </a:lnTo>
                  <a:lnTo>
                    <a:pt x="22" y="360"/>
                  </a:lnTo>
                  <a:lnTo>
                    <a:pt x="34" y="380"/>
                  </a:lnTo>
                  <a:lnTo>
                    <a:pt x="130" y="536"/>
                  </a:lnTo>
                  <a:lnTo>
                    <a:pt x="130" y="536"/>
                  </a:lnTo>
                  <a:lnTo>
                    <a:pt x="144" y="554"/>
                  </a:lnTo>
                  <a:lnTo>
                    <a:pt x="158" y="572"/>
                  </a:lnTo>
                  <a:lnTo>
                    <a:pt x="174" y="588"/>
                  </a:lnTo>
                  <a:lnTo>
                    <a:pt x="190" y="600"/>
                  </a:lnTo>
                  <a:lnTo>
                    <a:pt x="208" y="612"/>
                  </a:lnTo>
                  <a:lnTo>
                    <a:pt x="228" y="622"/>
                  </a:lnTo>
                  <a:lnTo>
                    <a:pt x="248" y="630"/>
                  </a:lnTo>
                  <a:lnTo>
                    <a:pt x="268" y="636"/>
                  </a:lnTo>
                  <a:lnTo>
                    <a:pt x="290" y="640"/>
                  </a:lnTo>
                  <a:lnTo>
                    <a:pt x="310" y="642"/>
                  </a:lnTo>
                  <a:lnTo>
                    <a:pt x="332" y="642"/>
                  </a:lnTo>
                  <a:lnTo>
                    <a:pt x="354" y="638"/>
                  </a:lnTo>
                  <a:lnTo>
                    <a:pt x="374" y="634"/>
                  </a:lnTo>
                  <a:lnTo>
                    <a:pt x="396" y="628"/>
                  </a:lnTo>
                  <a:lnTo>
                    <a:pt x="416" y="620"/>
                  </a:lnTo>
                  <a:lnTo>
                    <a:pt x="436" y="608"/>
                  </a:lnTo>
                  <a:lnTo>
                    <a:pt x="556" y="534"/>
                  </a:lnTo>
                  <a:lnTo>
                    <a:pt x="296" y="11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nvGrpSpPr>
          <p:cNvPr id="77" name="Group 76">
            <a:extLst>
              <a:ext uri="{FF2B5EF4-FFF2-40B4-BE49-F238E27FC236}">
                <a16:creationId xmlns:a16="http://schemas.microsoft.com/office/drawing/2014/main" id="{56E32691-EC57-438B-9E81-325BD74AFAA4}"/>
              </a:ext>
            </a:extLst>
          </p:cNvPr>
          <p:cNvGrpSpPr/>
          <p:nvPr/>
        </p:nvGrpSpPr>
        <p:grpSpPr>
          <a:xfrm>
            <a:off x="779473" y="6282971"/>
            <a:ext cx="709324" cy="645029"/>
            <a:chOff x="-4127500" y="1657350"/>
            <a:chExt cx="3403600" cy="4083050"/>
          </a:xfrm>
        </p:grpSpPr>
        <p:sp>
          <p:nvSpPr>
            <p:cNvPr id="78" name="Line 155">
              <a:extLst>
                <a:ext uri="{FF2B5EF4-FFF2-40B4-BE49-F238E27FC236}">
                  <a16:creationId xmlns:a16="http://schemas.microsoft.com/office/drawing/2014/main" id="{7A641F7A-1D33-4E26-B9A9-91FFA88C4D66}"/>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79" name="Line 156">
              <a:extLst>
                <a:ext uri="{FF2B5EF4-FFF2-40B4-BE49-F238E27FC236}">
                  <a16:creationId xmlns:a16="http://schemas.microsoft.com/office/drawing/2014/main" id="{FD58EA43-C292-4626-BED2-5E1F13BBDAD1}"/>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0" name="Freeform 157">
              <a:extLst>
                <a:ext uri="{FF2B5EF4-FFF2-40B4-BE49-F238E27FC236}">
                  <a16:creationId xmlns:a16="http://schemas.microsoft.com/office/drawing/2014/main" id="{71826988-F598-4E3C-B5AD-01723F42F308}"/>
                </a:ext>
              </a:extLst>
            </p:cNvPr>
            <p:cNvSpPr>
              <a:spLocks/>
            </p:cNvSpPr>
            <p:nvPr/>
          </p:nvSpPr>
          <p:spPr bwMode="auto">
            <a:xfrm>
              <a:off x="-1660525" y="1657350"/>
              <a:ext cx="936625" cy="1457325"/>
            </a:xfrm>
            <a:custGeom>
              <a:avLst/>
              <a:gdLst>
                <a:gd name="T0" fmla="*/ 30 w 590"/>
                <a:gd name="T1" fmla="*/ 4 h 918"/>
                <a:gd name="T2" fmla="*/ 0 w 590"/>
                <a:gd name="T3" fmla="*/ 58 h 918"/>
                <a:gd name="T4" fmla="*/ 14 w 590"/>
                <a:gd name="T5" fmla="*/ 62 h 918"/>
                <a:gd name="T6" fmla="*/ 48 w 590"/>
                <a:gd name="T7" fmla="*/ 72 h 918"/>
                <a:gd name="T8" fmla="*/ 114 w 590"/>
                <a:gd name="T9" fmla="*/ 96 h 918"/>
                <a:gd name="T10" fmla="*/ 176 w 590"/>
                <a:gd name="T11" fmla="*/ 126 h 918"/>
                <a:gd name="T12" fmla="*/ 234 w 590"/>
                <a:gd name="T13" fmla="*/ 162 h 918"/>
                <a:gd name="T14" fmla="*/ 288 w 590"/>
                <a:gd name="T15" fmla="*/ 202 h 918"/>
                <a:gd name="T16" fmla="*/ 336 w 590"/>
                <a:gd name="T17" fmla="*/ 248 h 918"/>
                <a:gd name="T18" fmla="*/ 380 w 590"/>
                <a:gd name="T19" fmla="*/ 298 h 918"/>
                <a:gd name="T20" fmla="*/ 418 w 590"/>
                <a:gd name="T21" fmla="*/ 352 h 918"/>
                <a:gd name="T22" fmla="*/ 452 w 590"/>
                <a:gd name="T23" fmla="*/ 410 h 918"/>
                <a:gd name="T24" fmla="*/ 480 w 590"/>
                <a:gd name="T25" fmla="*/ 470 h 918"/>
                <a:gd name="T26" fmla="*/ 502 w 590"/>
                <a:gd name="T27" fmla="*/ 532 h 918"/>
                <a:gd name="T28" fmla="*/ 518 w 590"/>
                <a:gd name="T29" fmla="*/ 596 h 918"/>
                <a:gd name="T30" fmla="*/ 528 w 590"/>
                <a:gd name="T31" fmla="*/ 664 h 918"/>
                <a:gd name="T32" fmla="*/ 532 w 590"/>
                <a:gd name="T33" fmla="*/ 732 h 918"/>
                <a:gd name="T34" fmla="*/ 528 w 590"/>
                <a:gd name="T35" fmla="*/ 800 h 918"/>
                <a:gd name="T36" fmla="*/ 518 w 590"/>
                <a:gd name="T37" fmla="*/ 868 h 918"/>
                <a:gd name="T38" fmla="*/ 566 w 590"/>
                <a:gd name="T39" fmla="*/ 918 h 918"/>
                <a:gd name="T40" fmla="*/ 576 w 590"/>
                <a:gd name="T41" fmla="*/ 880 h 918"/>
                <a:gd name="T42" fmla="*/ 586 w 590"/>
                <a:gd name="T43" fmla="*/ 806 h 918"/>
                <a:gd name="T44" fmla="*/ 590 w 590"/>
                <a:gd name="T45" fmla="*/ 732 h 918"/>
                <a:gd name="T46" fmla="*/ 588 w 590"/>
                <a:gd name="T47" fmla="*/ 658 h 918"/>
                <a:gd name="T48" fmla="*/ 576 w 590"/>
                <a:gd name="T49" fmla="*/ 586 h 918"/>
                <a:gd name="T50" fmla="*/ 560 w 590"/>
                <a:gd name="T51" fmla="*/ 516 h 918"/>
                <a:gd name="T52" fmla="*/ 534 w 590"/>
                <a:gd name="T53" fmla="*/ 448 h 918"/>
                <a:gd name="T54" fmla="*/ 504 w 590"/>
                <a:gd name="T55" fmla="*/ 382 h 918"/>
                <a:gd name="T56" fmla="*/ 468 w 590"/>
                <a:gd name="T57" fmla="*/ 320 h 918"/>
                <a:gd name="T58" fmla="*/ 426 w 590"/>
                <a:gd name="T59" fmla="*/ 262 h 918"/>
                <a:gd name="T60" fmla="*/ 378 w 590"/>
                <a:gd name="T61" fmla="*/ 208 h 918"/>
                <a:gd name="T62" fmla="*/ 326 w 590"/>
                <a:gd name="T63" fmla="*/ 158 h 918"/>
                <a:gd name="T64" fmla="*/ 268 w 590"/>
                <a:gd name="T65" fmla="*/ 114 h 918"/>
                <a:gd name="T66" fmla="*/ 204 w 590"/>
                <a:gd name="T67" fmla="*/ 74 h 918"/>
                <a:gd name="T68" fmla="*/ 138 w 590"/>
                <a:gd name="T69" fmla="*/ 42 h 918"/>
                <a:gd name="T70" fmla="*/ 66 w 590"/>
                <a:gd name="T71" fmla="*/ 16 h 918"/>
                <a:gd name="T72" fmla="*/ 30 w 590"/>
                <a:gd name="T73" fmla="*/ 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0" h="918">
                  <a:moveTo>
                    <a:pt x="30" y="4"/>
                  </a:moveTo>
                  <a:lnTo>
                    <a:pt x="30" y="4"/>
                  </a:lnTo>
                  <a:lnTo>
                    <a:pt x="14" y="0"/>
                  </a:lnTo>
                  <a:lnTo>
                    <a:pt x="0" y="58"/>
                  </a:lnTo>
                  <a:lnTo>
                    <a:pt x="0" y="58"/>
                  </a:lnTo>
                  <a:lnTo>
                    <a:pt x="14" y="62"/>
                  </a:lnTo>
                  <a:lnTo>
                    <a:pt x="14" y="62"/>
                  </a:lnTo>
                  <a:lnTo>
                    <a:pt x="48" y="72"/>
                  </a:lnTo>
                  <a:lnTo>
                    <a:pt x="82" y="84"/>
                  </a:lnTo>
                  <a:lnTo>
                    <a:pt x="114" y="96"/>
                  </a:lnTo>
                  <a:lnTo>
                    <a:pt x="146" y="110"/>
                  </a:lnTo>
                  <a:lnTo>
                    <a:pt x="176" y="126"/>
                  </a:lnTo>
                  <a:lnTo>
                    <a:pt x="206" y="144"/>
                  </a:lnTo>
                  <a:lnTo>
                    <a:pt x="234" y="162"/>
                  </a:lnTo>
                  <a:lnTo>
                    <a:pt x="262" y="182"/>
                  </a:lnTo>
                  <a:lnTo>
                    <a:pt x="288" y="202"/>
                  </a:lnTo>
                  <a:lnTo>
                    <a:pt x="312" y="226"/>
                  </a:lnTo>
                  <a:lnTo>
                    <a:pt x="336" y="248"/>
                  </a:lnTo>
                  <a:lnTo>
                    <a:pt x="358" y="274"/>
                  </a:lnTo>
                  <a:lnTo>
                    <a:pt x="380" y="298"/>
                  </a:lnTo>
                  <a:lnTo>
                    <a:pt x="400" y="324"/>
                  </a:lnTo>
                  <a:lnTo>
                    <a:pt x="418" y="352"/>
                  </a:lnTo>
                  <a:lnTo>
                    <a:pt x="436" y="380"/>
                  </a:lnTo>
                  <a:lnTo>
                    <a:pt x="452" y="410"/>
                  </a:lnTo>
                  <a:lnTo>
                    <a:pt x="468" y="438"/>
                  </a:lnTo>
                  <a:lnTo>
                    <a:pt x="480" y="470"/>
                  </a:lnTo>
                  <a:lnTo>
                    <a:pt x="492" y="500"/>
                  </a:lnTo>
                  <a:lnTo>
                    <a:pt x="502" y="532"/>
                  </a:lnTo>
                  <a:lnTo>
                    <a:pt x="512" y="564"/>
                  </a:lnTo>
                  <a:lnTo>
                    <a:pt x="518" y="596"/>
                  </a:lnTo>
                  <a:lnTo>
                    <a:pt x="524" y="630"/>
                  </a:lnTo>
                  <a:lnTo>
                    <a:pt x="528" y="664"/>
                  </a:lnTo>
                  <a:lnTo>
                    <a:pt x="532" y="698"/>
                  </a:lnTo>
                  <a:lnTo>
                    <a:pt x="532" y="732"/>
                  </a:lnTo>
                  <a:lnTo>
                    <a:pt x="530" y="766"/>
                  </a:lnTo>
                  <a:lnTo>
                    <a:pt x="528" y="800"/>
                  </a:lnTo>
                  <a:lnTo>
                    <a:pt x="524" y="834"/>
                  </a:lnTo>
                  <a:lnTo>
                    <a:pt x="518" y="868"/>
                  </a:lnTo>
                  <a:lnTo>
                    <a:pt x="510" y="904"/>
                  </a:lnTo>
                  <a:lnTo>
                    <a:pt x="566" y="918"/>
                  </a:lnTo>
                  <a:lnTo>
                    <a:pt x="566" y="918"/>
                  </a:lnTo>
                  <a:lnTo>
                    <a:pt x="576" y="880"/>
                  </a:lnTo>
                  <a:lnTo>
                    <a:pt x="582" y="844"/>
                  </a:lnTo>
                  <a:lnTo>
                    <a:pt x="586" y="806"/>
                  </a:lnTo>
                  <a:lnTo>
                    <a:pt x="590" y="768"/>
                  </a:lnTo>
                  <a:lnTo>
                    <a:pt x="590" y="732"/>
                  </a:lnTo>
                  <a:lnTo>
                    <a:pt x="590" y="694"/>
                  </a:lnTo>
                  <a:lnTo>
                    <a:pt x="588" y="658"/>
                  </a:lnTo>
                  <a:lnTo>
                    <a:pt x="582" y="622"/>
                  </a:lnTo>
                  <a:lnTo>
                    <a:pt x="576" y="586"/>
                  </a:lnTo>
                  <a:lnTo>
                    <a:pt x="568" y="550"/>
                  </a:lnTo>
                  <a:lnTo>
                    <a:pt x="560" y="516"/>
                  </a:lnTo>
                  <a:lnTo>
                    <a:pt x="548" y="480"/>
                  </a:lnTo>
                  <a:lnTo>
                    <a:pt x="534" y="448"/>
                  </a:lnTo>
                  <a:lnTo>
                    <a:pt x="520" y="414"/>
                  </a:lnTo>
                  <a:lnTo>
                    <a:pt x="504" y="382"/>
                  </a:lnTo>
                  <a:lnTo>
                    <a:pt x="488" y="350"/>
                  </a:lnTo>
                  <a:lnTo>
                    <a:pt x="468" y="320"/>
                  </a:lnTo>
                  <a:lnTo>
                    <a:pt x="448" y="290"/>
                  </a:lnTo>
                  <a:lnTo>
                    <a:pt x="426" y="262"/>
                  </a:lnTo>
                  <a:lnTo>
                    <a:pt x="402" y="234"/>
                  </a:lnTo>
                  <a:lnTo>
                    <a:pt x="378" y="208"/>
                  </a:lnTo>
                  <a:lnTo>
                    <a:pt x="352" y="182"/>
                  </a:lnTo>
                  <a:lnTo>
                    <a:pt x="326" y="158"/>
                  </a:lnTo>
                  <a:lnTo>
                    <a:pt x="296" y="136"/>
                  </a:lnTo>
                  <a:lnTo>
                    <a:pt x="268" y="114"/>
                  </a:lnTo>
                  <a:lnTo>
                    <a:pt x="236" y="94"/>
                  </a:lnTo>
                  <a:lnTo>
                    <a:pt x="204" y="74"/>
                  </a:lnTo>
                  <a:lnTo>
                    <a:pt x="172" y="58"/>
                  </a:lnTo>
                  <a:lnTo>
                    <a:pt x="138" y="42"/>
                  </a:lnTo>
                  <a:lnTo>
                    <a:pt x="102" y="28"/>
                  </a:lnTo>
                  <a:lnTo>
                    <a:pt x="66" y="16"/>
                  </a:lnTo>
                  <a:lnTo>
                    <a:pt x="30" y="4"/>
                  </a:lnTo>
                  <a:lnTo>
                    <a:pt x="30" y="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1" name="Freeform 158">
              <a:extLst>
                <a:ext uri="{FF2B5EF4-FFF2-40B4-BE49-F238E27FC236}">
                  <a16:creationId xmlns:a16="http://schemas.microsoft.com/office/drawing/2014/main" id="{3799F62C-8C7A-4A1D-9EF5-1D11DE14FD15}"/>
                </a:ext>
              </a:extLst>
            </p:cNvPr>
            <p:cNvSpPr>
              <a:spLocks/>
            </p:cNvSpPr>
            <p:nvPr/>
          </p:nvSpPr>
          <p:spPr bwMode="auto">
            <a:xfrm>
              <a:off x="-1698625" y="1908175"/>
              <a:ext cx="723900" cy="1143000"/>
            </a:xfrm>
            <a:custGeom>
              <a:avLst/>
              <a:gdLst>
                <a:gd name="T0" fmla="*/ 0 w 456"/>
                <a:gd name="T1" fmla="*/ 58 h 720"/>
                <a:gd name="T2" fmla="*/ 26 w 456"/>
                <a:gd name="T3" fmla="*/ 64 h 720"/>
                <a:gd name="T4" fmla="*/ 76 w 456"/>
                <a:gd name="T5" fmla="*/ 84 h 720"/>
                <a:gd name="T6" fmla="*/ 124 w 456"/>
                <a:gd name="T7" fmla="*/ 106 h 720"/>
                <a:gd name="T8" fmla="*/ 168 w 456"/>
                <a:gd name="T9" fmla="*/ 134 h 720"/>
                <a:gd name="T10" fmla="*/ 208 w 456"/>
                <a:gd name="T11" fmla="*/ 166 h 720"/>
                <a:gd name="T12" fmla="*/ 246 w 456"/>
                <a:gd name="T13" fmla="*/ 202 h 720"/>
                <a:gd name="T14" fmla="*/ 280 w 456"/>
                <a:gd name="T15" fmla="*/ 240 h 720"/>
                <a:gd name="T16" fmla="*/ 310 w 456"/>
                <a:gd name="T17" fmla="*/ 280 h 720"/>
                <a:gd name="T18" fmla="*/ 336 w 456"/>
                <a:gd name="T19" fmla="*/ 324 h 720"/>
                <a:gd name="T20" fmla="*/ 358 w 456"/>
                <a:gd name="T21" fmla="*/ 372 h 720"/>
                <a:gd name="T22" fmla="*/ 374 w 456"/>
                <a:gd name="T23" fmla="*/ 420 h 720"/>
                <a:gd name="T24" fmla="*/ 388 w 456"/>
                <a:gd name="T25" fmla="*/ 470 h 720"/>
                <a:gd name="T26" fmla="*/ 394 w 456"/>
                <a:gd name="T27" fmla="*/ 520 h 720"/>
                <a:gd name="T28" fmla="*/ 398 w 456"/>
                <a:gd name="T29" fmla="*/ 572 h 720"/>
                <a:gd name="T30" fmla="*/ 394 w 456"/>
                <a:gd name="T31" fmla="*/ 626 h 720"/>
                <a:gd name="T32" fmla="*/ 386 w 456"/>
                <a:gd name="T33" fmla="*/ 678 h 720"/>
                <a:gd name="T34" fmla="*/ 438 w 456"/>
                <a:gd name="T35" fmla="*/ 720 h 720"/>
                <a:gd name="T36" fmla="*/ 444 w 456"/>
                <a:gd name="T37" fmla="*/ 690 h 720"/>
                <a:gd name="T38" fmla="*/ 454 w 456"/>
                <a:gd name="T39" fmla="*/ 632 h 720"/>
                <a:gd name="T40" fmla="*/ 456 w 456"/>
                <a:gd name="T41" fmla="*/ 572 h 720"/>
                <a:gd name="T42" fmla="*/ 454 w 456"/>
                <a:gd name="T43" fmla="*/ 514 h 720"/>
                <a:gd name="T44" fmla="*/ 446 w 456"/>
                <a:gd name="T45" fmla="*/ 458 h 720"/>
                <a:gd name="T46" fmla="*/ 432 w 456"/>
                <a:gd name="T47" fmla="*/ 402 h 720"/>
                <a:gd name="T48" fmla="*/ 412 w 456"/>
                <a:gd name="T49" fmla="*/ 348 h 720"/>
                <a:gd name="T50" fmla="*/ 388 w 456"/>
                <a:gd name="T51" fmla="*/ 298 h 720"/>
                <a:gd name="T52" fmla="*/ 360 w 456"/>
                <a:gd name="T53" fmla="*/ 248 h 720"/>
                <a:gd name="T54" fmla="*/ 326 w 456"/>
                <a:gd name="T55" fmla="*/ 202 h 720"/>
                <a:gd name="T56" fmla="*/ 288 w 456"/>
                <a:gd name="T57" fmla="*/ 160 h 720"/>
                <a:gd name="T58" fmla="*/ 246 w 456"/>
                <a:gd name="T59" fmla="*/ 120 h 720"/>
                <a:gd name="T60" fmla="*/ 202 w 456"/>
                <a:gd name="T61" fmla="*/ 86 h 720"/>
                <a:gd name="T62" fmla="*/ 152 w 456"/>
                <a:gd name="T63" fmla="*/ 56 h 720"/>
                <a:gd name="T64" fmla="*/ 100 w 456"/>
                <a:gd name="T65" fmla="*/ 30 h 720"/>
                <a:gd name="T66" fmla="*/ 44 w 456"/>
                <a:gd name="T67" fmla="*/ 8 h 720"/>
                <a:gd name="T68" fmla="*/ 14 w 456"/>
                <a:gd name="T69"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720">
                  <a:moveTo>
                    <a:pt x="14" y="0"/>
                  </a:moveTo>
                  <a:lnTo>
                    <a:pt x="0" y="58"/>
                  </a:lnTo>
                  <a:lnTo>
                    <a:pt x="0" y="58"/>
                  </a:lnTo>
                  <a:lnTo>
                    <a:pt x="26" y="64"/>
                  </a:lnTo>
                  <a:lnTo>
                    <a:pt x="50" y="74"/>
                  </a:lnTo>
                  <a:lnTo>
                    <a:pt x="76" y="84"/>
                  </a:lnTo>
                  <a:lnTo>
                    <a:pt x="100" y="94"/>
                  </a:lnTo>
                  <a:lnTo>
                    <a:pt x="124" y="106"/>
                  </a:lnTo>
                  <a:lnTo>
                    <a:pt x="146" y="120"/>
                  </a:lnTo>
                  <a:lnTo>
                    <a:pt x="168" y="134"/>
                  </a:lnTo>
                  <a:lnTo>
                    <a:pt x="188" y="150"/>
                  </a:lnTo>
                  <a:lnTo>
                    <a:pt x="208" y="166"/>
                  </a:lnTo>
                  <a:lnTo>
                    <a:pt x="228" y="184"/>
                  </a:lnTo>
                  <a:lnTo>
                    <a:pt x="246" y="202"/>
                  </a:lnTo>
                  <a:lnTo>
                    <a:pt x="264" y="220"/>
                  </a:lnTo>
                  <a:lnTo>
                    <a:pt x="280" y="240"/>
                  </a:lnTo>
                  <a:lnTo>
                    <a:pt x="296" y="260"/>
                  </a:lnTo>
                  <a:lnTo>
                    <a:pt x="310" y="280"/>
                  </a:lnTo>
                  <a:lnTo>
                    <a:pt x="324" y="302"/>
                  </a:lnTo>
                  <a:lnTo>
                    <a:pt x="336" y="324"/>
                  </a:lnTo>
                  <a:lnTo>
                    <a:pt x="348" y="348"/>
                  </a:lnTo>
                  <a:lnTo>
                    <a:pt x="358" y="372"/>
                  </a:lnTo>
                  <a:lnTo>
                    <a:pt x="366" y="396"/>
                  </a:lnTo>
                  <a:lnTo>
                    <a:pt x="374" y="420"/>
                  </a:lnTo>
                  <a:lnTo>
                    <a:pt x="382" y="444"/>
                  </a:lnTo>
                  <a:lnTo>
                    <a:pt x="388" y="470"/>
                  </a:lnTo>
                  <a:lnTo>
                    <a:pt x="392" y="494"/>
                  </a:lnTo>
                  <a:lnTo>
                    <a:pt x="394" y="520"/>
                  </a:lnTo>
                  <a:lnTo>
                    <a:pt x="396" y="546"/>
                  </a:lnTo>
                  <a:lnTo>
                    <a:pt x="398" y="572"/>
                  </a:lnTo>
                  <a:lnTo>
                    <a:pt x="396" y="600"/>
                  </a:lnTo>
                  <a:lnTo>
                    <a:pt x="394" y="626"/>
                  </a:lnTo>
                  <a:lnTo>
                    <a:pt x="392" y="652"/>
                  </a:lnTo>
                  <a:lnTo>
                    <a:pt x="386" y="678"/>
                  </a:lnTo>
                  <a:lnTo>
                    <a:pt x="380" y="706"/>
                  </a:lnTo>
                  <a:lnTo>
                    <a:pt x="438" y="720"/>
                  </a:lnTo>
                  <a:lnTo>
                    <a:pt x="438" y="720"/>
                  </a:lnTo>
                  <a:lnTo>
                    <a:pt x="444" y="690"/>
                  </a:lnTo>
                  <a:lnTo>
                    <a:pt x="450" y="662"/>
                  </a:lnTo>
                  <a:lnTo>
                    <a:pt x="454" y="632"/>
                  </a:lnTo>
                  <a:lnTo>
                    <a:pt x="456" y="602"/>
                  </a:lnTo>
                  <a:lnTo>
                    <a:pt x="456" y="572"/>
                  </a:lnTo>
                  <a:lnTo>
                    <a:pt x="456" y="544"/>
                  </a:lnTo>
                  <a:lnTo>
                    <a:pt x="454" y="514"/>
                  </a:lnTo>
                  <a:lnTo>
                    <a:pt x="450" y="486"/>
                  </a:lnTo>
                  <a:lnTo>
                    <a:pt x="446" y="458"/>
                  </a:lnTo>
                  <a:lnTo>
                    <a:pt x="438" y="430"/>
                  </a:lnTo>
                  <a:lnTo>
                    <a:pt x="432" y="402"/>
                  </a:lnTo>
                  <a:lnTo>
                    <a:pt x="422" y="376"/>
                  </a:lnTo>
                  <a:lnTo>
                    <a:pt x="412" y="348"/>
                  </a:lnTo>
                  <a:lnTo>
                    <a:pt x="400" y="322"/>
                  </a:lnTo>
                  <a:lnTo>
                    <a:pt x="388" y="298"/>
                  </a:lnTo>
                  <a:lnTo>
                    <a:pt x="374" y="272"/>
                  </a:lnTo>
                  <a:lnTo>
                    <a:pt x="360" y="248"/>
                  </a:lnTo>
                  <a:lnTo>
                    <a:pt x="344" y="226"/>
                  </a:lnTo>
                  <a:lnTo>
                    <a:pt x="326" y="202"/>
                  </a:lnTo>
                  <a:lnTo>
                    <a:pt x="308" y="180"/>
                  </a:lnTo>
                  <a:lnTo>
                    <a:pt x="288" y="160"/>
                  </a:lnTo>
                  <a:lnTo>
                    <a:pt x="268" y="140"/>
                  </a:lnTo>
                  <a:lnTo>
                    <a:pt x="246" y="120"/>
                  </a:lnTo>
                  <a:lnTo>
                    <a:pt x="224" y="102"/>
                  </a:lnTo>
                  <a:lnTo>
                    <a:pt x="202" y="86"/>
                  </a:lnTo>
                  <a:lnTo>
                    <a:pt x="178" y="70"/>
                  </a:lnTo>
                  <a:lnTo>
                    <a:pt x="152" y="56"/>
                  </a:lnTo>
                  <a:lnTo>
                    <a:pt x="126" y="42"/>
                  </a:lnTo>
                  <a:lnTo>
                    <a:pt x="100" y="30"/>
                  </a:lnTo>
                  <a:lnTo>
                    <a:pt x="72" y="18"/>
                  </a:lnTo>
                  <a:lnTo>
                    <a:pt x="44" y="8"/>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2" name="Freeform 159">
              <a:extLst>
                <a:ext uri="{FF2B5EF4-FFF2-40B4-BE49-F238E27FC236}">
                  <a16:creationId xmlns:a16="http://schemas.microsoft.com/office/drawing/2014/main" id="{3C44CA0A-167B-41C8-8EFE-82012D21227D}"/>
                </a:ext>
              </a:extLst>
            </p:cNvPr>
            <p:cNvSpPr>
              <a:spLocks/>
            </p:cNvSpPr>
            <p:nvPr/>
          </p:nvSpPr>
          <p:spPr bwMode="auto">
            <a:xfrm>
              <a:off x="-1762125" y="2152650"/>
              <a:ext cx="536575" cy="835025"/>
            </a:xfrm>
            <a:custGeom>
              <a:avLst/>
              <a:gdLst>
                <a:gd name="T0" fmla="*/ 14 w 338"/>
                <a:gd name="T1" fmla="*/ 0 h 526"/>
                <a:gd name="T2" fmla="*/ 0 w 338"/>
                <a:gd name="T3" fmla="*/ 56 h 526"/>
                <a:gd name="T4" fmla="*/ 0 w 338"/>
                <a:gd name="T5" fmla="*/ 56 h 526"/>
                <a:gd name="T6" fmla="*/ 34 w 338"/>
                <a:gd name="T7" fmla="*/ 68 h 526"/>
                <a:gd name="T8" fmla="*/ 68 w 338"/>
                <a:gd name="T9" fmla="*/ 82 h 526"/>
                <a:gd name="T10" fmla="*/ 100 w 338"/>
                <a:gd name="T11" fmla="*/ 100 h 526"/>
                <a:gd name="T12" fmla="*/ 130 w 338"/>
                <a:gd name="T13" fmla="*/ 120 h 526"/>
                <a:gd name="T14" fmla="*/ 158 w 338"/>
                <a:gd name="T15" fmla="*/ 144 h 526"/>
                <a:gd name="T16" fmla="*/ 184 w 338"/>
                <a:gd name="T17" fmla="*/ 170 h 526"/>
                <a:gd name="T18" fmla="*/ 206 w 338"/>
                <a:gd name="T19" fmla="*/ 198 h 526"/>
                <a:gd name="T20" fmla="*/ 228 w 338"/>
                <a:gd name="T21" fmla="*/ 228 h 526"/>
                <a:gd name="T22" fmla="*/ 228 w 338"/>
                <a:gd name="T23" fmla="*/ 228 h 526"/>
                <a:gd name="T24" fmla="*/ 244 w 338"/>
                <a:gd name="T25" fmla="*/ 262 h 526"/>
                <a:gd name="T26" fmla="*/ 258 w 338"/>
                <a:gd name="T27" fmla="*/ 296 h 526"/>
                <a:gd name="T28" fmla="*/ 268 w 338"/>
                <a:gd name="T29" fmla="*/ 330 h 526"/>
                <a:gd name="T30" fmla="*/ 276 w 338"/>
                <a:gd name="T31" fmla="*/ 366 h 526"/>
                <a:gd name="T32" fmla="*/ 278 w 338"/>
                <a:gd name="T33" fmla="*/ 402 h 526"/>
                <a:gd name="T34" fmla="*/ 278 w 338"/>
                <a:gd name="T35" fmla="*/ 438 h 526"/>
                <a:gd name="T36" fmla="*/ 274 w 338"/>
                <a:gd name="T37" fmla="*/ 476 h 526"/>
                <a:gd name="T38" fmla="*/ 266 w 338"/>
                <a:gd name="T39" fmla="*/ 512 h 526"/>
                <a:gd name="T40" fmla="*/ 324 w 338"/>
                <a:gd name="T41" fmla="*/ 526 h 526"/>
                <a:gd name="T42" fmla="*/ 324 w 338"/>
                <a:gd name="T43" fmla="*/ 526 h 526"/>
                <a:gd name="T44" fmla="*/ 332 w 338"/>
                <a:gd name="T45" fmla="*/ 484 h 526"/>
                <a:gd name="T46" fmla="*/ 338 w 338"/>
                <a:gd name="T47" fmla="*/ 442 h 526"/>
                <a:gd name="T48" fmla="*/ 338 w 338"/>
                <a:gd name="T49" fmla="*/ 400 h 526"/>
                <a:gd name="T50" fmla="*/ 334 w 338"/>
                <a:gd name="T51" fmla="*/ 358 h 526"/>
                <a:gd name="T52" fmla="*/ 326 w 338"/>
                <a:gd name="T53" fmla="*/ 316 h 526"/>
                <a:gd name="T54" fmla="*/ 314 w 338"/>
                <a:gd name="T55" fmla="*/ 276 h 526"/>
                <a:gd name="T56" fmla="*/ 298 w 338"/>
                <a:gd name="T57" fmla="*/ 238 h 526"/>
                <a:gd name="T58" fmla="*/ 278 w 338"/>
                <a:gd name="T59" fmla="*/ 200 h 526"/>
                <a:gd name="T60" fmla="*/ 278 w 338"/>
                <a:gd name="T61" fmla="*/ 200 h 526"/>
                <a:gd name="T62" fmla="*/ 254 w 338"/>
                <a:gd name="T63" fmla="*/ 164 h 526"/>
                <a:gd name="T64" fmla="*/ 228 w 338"/>
                <a:gd name="T65" fmla="*/ 130 h 526"/>
                <a:gd name="T66" fmla="*/ 198 w 338"/>
                <a:gd name="T67" fmla="*/ 100 h 526"/>
                <a:gd name="T68" fmla="*/ 166 w 338"/>
                <a:gd name="T69" fmla="*/ 72 h 526"/>
                <a:gd name="T70" fmla="*/ 132 w 338"/>
                <a:gd name="T71" fmla="*/ 50 h 526"/>
                <a:gd name="T72" fmla="*/ 94 w 338"/>
                <a:gd name="T73" fmla="*/ 30 h 526"/>
                <a:gd name="T74" fmla="*/ 56 w 338"/>
                <a:gd name="T75" fmla="*/ 12 h 526"/>
                <a:gd name="T76" fmla="*/ 14 w 338"/>
                <a:gd name="T77" fmla="*/ 0 h 526"/>
                <a:gd name="T78" fmla="*/ 14 w 338"/>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526">
                  <a:moveTo>
                    <a:pt x="14" y="0"/>
                  </a:moveTo>
                  <a:lnTo>
                    <a:pt x="0" y="56"/>
                  </a:lnTo>
                  <a:lnTo>
                    <a:pt x="0" y="56"/>
                  </a:lnTo>
                  <a:lnTo>
                    <a:pt x="34" y="68"/>
                  </a:lnTo>
                  <a:lnTo>
                    <a:pt x="68" y="82"/>
                  </a:lnTo>
                  <a:lnTo>
                    <a:pt x="100" y="100"/>
                  </a:lnTo>
                  <a:lnTo>
                    <a:pt x="130" y="120"/>
                  </a:lnTo>
                  <a:lnTo>
                    <a:pt x="158" y="144"/>
                  </a:lnTo>
                  <a:lnTo>
                    <a:pt x="184" y="170"/>
                  </a:lnTo>
                  <a:lnTo>
                    <a:pt x="206" y="198"/>
                  </a:lnTo>
                  <a:lnTo>
                    <a:pt x="228" y="228"/>
                  </a:lnTo>
                  <a:lnTo>
                    <a:pt x="228" y="228"/>
                  </a:lnTo>
                  <a:lnTo>
                    <a:pt x="244" y="262"/>
                  </a:lnTo>
                  <a:lnTo>
                    <a:pt x="258" y="296"/>
                  </a:lnTo>
                  <a:lnTo>
                    <a:pt x="268" y="330"/>
                  </a:lnTo>
                  <a:lnTo>
                    <a:pt x="276" y="366"/>
                  </a:lnTo>
                  <a:lnTo>
                    <a:pt x="278" y="402"/>
                  </a:lnTo>
                  <a:lnTo>
                    <a:pt x="278" y="438"/>
                  </a:lnTo>
                  <a:lnTo>
                    <a:pt x="274" y="476"/>
                  </a:lnTo>
                  <a:lnTo>
                    <a:pt x="266" y="512"/>
                  </a:lnTo>
                  <a:lnTo>
                    <a:pt x="324" y="526"/>
                  </a:lnTo>
                  <a:lnTo>
                    <a:pt x="324" y="526"/>
                  </a:lnTo>
                  <a:lnTo>
                    <a:pt x="332" y="484"/>
                  </a:lnTo>
                  <a:lnTo>
                    <a:pt x="338" y="442"/>
                  </a:lnTo>
                  <a:lnTo>
                    <a:pt x="338" y="400"/>
                  </a:lnTo>
                  <a:lnTo>
                    <a:pt x="334" y="358"/>
                  </a:lnTo>
                  <a:lnTo>
                    <a:pt x="326" y="316"/>
                  </a:lnTo>
                  <a:lnTo>
                    <a:pt x="314" y="276"/>
                  </a:lnTo>
                  <a:lnTo>
                    <a:pt x="298" y="238"/>
                  </a:lnTo>
                  <a:lnTo>
                    <a:pt x="278" y="200"/>
                  </a:lnTo>
                  <a:lnTo>
                    <a:pt x="278" y="200"/>
                  </a:lnTo>
                  <a:lnTo>
                    <a:pt x="254" y="164"/>
                  </a:lnTo>
                  <a:lnTo>
                    <a:pt x="228" y="130"/>
                  </a:lnTo>
                  <a:lnTo>
                    <a:pt x="198" y="100"/>
                  </a:lnTo>
                  <a:lnTo>
                    <a:pt x="166" y="72"/>
                  </a:lnTo>
                  <a:lnTo>
                    <a:pt x="132" y="50"/>
                  </a:lnTo>
                  <a:lnTo>
                    <a:pt x="94" y="30"/>
                  </a:lnTo>
                  <a:lnTo>
                    <a:pt x="56" y="12"/>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3" name="Freeform 160">
              <a:extLst>
                <a:ext uri="{FF2B5EF4-FFF2-40B4-BE49-F238E27FC236}">
                  <a16:creationId xmlns:a16="http://schemas.microsoft.com/office/drawing/2014/main" id="{E2EF5070-43FA-4AAB-9196-9F0EA957C133}"/>
                </a:ext>
              </a:extLst>
            </p:cNvPr>
            <p:cNvSpPr>
              <a:spLocks/>
            </p:cNvSpPr>
            <p:nvPr/>
          </p:nvSpPr>
          <p:spPr bwMode="auto">
            <a:xfrm>
              <a:off x="-3289300" y="4073525"/>
              <a:ext cx="908050" cy="968375"/>
            </a:xfrm>
            <a:custGeom>
              <a:avLst/>
              <a:gdLst>
                <a:gd name="T0" fmla="*/ 564 w 572"/>
                <a:gd name="T1" fmla="*/ 274 h 610"/>
                <a:gd name="T2" fmla="*/ 552 w 572"/>
                <a:gd name="T3" fmla="*/ 262 h 610"/>
                <a:gd name="T4" fmla="*/ 538 w 572"/>
                <a:gd name="T5" fmla="*/ 256 h 610"/>
                <a:gd name="T6" fmla="*/ 522 w 572"/>
                <a:gd name="T7" fmla="*/ 256 h 610"/>
                <a:gd name="T8" fmla="*/ 506 w 572"/>
                <a:gd name="T9" fmla="*/ 260 h 610"/>
                <a:gd name="T10" fmla="*/ 508 w 572"/>
                <a:gd name="T11" fmla="*/ 258 h 610"/>
                <a:gd name="T12" fmla="*/ 520 w 572"/>
                <a:gd name="T13" fmla="*/ 246 h 610"/>
                <a:gd name="T14" fmla="*/ 528 w 572"/>
                <a:gd name="T15" fmla="*/ 230 h 610"/>
                <a:gd name="T16" fmla="*/ 526 w 572"/>
                <a:gd name="T17" fmla="*/ 212 h 610"/>
                <a:gd name="T18" fmla="*/ 520 w 572"/>
                <a:gd name="T19" fmla="*/ 196 h 610"/>
                <a:gd name="T20" fmla="*/ 514 w 572"/>
                <a:gd name="T21" fmla="*/ 188 h 610"/>
                <a:gd name="T22" fmla="*/ 498 w 572"/>
                <a:gd name="T23" fmla="*/ 178 h 610"/>
                <a:gd name="T24" fmla="*/ 482 w 572"/>
                <a:gd name="T25" fmla="*/ 176 h 610"/>
                <a:gd name="T26" fmla="*/ 464 w 572"/>
                <a:gd name="T27" fmla="*/ 180 h 610"/>
                <a:gd name="T28" fmla="*/ 466 w 572"/>
                <a:gd name="T29" fmla="*/ 176 h 610"/>
                <a:gd name="T30" fmla="*/ 472 w 572"/>
                <a:gd name="T31" fmla="*/ 170 h 610"/>
                <a:gd name="T32" fmla="*/ 482 w 572"/>
                <a:gd name="T33" fmla="*/ 156 h 610"/>
                <a:gd name="T34" fmla="*/ 486 w 572"/>
                <a:gd name="T35" fmla="*/ 138 h 610"/>
                <a:gd name="T36" fmla="*/ 482 w 572"/>
                <a:gd name="T37" fmla="*/ 122 h 610"/>
                <a:gd name="T38" fmla="*/ 478 w 572"/>
                <a:gd name="T39" fmla="*/ 114 h 610"/>
                <a:gd name="T40" fmla="*/ 464 w 572"/>
                <a:gd name="T41" fmla="*/ 100 h 610"/>
                <a:gd name="T42" fmla="*/ 448 w 572"/>
                <a:gd name="T43" fmla="*/ 94 h 610"/>
                <a:gd name="T44" fmla="*/ 430 w 572"/>
                <a:gd name="T45" fmla="*/ 94 h 610"/>
                <a:gd name="T46" fmla="*/ 414 w 572"/>
                <a:gd name="T47" fmla="*/ 102 h 610"/>
                <a:gd name="T48" fmla="*/ 404 w 572"/>
                <a:gd name="T49" fmla="*/ 110 h 610"/>
                <a:gd name="T50" fmla="*/ 416 w 572"/>
                <a:gd name="T51" fmla="*/ 96 h 610"/>
                <a:gd name="T52" fmla="*/ 422 w 572"/>
                <a:gd name="T53" fmla="*/ 80 h 610"/>
                <a:gd name="T54" fmla="*/ 422 w 572"/>
                <a:gd name="T55" fmla="*/ 62 h 610"/>
                <a:gd name="T56" fmla="*/ 414 w 572"/>
                <a:gd name="T57" fmla="*/ 46 h 610"/>
                <a:gd name="T58" fmla="*/ 410 w 572"/>
                <a:gd name="T59" fmla="*/ 38 h 610"/>
                <a:gd name="T60" fmla="*/ 402 w 572"/>
                <a:gd name="T61" fmla="*/ 34 h 610"/>
                <a:gd name="T62" fmla="*/ 386 w 572"/>
                <a:gd name="T63" fmla="*/ 26 h 610"/>
                <a:gd name="T64" fmla="*/ 368 w 572"/>
                <a:gd name="T65" fmla="*/ 22 h 610"/>
                <a:gd name="T66" fmla="*/ 348 w 572"/>
                <a:gd name="T67" fmla="*/ 26 h 610"/>
                <a:gd name="T68" fmla="*/ 322 w 572"/>
                <a:gd name="T69" fmla="*/ 40 h 610"/>
                <a:gd name="T70" fmla="*/ 246 w 572"/>
                <a:gd name="T71" fmla="*/ 88 h 610"/>
                <a:gd name="T72" fmla="*/ 254 w 572"/>
                <a:gd name="T73" fmla="*/ 72 h 610"/>
                <a:gd name="T74" fmla="*/ 254 w 572"/>
                <a:gd name="T75" fmla="*/ 56 h 610"/>
                <a:gd name="T76" fmla="*/ 250 w 572"/>
                <a:gd name="T77" fmla="*/ 40 h 610"/>
                <a:gd name="T78" fmla="*/ 242 w 572"/>
                <a:gd name="T79" fmla="*/ 24 h 610"/>
                <a:gd name="T80" fmla="*/ 224 w 572"/>
                <a:gd name="T81" fmla="*/ 8 h 610"/>
                <a:gd name="T82" fmla="*/ 204 w 572"/>
                <a:gd name="T83" fmla="*/ 0 h 610"/>
                <a:gd name="T84" fmla="*/ 182 w 572"/>
                <a:gd name="T85" fmla="*/ 2 h 610"/>
                <a:gd name="T86" fmla="*/ 160 w 572"/>
                <a:gd name="T87" fmla="*/ 12 h 610"/>
                <a:gd name="T88" fmla="*/ 36 w 572"/>
                <a:gd name="T89" fmla="*/ 98 h 610"/>
                <a:gd name="T90" fmla="*/ 18 w 572"/>
                <a:gd name="T91" fmla="*/ 118 h 610"/>
                <a:gd name="T92" fmla="*/ 10 w 572"/>
                <a:gd name="T93" fmla="*/ 144 h 610"/>
                <a:gd name="T94" fmla="*/ 10 w 572"/>
                <a:gd name="T95" fmla="*/ 144 h 610"/>
                <a:gd name="T96" fmla="*/ 10 w 572"/>
                <a:gd name="T97" fmla="*/ 216 h 610"/>
                <a:gd name="T98" fmla="*/ 14 w 572"/>
                <a:gd name="T99" fmla="*/ 280 h 610"/>
                <a:gd name="T100" fmla="*/ 26 w 572"/>
                <a:gd name="T101" fmla="*/ 334 h 610"/>
                <a:gd name="T102" fmla="*/ 180 w 572"/>
                <a:gd name="T103" fmla="*/ 610 h 610"/>
                <a:gd name="T104" fmla="*/ 528 w 572"/>
                <a:gd name="T105" fmla="*/ 366 h 610"/>
                <a:gd name="T106" fmla="*/ 556 w 572"/>
                <a:gd name="T107" fmla="*/ 344 h 610"/>
                <a:gd name="T108" fmla="*/ 568 w 572"/>
                <a:gd name="T109" fmla="*/ 322 h 610"/>
                <a:gd name="T110" fmla="*/ 570 w 572"/>
                <a:gd name="T111" fmla="*/ 314 h 610"/>
                <a:gd name="T112" fmla="*/ 572 w 572"/>
                <a:gd name="T113" fmla="*/ 294 h 610"/>
                <a:gd name="T114" fmla="*/ 564 w 572"/>
                <a:gd name="T115" fmla="*/ 2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 h="610">
                  <a:moveTo>
                    <a:pt x="564" y="274"/>
                  </a:moveTo>
                  <a:lnTo>
                    <a:pt x="564" y="274"/>
                  </a:lnTo>
                  <a:lnTo>
                    <a:pt x="558" y="268"/>
                  </a:lnTo>
                  <a:lnTo>
                    <a:pt x="552" y="262"/>
                  </a:lnTo>
                  <a:lnTo>
                    <a:pt x="546" y="258"/>
                  </a:lnTo>
                  <a:lnTo>
                    <a:pt x="538" y="256"/>
                  </a:lnTo>
                  <a:lnTo>
                    <a:pt x="530" y="254"/>
                  </a:lnTo>
                  <a:lnTo>
                    <a:pt x="522" y="256"/>
                  </a:lnTo>
                  <a:lnTo>
                    <a:pt x="514" y="256"/>
                  </a:lnTo>
                  <a:lnTo>
                    <a:pt x="506" y="260"/>
                  </a:lnTo>
                  <a:lnTo>
                    <a:pt x="508" y="258"/>
                  </a:lnTo>
                  <a:lnTo>
                    <a:pt x="508" y="258"/>
                  </a:lnTo>
                  <a:lnTo>
                    <a:pt x="516" y="252"/>
                  </a:lnTo>
                  <a:lnTo>
                    <a:pt x="520" y="246"/>
                  </a:lnTo>
                  <a:lnTo>
                    <a:pt x="524" y="238"/>
                  </a:lnTo>
                  <a:lnTo>
                    <a:pt x="528" y="230"/>
                  </a:lnTo>
                  <a:lnTo>
                    <a:pt x="528" y="220"/>
                  </a:lnTo>
                  <a:lnTo>
                    <a:pt x="526" y="212"/>
                  </a:lnTo>
                  <a:lnTo>
                    <a:pt x="524" y="204"/>
                  </a:lnTo>
                  <a:lnTo>
                    <a:pt x="520" y="196"/>
                  </a:lnTo>
                  <a:lnTo>
                    <a:pt x="520" y="196"/>
                  </a:lnTo>
                  <a:lnTo>
                    <a:pt x="514" y="188"/>
                  </a:lnTo>
                  <a:lnTo>
                    <a:pt x="506" y="182"/>
                  </a:lnTo>
                  <a:lnTo>
                    <a:pt x="498" y="178"/>
                  </a:lnTo>
                  <a:lnTo>
                    <a:pt x="490" y="176"/>
                  </a:lnTo>
                  <a:lnTo>
                    <a:pt x="482" y="176"/>
                  </a:lnTo>
                  <a:lnTo>
                    <a:pt x="472" y="176"/>
                  </a:lnTo>
                  <a:lnTo>
                    <a:pt x="464" y="180"/>
                  </a:lnTo>
                  <a:lnTo>
                    <a:pt x="456" y="184"/>
                  </a:lnTo>
                  <a:lnTo>
                    <a:pt x="466" y="176"/>
                  </a:lnTo>
                  <a:lnTo>
                    <a:pt x="466" y="176"/>
                  </a:lnTo>
                  <a:lnTo>
                    <a:pt x="472" y="170"/>
                  </a:lnTo>
                  <a:lnTo>
                    <a:pt x="478" y="164"/>
                  </a:lnTo>
                  <a:lnTo>
                    <a:pt x="482" y="156"/>
                  </a:lnTo>
                  <a:lnTo>
                    <a:pt x="484" y="148"/>
                  </a:lnTo>
                  <a:lnTo>
                    <a:pt x="486" y="138"/>
                  </a:lnTo>
                  <a:lnTo>
                    <a:pt x="484" y="130"/>
                  </a:lnTo>
                  <a:lnTo>
                    <a:pt x="482" y="122"/>
                  </a:lnTo>
                  <a:lnTo>
                    <a:pt x="478" y="114"/>
                  </a:lnTo>
                  <a:lnTo>
                    <a:pt x="478" y="114"/>
                  </a:lnTo>
                  <a:lnTo>
                    <a:pt x="472" y="106"/>
                  </a:lnTo>
                  <a:lnTo>
                    <a:pt x="464" y="100"/>
                  </a:lnTo>
                  <a:lnTo>
                    <a:pt x="456" y="96"/>
                  </a:lnTo>
                  <a:lnTo>
                    <a:pt x="448" y="94"/>
                  </a:lnTo>
                  <a:lnTo>
                    <a:pt x="440" y="94"/>
                  </a:lnTo>
                  <a:lnTo>
                    <a:pt x="430" y="94"/>
                  </a:lnTo>
                  <a:lnTo>
                    <a:pt x="422" y="98"/>
                  </a:lnTo>
                  <a:lnTo>
                    <a:pt x="414" y="102"/>
                  </a:lnTo>
                  <a:lnTo>
                    <a:pt x="404" y="110"/>
                  </a:lnTo>
                  <a:lnTo>
                    <a:pt x="404" y="110"/>
                  </a:lnTo>
                  <a:lnTo>
                    <a:pt x="410" y="104"/>
                  </a:lnTo>
                  <a:lnTo>
                    <a:pt x="416" y="96"/>
                  </a:lnTo>
                  <a:lnTo>
                    <a:pt x="420" y="88"/>
                  </a:lnTo>
                  <a:lnTo>
                    <a:pt x="422" y="80"/>
                  </a:lnTo>
                  <a:lnTo>
                    <a:pt x="424" y="72"/>
                  </a:lnTo>
                  <a:lnTo>
                    <a:pt x="422" y="62"/>
                  </a:lnTo>
                  <a:lnTo>
                    <a:pt x="420" y="54"/>
                  </a:lnTo>
                  <a:lnTo>
                    <a:pt x="414" y="46"/>
                  </a:lnTo>
                  <a:lnTo>
                    <a:pt x="414" y="46"/>
                  </a:lnTo>
                  <a:lnTo>
                    <a:pt x="410" y="38"/>
                  </a:lnTo>
                  <a:lnTo>
                    <a:pt x="402" y="34"/>
                  </a:lnTo>
                  <a:lnTo>
                    <a:pt x="402" y="34"/>
                  </a:lnTo>
                  <a:lnTo>
                    <a:pt x="394" y="28"/>
                  </a:lnTo>
                  <a:lnTo>
                    <a:pt x="386" y="26"/>
                  </a:lnTo>
                  <a:lnTo>
                    <a:pt x="378" y="24"/>
                  </a:lnTo>
                  <a:lnTo>
                    <a:pt x="368" y="22"/>
                  </a:lnTo>
                  <a:lnTo>
                    <a:pt x="358" y="24"/>
                  </a:lnTo>
                  <a:lnTo>
                    <a:pt x="348" y="26"/>
                  </a:lnTo>
                  <a:lnTo>
                    <a:pt x="336" y="32"/>
                  </a:lnTo>
                  <a:lnTo>
                    <a:pt x="322" y="40"/>
                  </a:lnTo>
                  <a:lnTo>
                    <a:pt x="246" y="88"/>
                  </a:lnTo>
                  <a:lnTo>
                    <a:pt x="246" y="88"/>
                  </a:lnTo>
                  <a:lnTo>
                    <a:pt x="250" y="80"/>
                  </a:lnTo>
                  <a:lnTo>
                    <a:pt x="254" y="72"/>
                  </a:lnTo>
                  <a:lnTo>
                    <a:pt x="254" y="64"/>
                  </a:lnTo>
                  <a:lnTo>
                    <a:pt x="254" y="56"/>
                  </a:lnTo>
                  <a:lnTo>
                    <a:pt x="254" y="48"/>
                  </a:lnTo>
                  <a:lnTo>
                    <a:pt x="250" y="40"/>
                  </a:lnTo>
                  <a:lnTo>
                    <a:pt x="242" y="24"/>
                  </a:ln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180" y="610"/>
                  </a:lnTo>
                  <a:lnTo>
                    <a:pt x="528" y="366"/>
                  </a:lnTo>
                  <a:lnTo>
                    <a:pt x="528" y="366"/>
                  </a:lnTo>
                  <a:lnTo>
                    <a:pt x="544" y="356"/>
                  </a:lnTo>
                  <a:lnTo>
                    <a:pt x="556" y="344"/>
                  </a:lnTo>
                  <a:lnTo>
                    <a:pt x="566" y="330"/>
                  </a:lnTo>
                  <a:lnTo>
                    <a:pt x="568" y="322"/>
                  </a:lnTo>
                  <a:lnTo>
                    <a:pt x="570" y="314"/>
                  </a:lnTo>
                  <a:lnTo>
                    <a:pt x="570" y="314"/>
                  </a:lnTo>
                  <a:lnTo>
                    <a:pt x="572" y="304"/>
                  </a:lnTo>
                  <a:lnTo>
                    <a:pt x="572" y="294"/>
                  </a:lnTo>
                  <a:lnTo>
                    <a:pt x="570" y="284"/>
                  </a:lnTo>
                  <a:lnTo>
                    <a:pt x="564" y="274"/>
                  </a:lnTo>
                  <a:lnTo>
                    <a:pt x="564" y="27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4" name="Freeform 161">
              <a:extLst>
                <a:ext uri="{FF2B5EF4-FFF2-40B4-BE49-F238E27FC236}">
                  <a16:creationId xmlns:a16="http://schemas.microsoft.com/office/drawing/2014/main" id="{1A5FD4F4-0597-44D3-9AC7-19B12B6A862A}"/>
                </a:ext>
              </a:extLst>
            </p:cNvPr>
            <p:cNvSpPr>
              <a:spLocks/>
            </p:cNvSpPr>
            <p:nvPr/>
          </p:nvSpPr>
          <p:spPr bwMode="auto">
            <a:xfrm>
              <a:off x="-3197225" y="3994150"/>
              <a:ext cx="758825" cy="920750"/>
            </a:xfrm>
            <a:custGeom>
              <a:avLst/>
              <a:gdLst>
                <a:gd name="T0" fmla="*/ 464 w 478"/>
                <a:gd name="T1" fmla="*/ 442 h 580"/>
                <a:gd name="T2" fmla="*/ 158 w 478"/>
                <a:gd name="T3" fmla="*/ 0 h 580"/>
                <a:gd name="T4" fmla="*/ 60 w 478"/>
                <a:gd name="T5" fmla="*/ 62 h 580"/>
                <a:gd name="T6" fmla="*/ 60 w 478"/>
                <a:gd name="T7" fmla="*/ 62 h 580"/>
                <a:gd name="T8" fmla="*/ 44 w 478"/>
                <a:gd name="T9" fmla="*/ 70 h 580"/>
                <a:gd name="T10" fmla="*/ 30 w 478"/>
                <a:gd name="T11" fmla="*/ 76 h 580"/>
                <a:gd name="T12" fmla="*/ 0 w 478"/>
                <a:gd name="T13" fmla="*/ 88 h 580"/>
                <a:gd name="T14" fmla="*/ 314 w 478"/>
                <a:gd name="T15" fmla="*/ 542 h 580"/>
                <a:gd name="T16" fmla="*/ 314 w 478"/>
                <a:gd name="T17" fmla="*/ 542 h 580"/>
                <a:gd name="T18" fmla="*/ 324 w 478"/>
                <a:gd name="T19" fmla="*/ 554 h 580"/>
                <a:gd name="T20" fmla="*/ 336 w 478"/>
                <a:gd name="T21" fmla="*/ 564 h 580"/>
                <a:gd name="T22" fmla="*/ 348 w 478"/>
                <a:gd name="T23" fmla="*/ 572 h 580"/>
                <a:gd name="T24" fmla="*/ 362 w 478"/>
                <a:gd name="T25" fmla="*/ 576 h 580"/>
                <a:gd name="T26" fmla="*/ 362 w 478"/>
                <a:gd name="T27" fmla="*/ 576 h 580"/>
                <a:gd name="T28" fmla="*/ 378 w 478"/>
                <a:gd name="T29" fmla="*/ 580 h 580"/>
                <a:gd name="T30" fmla="*/ 392 w 478"/>
                <a:gd name="T31" fmla="*/ 580 h 580"/>
                <a:gd name="T32" fmla="*/ 408 w 478"/>
                <a:gd name="T33" fmla="*/ 580 h 580"/>
                <a:gd name="T34" fmla="*/ 422 w 478"/>
                <a:gd name="T35" fmla="*/ 574 h 580"/>
                <a:gd name="T36" fmla="*/ 422 w 478"/>
                <a:gd name="T37" fmla="*/ 574 h 580"/>
                <a:gd name="T38" fmla="*/ 422 w 478"/>
                <a:gd name="T39" fmla="*/ 574 h 580"/>
                <a:gd name="T40" fmla="*/ 438 w 478"/>
                <a:gd name="T41" fmla="*/ 566 h 580"/>
                <a:gd name="T42" fmla="*/ 438 w 478"/>
                <a:gd name="T43" fmla="*/ 566 h 580"/>
                <a:gd name="T44" fmla="*/ 452 w 478"/>
                <a:gd name="T45" fmla="*/ 554 h 580"/>
                <a:gd name="T46" fmla="*/ 464 w 478"/>
                <a:gd name="T47" fmla="*/ 540 h 580"/>
                <a:gd name="T48" fmla="*/ 472 w 478"/>
                <a:gd name="T49" fmla="*/ 526 h 580"/>
                <a:gd name="T50" fmla="*/ 476 w 478"/>
                <a:gd name="T51" fmla="*/ 508 h 580"/>
                <a:gd name="T52" fmla="*/ 478 w 478"/>
                <a:gd name="T53" fmla="*/ 492 h 580"/>
                <a:gd name="T54" fmla="*/ 478 w 478"/>
                <a:gd name="T55" fmla="*/ 474 h 580"/>
                <a:gd name="T56" fmla="*/ 472 w 478"/>
                <a:gd name="T57" fmla="*/ 458 h 580"/>
                <a:gd name="T58" fmla="*/ 464 w 478"/>
                <a:gd name="T59" fmla="*/ 442 h 580"/>
                <a:gd name="T60" fmla="*/ 464 w 478"/>
                <a:gd name="T61" fmla="*/ 44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580">
                  <a:moveTo>
                    <a:pt x="464" y="442"/>
                  </a:moveTo>
                  <a:lnTo>
                    <a:pt x="158" y="0"/>
                  </a:lnTo>
                  <a:lnTo>
                    <a:pt x="60" y="62"/>
                  </a:lnTo>
                  <a:lnTo>
                    <a:pt x="60" y="62"/>
                  </a:lnTo>
                  <a:lnTo>
                    <a:pt x="44" y="70"/>
                  </a:lnTo>
                  <a:lnTo>
                    <a:pt x="30" y="76"/>
                  </a:lnTo>
                  <a:lnTo>
                    <a:pt x="0" y="88"/>
                  </a:lnTo>
                  <a:lnTo>
                    <a:pt x="314" y="542"/>
                  </a:lnTo>
                  <a:lnTo>
                    <a:pt x="314" y="542"/>
                  </a:lnTo>
                  <a:lnTo>
                    <a:pt x="324" y="554"/>
                  </a:lnTo>
                  <a:lnTo>
                    <a:pt x="336" y="564"/>
                  </a:lnTo>
                  <a:lnTo>
                    <a:pt x="348" y="572"/>
                  </a:lnTo>
                  <a:lnTo>
                    <a:pt x="362" y="576"/>
                  </a:lnTo>
                  <a:lnTo>
                    <a:pt x="362" y="576"/>
                  </a:lnTo>
                  <a:lnTo>
                    <a:pt x="378" y="580"/>
                  </a:lnTo>
                  <a:lnTo>
                    <a:pt x="392" y="580"/>
                  </a:lnTo>
                  <a:lnTo>
                    <a:pt x="408" y="580"/>
                  </a:lnTo>
                  <a:lnTo>
                    <a:pt x="422" y="574"/>
                  </a:lnTo>
                  <a:lnTo>
                    <a:pt x="422" y="574"/>
                  </a:lnTo>
                  <a:lnTo>
                    <a:pt x="422" y="574"/>
                  </a:lnTo>
                  <a:lnTo>
                    <a:pt x="438" y="566"/>
                  </a:lnTo>
                  <a:lnTo>
                    <a:pt x="438" y="566"/>
                  </a:lnTo>
                  <a:lnTo>
                    <a:pt x="452" y="554"/>
                  </a:lnTo>
                  <a:lnTo>
                    <a:pt x="464" y="540"/>
                  </a:lnTo>
                  <a:lnTo>
                    <a:pt x="472" y="526"/>
                  </a:lnTo>
                  <a:lnTo>
                    <a:pt x="476" y="508"/>
                  </a:lnTo>
                  <a:lnTo>
                    <a:pt x="478" y="492"/>
                  </a:lnTo>
                  <a:lnTo>
                    <a:pt x="478" y="474"/>
                  </a:lnTo>
                  <a:lnTo>
                    <a:pt x="472" y="458"/>
                  </a:lnTo>
                  <a:lnTo>
                    <a:pt x="464" y="442"/>
                  </a:lnTo>
                  <a:lnTo>
                    <a:pt x="464" y="44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5" name="Freeform 162">
              <a:extLst>
                <a:ext uri="{FF2B5EF4-FFF2-40B4-BE49-F238E27FC236}">
                  <a16:creationId xmlns:a16="http://schemas.microsoft.com/office/drawing/2014/main" id="{5F7C7404-2490-4461-A22A-8D93C2EC963F}"/>
                </a:ext>
              </a:extLst>
            </p:cNvPr>
            <p:cNvSpPr>
              <a:spLocks/>
            </p:cNvSpPr>
            <p:nvPr/>
          </p:nvSpPr>
          <p:spPr bwMode="auto">
            <a:xfrm>
              <a:off x="-2933700" y="4108450"/>
              <a:ext cx="327025" cy="273050"/>
            </a:xfrm>
            <a:custGeom>
              <a:avLst/>
              <a:gdLst>
                <a:gd name="T0" fmla="*/ 198 w 206"/>
                <a:gd name="T1" fmla="*/ 18 h 172"/>
                <a:gd name="T2" fmla="*/ 198 w 206"/>
                <a:gd name="T3" fmla="*/ 18 h 172"/>
                <a:gd name="T4" fmla="*/ 192 w 206"/>
                <a:gd name="T5" fmla="*/ 12 h 172"/>
                <a:gd name="T6" fmla="*/ 186 w 206"/>
                <a:gd name="T7" fmla="*/ 6 h 172"/>
                <a:gd name="T8" fmla="*/ 178 w 206"/>
                <a:gd name="T9" fmla="*/ 2 h 172"/>
                <a:gd name="T10" fmla="*/ 168 w 206"/>
                <a:gd name="T11" fmla="*/ 0 h 172"/>
                <a:gd name="T12" fmla="*/ 160 w 206"/>
                <a:gd name="T13" fmla="*/ 0 h 172"/>
                <a:gd name="T14" fmla="*/ 152 w 206"/>
                <a:gd name="T15" fmla="*/ 0 h 172"/>
                <a:gd name="T16" fmla="*/ 142 w 206"/>
                <a:gd name="T17" fmla="*/ 4 h 172"/>
                <a:gd name="T18" fmla="*/ 134 w 206"/>
                <a:gd name="T19" fmla="*/ 8 h 172"/>
                <a:gd name="T20" fmla="*/ 18 w 206"/>
                <a:gd name="T21" fmla="*/ 88 h 172"/>
                <a:gd name="T22" fmla="*/ 18 w 206"/>
                <a:gd name="T23" fmla="*/ 88 h 172"/>
                <a:gd name="T24" fmla="*/ 12 w 206"/>
                <a:gd name="T25" fmla="*/ 94 h 172"/>
                <a:gd name="T26" fmla="*/ 6 w 206"/>
                <a:gd name="T27" fmla="*/ 102 h 172"/>
                <a:gd name="T28" fmla="*/ 2 w 206"/>
                <a:gd name="T29" fmla="*/ 110 h 172"/>
                <a:gd name="T30" fmla="*/ 0 w 206"/>
                <a:gd name="T31" fmla="*/ 118 h 172"/>
                <a:gd name="T32" fmla="*/ 0 w 206"/>
                <a:gd name="T33" fmla="*/ 126 h 172"/>
                <a:gd name="T34" fmla="*/ 0 w 206"/>
                <a:gd name="T35" fmla="*/ 136 h 172"/>
                <a:gd name="T36" fmla="*/ 4 w 206"/>
                <a:gd name="T37" fmla="*/ 144 h 172"/>
                <a:gd name="T38" fmla="*/ 8 w 206"/>
                <a:gd name="T39" fmla="*/ 152 h 172"/>
                <a:gd name="T40" fmla="*/ 8 w 206"/>
                <a:gd name="T41" fmla="*/ 152 h 172"/>
                <a:gd name="T42" fmla="*/ 14 w 206"/>
                <a:gd name="T43" fmla="*/ 158 h 172"/>
                <a:gd name="T44" fmla="*/ 20 w 206"/>
                <a:gd name="T45" fmla="*/ 164 h 172"/>
                <a:gd name="T46" fmla="*/ 28 w 206"/>
                <a:gd name="T47" fmla="*/ 168 h 172"/>
                <a:gd name="T48" fmla="*/ 38 w 206"/>
                <a:gd name="T49" fmla="*/ 170 h 172"/>
                <a:gd name="T50" fmla="*/ 46 w 206"/>
                <a:gd name="T51" fmla="*/ 172 h 172"/>
                <a:gd name="T52" fmla="*/ 54 w 206"/>
                <a:gd name="T53" fmla="*/ 170 h 172"/>
                <a:gd name="T54" fmla="*/ 64 w 206"/>
                <a:gd name="T55" fmla="*/ 168 h 172"/>
                <a:gd name="T56" fmla="*/ 72 w 206"/>
                <a:gd name="T57" fmla="*/ 164 h 172"/>
                <a:gd name="T58" fmla="*/ 188 w 206"/>
                <a:gd name="T59" fmla="*/ 82 h 172"/>
                <a:gd name="T60" fmla="*/ 188 w 206"/>
                <a:gd name="T61" fmla="*/ 82 h 172"/>
                <a:gd name="T62" fmla="*/ 194 w 206"/>
                <a:gd name="T63" fmla="*/ 76 h 172"/>
                <a:gd name="T64" fmla="*/ 200 w 206"/>
                <a:gd name="T65" fmla="*/ 70 h 172"/>
                <a:gd name="T66" fmla="*/ 204 w 206"/>
                <a:gd name="T67" fmla="*/ 62 h 172"/>
                <a:gd name="T68" fmla="*/ 206 w 206"/>
                <a:gd name="T69" fmla="*/ 52 h 172"/>
                <a:gd name="T70" fmla="*/ 206 w 206"/>
                <a:gd name="T71" fmla="*/ 44 h 172"/>
                <a:gd name="T72" fmla="*/ 206 w 206"/>
                <a:gd name="T73" fmla="*/ 36 h 172"/>
                <a:gd name="T74" fmla="*/ 202 w 206"/>
                <a:gd name="T75" fmla="*/ 26 h 172"/>
                <a:gd name="T76" fmla="*/ 198 w 206"/>
                <a:gd name="T77" fmla="*/ 18 h 172"/>
                <a:gd name="T78" fmla="*/ 198 w 206"/>
                <a:gd name="T79"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2">
                  <a:moveTo>
                    <a:pt x="198" y="18"/>
                  </a:moveTo>
                  <a:lnTo>
                    <a:pt x="198" y="18"/>
                  </a:lnTo>
                  <a:lnTo>
                    <a:pt x="192" y="12"/>
                  </a:lnTo>
                  <a:lnTo>
                    <a:pt x="186" y="6"/>
                  </a:lnTo>
                  <a:lnTo>
                    <a:pt x="178" y="2"/>
                  </a:lnTo>
                  <a:lnTo>
                    <a:pt x="168" y="0"/>
                  </a:lnTo>
                  <a:lnTo>
                    <a:pt x="160" y="0"/>
                  </a:lnTo>
                  <a:lnTo>
                    <a:pt x="152" y="0"/>
                  </a:lnTo>
                  <a:lnTo>
                    <a:pt x="142" y="4"/>
                  </a:lnTo>
                  <a:lnTo>
                    <a:pt x="134" y="8"/>
                  </a:lnTo>
                  <a:lnTo>
                    <a:pt x="18" y="88"/>
                  </a:lnTo>
                  <a:lnTo>
                    <a:pt x="18" y="88"/>
                  </a:lnTo>
                  <a:lnTo>
                    <a:pt x="12" y="94"/>
                  </a:lnTo>
                  <a:lnTo>
                    <a:pt x="6" y="102"/>
                  </a:lnTo>
                  <a:lnTo>
                    <a:pt x="2" y="110"/>
                  </a:lnTo>
                  <a:lnTo>
                    <a:pt x="0" y="118"/>
                  </a:lnTo>
                  <a:lnTo>
                    <a:pt x="0" y="126"/>
                  </a:lnTo>
                  <a:lnTo>
                    <a:pt x="0" y="136"/>
                  </a:lnTo>
                  <a:lnTo>
                    <a:pt x="4" y="144"/>
                  </a:lnTo>
                  <a:lnTo>
                    <a:pt x="8" y="152"/>
                  </a:lnTo>
                  <a:lnTo>
                    <a:pt x="8" y="152"/>
                  </a:lnTo>
                  <a:lnTo>
                    <a:pt x="14" y="158"/>
                  </a:lnTo>
                  <a:lnTo>
                    <a:pt x="20" y="164"/>
                  </a:lnTo>
                  <a:lnTo>
                    <a:pt x="28" y="168"/>
                  </a:lnTo>
                  <a:lnTo>
                    <a:pt x="38" y="170"/>
                  </a:lnTo>
                  <a:lnTo>
                    <a:pt x="46" y="172"/>
                  </a:lnTo>
                  <a:lnTo>
                    <a:pt x="54" y="170"/>
                  </a:lnTo>
                  <a:lnTo>
                    <a:pt x="64" y="168"/>
                  </a:lnTo>
                  <a:lnTo>
                    <a:pt x="72" y="164"/>
                  </a:lnTo>
                  <a:lnTo>
                    <a:pt x="188" y="82"/>
                  </a:lnTo>
                  <a:lnTo>
                    <a:pt x="188" y="82"/>
                  </a:lnTo>
                  <a:lnTo>
                    <a:pt x="194" y="76"/>
                  </a:lnTo>
                  <a:lnTo>
                    <a:pt x="200" y="70"/>
                  </a:lnTo>
                  <a:lnTo>
                    <a:pt x="204" y="62"/>
                  </a:lnTo>
                  <a:lnTo>
                    <a:pt x="206" y="52"/>
                  </a:lnTo>
                  <a:lnTo>
                    <a:pt x="206" y="44"/>
                  </a:lnTo>
                  <a:lnTo>
                    <a:pt x="206" y="36"/>
                  </a:lnTo>
                  <a:lnTo>
                    <a:pt x="202" y="26"/>
                  </a:lnTo>
                  <a:lnTo>
                    <a:pt x="198" y="18"/>
                  </a:lnTo>
                  <a:lnTo>
                    <a:pt x="198"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6" name="Freeform 163">
              <a:extLst>
                <a:ext uri="{FF2B5EF4-FFF2-40B4-BE49-F238E27FC236}">
                  <a16:creationId xmlns:a16="http://schemas.microsoft.com/office/drawing/2014/main" id="{950D36D8-8BA8-47E3-82CB-D4438C5CB3BA}"/>
                </a:ext>
              </a:extLst>
            </p:cNvPr>
            <p:cNvSpPr>
              <a:spLocks/>
            </p:cNvSpPr>
            <p:nvPr/>
          </p:nvSpPr>
          <p:spPr bwMode="auto">
            <a:xfrm>
              <a:off x="-2886075" y="4216400"/>
              <a:ext cx="377825" cy="307975"/>
            </a:xfrm>
            <a:custGeom>
              <a:avLst/>
              <a:gdLst>
                <a:gd name="T0" fmla="*/ 230 w 238"/>
                <a:gd name="T1" fmla="*/ 18 h 194"/>
                <a:gd name="T2" fmla="*/ 230 w 238"/>
                <a:gd name="T3" fmla="*/ 18 h 194"/>
                <a:gd name="T4" fmla="*/ 224 w 238"/>
                <a:gd name="T5" fmla="*/ 12 h 194"/>
                <a:gd name="T6" fmla="*/ 218 w 238"/>
                <a:gd name="T7" fmla="*/ 6 h 194"/>
                <a:gd name="T8" fmla="*/ 210 w 238"/>
                <a:gd name="T9" fmla="*/ 2 h 194"/>
                <a:gd name="T10" fmla="*/ 202 w 238"/>
                <a:gd name="T11" fmla="*/ 0 h 194"/>
                <a:gd name="T12" fmla="*/ 192 w 238"/>
                <a:gd name="T13" fmla="*/ 0 h 194"/>
                <a:gd name="T14" fmla="*/ 184 w 238"/>
                <a:gd name="T15" fmla="*/ 0 h 194"/>
                <a:gd name="T16" fmla="*/ 176 w 238"/>
                <a:gd name="T17" fmla="*/ 2 h 194"/>
                <a:gd name="T18" fmla="*/ 168 w 238"/>
                <a:gd name="T19" fmla="*/ 8 h 194"/>
                <a:gd name="T20" fmla="*/ 20 w 238"/>
                <a:gd name="T21" fmla="*/ 110 h 194"/>
                <a:gd name="T22" fmla="*/ 20 w 238"/>
                <a:gd name="T23" fmla="*/ 110 h 194"/>
                <a:gd name="T24" fmla="*/ 12 w 238"/>
                <a:gd name="T25" fmla="*/ 116 h 194"/>
                <a:gd name="T26" fmla="*/ 6 w 238"/>
                <a:gd name="T27" fmla="*/ 124 h 194"/>
                <a:gd name="T28" fmla="*/ 2 w 238"/>
                <a:gd name="T29" fmla="*/ 132 h 194"/>
                <a:gd name="T30" fmla="*/ 0 w 238"/>
                <a:gd name="T31" fmla="*/ 140 h 194"/>
                <a:gd name="T32" fmla="*/ 0 w 238"/>
                <a:gd name="T33" fmla="*/ 148 h 194"/>
                <a:gd name="T34" fmla="*/ 0 w 238"/>
                <a:gd name="T35" fmla="*/ 158 h 194"/>
                <a:gd name="T36" fmla="*/ 4 w 238"/>
                <a:gd name="T37" fmla="*/ 166 h 194"/>
                <a:gd name="T38" fmla="*/ 8 w 238"/>
                <a:gd name="T39" fmla="*/ 174 h 194"/>
                <a:gd name="T40" fmla="*/ 8 w 238"/>
                <a:gd name="T41" fmla="*/ 174 h 194"/>
                <a:gd name="T42" fmla="*/ 14 w 238"/>
                <a:gd name="T43" fmla="*/ 180 h 194"/>
                <a:gd name="T44" fmla="*/ 22 w 238"/>
                <a:gd name="T45" fmla="*/ 186 h 194"/>
                <a:gd name="T46" fmla="*/ 30 w 238"/>
                <a:gd name="T47" fmla="*/ 190 h 194"/>
                <a:gd name="T48" fmla="*/ 38 w 238"/>
                <a:gd name="T49" fmla="*/ 192 h 194"/>
                <a:gd name="T50" fmla="*/ 46 w 238"/>
                <a:gd name="T51" fmla="*/ 194 h 194"/>
                <a:gd name="T52" fmla="*/ 56 w 238"/>
                <a:gd name="T53" fmla="*/ 192 h 194"/>
                <a:gd name="T54" fmla="*/ 64 w 238"/>
                <a:gd name="T55" fmla="*/ 190 h 194"/>
                <a:gd name="T56" fmla="*/ 72 w 238"/>
                <a:gd name="T57" fmla="*/ 186 h 194"/>
                <a:gd name="T58" fmla="*/ 220 w 238"/>
                <a:gd name="T59" fmla="*/ 82 h 194"/>
                <a:gd name="T60" fmla="*/ 220 w 238"/>
                <a:gd name="T61" fmla="*/ 82 h 194"/>
                <a:gd name="T62" fmla="*/ 226 w 238"/>
                <a:gd name="T63" fmla="*/ 76 h 194"/>
                <a:gd name="T64" fmla="*/ 232 w 238"/>
                <a:gd name="T65" fmla="*/ 70 h 194"/>
                <a:gd name="T66" fmla="*/ 236 w 238"/>
                <a:gd name="T67" fmla="*/ 62 h 194"/>
                <a:gd name="T68" fmla="*/ 238 w 238"/>
                <a:gd name="T69" fmla="*/ 52 h 194"/>
                <a:gd name="T70" fmla="*/ 238 w 238"/>
                <a:gd name="T71" fmla="*/ 44 h 194"/>
                <a:gd name="T72" fmla="*/ 238 w 238"/>
                <a:gd name="T73" fmla="*/ 36 h 194"/>
                <a:gd name="T74" fmla="*/ 236 w 238"/>
                <a:gd name="T75" fmla="*/ 26 h 194"/>
                <a:gd name="T76" fmla="*/ 230 w 238"/>
                <a:gd name="T77" fmla="*/ 18 h 194"/>
                <a:gd name="T78" fmla="*/ 230 w 238"/>
                <a:gd name="T79"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30" y="18"/>
                  </a:moveTo>
                  <a:lnTo>
                    <a:pt x="230" y="18"/>
                  </a:lnTo>
                  <a:lnTo>
                    <a:pt x="224" y="12"/>
                  </a:lnTo>
                  <a:lnTo>
                    <a:pt x="218" y="6"/>
                  </a:lnTo>
                  <a:lnTo>
                    <a:pt x="210" y="2"/>
                  </a:lnTo>
                  <a:lnTo>
                    <a:pt x="202" y="0"/>
                  </a:lnTo>
                  <a:lnTo>
                    <a:pt x="192" y="0"/>
                  </a:lnTo>
                  <a:lnTo>
                    <a:pt x="184" y="0"/>
                  </a:lnTo>
                  <a:lnTo>
                    <a:pt x="176" y="2"/>
                  </a:lnTo>
                  <a:lnTo>
                    <a:pt x="168" y="8"/>
                  </a:lnTo>
                  <a:lnTo>
                    <a:pt x="20" y="110"/>
                  </a:lnTo>
                  <a:lnTo>
                    <a:pt x="20" y="110"/>
                  </a:lnTo>
                  <a:lnTo>
                    <a:pt x="12" y="116"/>
                  </a:lnTo>
                  <a:lnTo>
                    <a:pt x="6" y="124"/>
                  </a:lnTo>
                  <a:lnTo>
                    <a:pt x="2" y="132"/>
                  </a:lnTo>
                  <a:lnTo>
                    <a:pt x="0" y="140"/>
                  </a:lnTo>
                  <a:lnTo>
                    <a:pt x="0" y="148"/>
                  </a:lnTo>
                  <a:lnTo>
                    <a:pt x="0" y="158"/>
                  </a:lnTo>
                  <a:lnTo>
                    <a:pt x="4" y="166"/>
                  </a:lnTo>
                  <a:lnTo>
                    <a:pt x="8" y="174"/>
                  </a:lnTo>
                  <a:lnTo>
                    <a:pt x="8" y="174"/>
                  </a:lnTo>
                  <a:lnTo>
                    <a:pt x="14" y="180"/>
                  </a:lnTo>
                  <a:lnTo>
                    <a:pt x="22" y="186"/>
                  </a:lnTo>
                  <a:lnTo>
                    <a:pt x="30" y="190"/>
                  </a:lnTo>
                  <a:lnTo>
                    <a:pt x="38" y="192"/>
                  </a:lnTo>
                  <a:lnTo>
                    <a:pt x="46" y="194"/>
                  </a:lnTo>
                  <a:lnTo>
                    <a:pt x="56" y="192"/>
                  </a:lnTo>
                  <a:lnTo>
                    <a:pt x="64" y="190"/>
                  </a:lnTo>
                  <a:lnTo>
                    <a:pt x="72" y="186"/>
                  </a:lnTo>
                  <a:lnTo>
                    <a:pt x="220" y="82"/>
                  </a:lnTo>
                  <a:lnTo>
                    <a:pt x="220" y="82"/>
                  </a:lnTo>
                  <a:lnTo>
                    <a:pt x="226" y="76"/>
                  </a:lnTo>
                  <a:lnTo>
                    <a:pt x="232" y="70"/>
                  </a:lnTo>
                  <a:lnTo>
                    <a:pt x="236" y="62"/>
                  </a:lnTo>
                  <a:lnTo>
                    <a:pt x="238" y="52"/>
                  </a:lnTo>
                  <a:lnTo>
                    <a:pt x="238" y="44"/>
                  </a:lnTo>
                  <a:lnTo>
                    <a:pt x="238" y="36"/>
                  </a:lnTo>
                  <a:lnTo>
                    <a:pt x="236" y="26"/>
                  </a:lnTo>
                  <a:lnTo>
                    <a:pt x="230" y="18"/>
                  </a:lnTo>
                  <a:lnTo>
                    <a:pt x="230"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7" name="Freeform 164">
              <a:extLst>
                <a:ext uri="{FF2B5EF4-FFF2-40B4-BE49-F238E27FC236}">
                  <a16:creationId xmlns:a16="http://schemas.microsoft.com/office/drawing/2014/main" id="{532589ED-E604-4530-9A2B-51D2FEE77AD3}"/>
                </a:ext>
              </a:extLst>
            </p:cNvPr>
            <p:cNvSpPr>
              <a:spLocks/>
            </p:cNvSpPr>
            <p:nvPr/>
          </p:nvSpPr>
          <p:spPr bwMode="auto">
            <a:xfrm>
              <a:off x="-2816225" y="4343400"/>
              <a:ext cx="377825" cy="307975"/>
            </a:xfrm>
            <a:custGeom>
              <a:avLst/>
              <a:gdLst>
                <a:gd name="T0" fmla="*/ 228 w 238"/>
                <a:gd name="T1" fmla="*/ 20 h 194"/>
                <a:gd name="T2" fmla="*/ 228 w 238"/>
                <a:gd name="T3" fmla="*/ 20 h 194"/>
                <a:gd name="T4" fmla="*/ 222 w 238"/>
                <a:gd name="T5" fmla="*/ 14 h 194"/>
                <a:gd name="T6" fmla="*/ 216 w 238"/>
                <a:gd name="T7" fmla="*/ 8 h 194"/>
                <a:gd name="T8" fmla="*/ 208 w 238"/>
                <a:gd name="T9" fmla="*/ 4 h 194"/>
                <a:gd name="T10" fmla="*/ 200 w 238"/>
                <a:gd name="T11" fmla="*/ 2 h 194"/>
                <a:gd name="T12" fmla="*/ 190 w 238"/>
                <a:gd name="T13" fmla="*/ 0 h 194"/>
                <a:gd name="T14" fmla="*/ 182 w 238"/>
                <a:gd name="T15" fmla="*/ 2 h 194"/>
                <a:gd name="T16" fmla="*/ 174 w 238"/>
                <a:gd name="T17" fmla="*/ 4 h 194"/>
                <a:gd name="T18" fmla="*/ 166 w 238"/>
                <a:gd name="T19" fmla="*/ 10 h 194"/>
                <a:gd name="T20" fmla="*/ 20 w 238"/>
                <a:gd name="T21" fmla="*/ 112 h 194"/>
                <a:gd name="T22" fmla="*/ 20 w 238"/>
                <a:gd name="T23" fmla="*/ 112 h 194"/>
                <a:gd name="T24" fmla="*/ 12 w 238"/>
                <a:gd name="T25" fmla="*/ 118 h 194"/>
                <a:gd name="T26" fmla="*/ 6 w 238"/>
                <a:gd name="T27" fmla="*/ 124 h 194"/>
                <a:gd name="T28" fmla="*/ 2 w 238"/>
                <a:gd name="T29" fmla="*/ 132 h 194"/>
                <a:gd name="T30" fmla="*/ 0 w 238"/>
                <a:gd name="T31" fmla="*/ 140 h 194"/>
                <a:gd name="T32" fmla="*/ 0 w 238"/>
                <a:gd name="T33" fmla="*/ 150 h 194"/>
                <a:gd name="T34" fmla="*/ 0 w 238"/>
                <a:gd name="T35" fmla="*/ 158 h 194"/>
                <a:gd name="T36" fmla="*/ 4 w 238"/>
                <a:gd name="T37" fmla="*/ 166 h 194"/>
                <a:gd name="T38" fmla="*/ 8 w 238"/>
                <a:gd name="T39" fmla="*/ 174 h 194"/>
                <a:gd name="T40" fmla="*/ 8 w 238"/>
                <a:gd name="T41" fmla="*/ 174 h 194"/>
                <a:gd name="T42" fmla="*/ 14 w 238"/>
                <a:gd name="T43" fmla="*/ 182 h 194"/>
                <a:gd name="T44" fmla="*/ 20 w 238"/>
                <a:gd name="T45" fmla="*/ 188 h 194"/>
                <a:gd name="T46" fmla="*/ 28 w 238"/>
                <a:gd name="T47" fmla="*/ 190 h 194"/>
                <a:gd name="T48" fmla="*/ 38 w 238"/>
                <a:gd name="T49" fmla="*/ 194 h 194"/>
                <a:gd name="T50" fmla="*/ 46 w 238"/>
                <a:gd name="T51" fmla="*/ 194 h 194"/>
                <a:gd name="T52" fmla="*/ 54 w 238"/>
                <a:gd name="T53" fmla="*/ 192 h 194"/>
                <a:gd name="T54" fmla="*/ 64 w 238"/>
                <a:gd name="T55" fmla="*/ 190 h 194"/>
                <a:gd name="T56" fmla="*/ 72 w 238"/>
                <a:gd name="T57" fmla="*/ 186 h 194"/>
                <a:gd name="T58" fmla="*/ 218 w 238"/>
                <a:gd name="T59" fmla="*/ 84 h 194"/>
                <a:gd name="T60" fmla="*/ 218 w 238"/>
                <a:gd name="T61" fmla="*/ 84 h 194"/>
                <a:gd name="T62" fmla="*/ 224 w 238"/>
                <a:gd name="T63" fmla="*/ 78 h 194"/>
                <a:gd name="T64" fmla="*/ 230 w 238"/>
                <a:gd name="T65" fmla="*/ 70 h 194"/>
                <a:gd name="T66" fmla="*/ 234 w 238"/>
                <a:gd name="T67" fmla="*/ 62 h 194"/>
                <a:gd name="T68" fmla="*/ 236 w 238"/>
                <a:gd name="T69" fmla="*/ 54 h 194"/>
                <a:gd name="T70" fmla="*/ 238 w 238"/>
                <a:gd name="T71" fmla="*/ 46 h 194"/>
                <a:gd name="T72" fmla="*/ 236 w 238"/>
                <a:gd name="T73" fmla="*/ 36 h 194"/>
                <a:gd name="T74" fmla="*/ 234 w 238"/>
                <a:gd name="T75" fmla="*/ 28 h 194"/>
                <a:gd name="T76" fmla="*/ 228 w 238"/>
                <a:gd name="T77" fmla="*/ 20 h 194"/>
                <a:gd name="T78" fmla="*/ 228 w 238"/>
                <a:gd name="T79"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28" y="20"/>
                  </a:moveTo>
                  <a:lnTo>
                    <a:pt x="228" y="20"/>
                  </a:lnTo>
                  <a:lnTo>
                    <a:pt x="222" y="14"/>
                  </a:lnTo>
                  <a:lnTo>
                    <a:pt x="216" y="8"/>
                  </a:lnTo>
                  <a:lnTo>
                    <a:pt x="208" y="4"/>
                  </a:lnTo>
                  <a:lnTo>
                    <a:pt x="200" y="2"/>
                  </a:lnTo>
                  <a:lnTo>
                    <a:pt x="190" y="0"/>
                  </a:lnTo>
                  <a:lnTo>
                    <a:pt x="182" y="2"/>
                  </a:lnTo>
                  <a:lnTo>
                    <a:pt x="174" y="4"/>
                  </a:lnTo>
                  <a:lnTo>
                    <a:pt x="166" y="10"/>
                  </a:lnTo>
                  <a:lnTo>
                    <a:pt x="20" y="112"/>
                  </a:lnTo>
                  <a:lnTo>
                    <a:pt x="20" y="112"/>
                  </a:lnTo>
                  <a:lnTo>
                    <a:pt x="12" y="118"/>
                  </a:lnTo>
                  <a:lnTo>
                    <a:pt x="6" y="124"/>
                  </a:lnTo>
                  <a:lnTo>
                    <a:pt x="2" y="132"/>
                  </a:lnTo>
                  <a:lnTo>
                    <a:pt x="0" y="140"/>
                  </a:lnTo>
                  <a:lnTo>
                    <a:pt x="0" y="150"/>
                  </a:lnTo>
                  <a:lnTo>
                    <a:pt x="0" y="158"/>
                  </a:lnTo>
                  <a:lnTo>
                    <a:pt x="4" y="166"/>
                  </a:lnTo>
                  <a:lnTo>
                    <a:pt x="8" y="174"/>
                  </a:lnTo>
                  <a:lnTo>
                    <a:pt x="8" y="174"/>
                  </a:lnTo>
                  <a:lnTo>
                    <a:pt x="14" y="182"/>
                  </a:lnTo>
                  <a:lnTo>
                    <a:pt x="20" y="188"/>
                  </a:lnTo>
                  <a:lnTo>
                    <a:pt x="28" y="190"/>
                  </a:lnTo>
                  <a:lnTo>
                    <a:pt x="38" y="194"/>
                  </a:lnTo>
                  <a:lnTo>
                    <a:pt x="46" y="194"/>
                  </a:lnTo>
                  <a:lnTo>
                    <a:pt x="54" y="192"/>
                  </a:lnTo>
                  <a:lnTo>
                    <a:pt x="64" y="190"/>
                  </a:lnTo>
                  <a:lnTo>
                    <a:pt x="72" y="186"/>
                  </a:lnTo>
                  <a:lnTo>
                    <a:pt x="218" y="84"/>
                  </a:lnTo>
                  <a:lnTo>
                    <a:pt x="218" y="84"/>
                  </a:lnTo>
                  <a:lnTo>
                    <a:pt x="224" y="78"/>
                  </a:lnTo>
                  <a:lnTo>
                    <a:pt x="230" y="70"/>
                  </a:lnTo>
                  <a:lnTo>
                    <a:pt x="234" y="62"/>
                  </a:lnTo>
                  <a:lnTo>
                    <a:pt x="236" y="54"/>
                  </a:lnTo>
                  <a:lnTo>
                    <a:pt x="238" y="46"/>
                  </a:lnTo>
                  <a:lnTo>
                    <a:pt x="236" y="36"/>
                  </a:lnTo>
                  <a:lnTo>
                    <a:pt x="234" y="28"/>
                  </a:lnTo>
                  <a:lnTo>
                    <a:pt x="228" y="20"/>
                  </a:lnTo>
                  <a:lnTo>
                    <a:pt x="228"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8" name="Freeform 165">
              <a:extLst>
                <a:ext uri="{FF2B5EF4-FFF2-40B4-BE49-F238E27FC236}">
                  <a16:creationId xmlns:a16="http://schemas.microsoft.com/office/drawing/2014/main" id="{6ED1B8D9-3187-4E21-AC94-340BD04B3131}"/>
                </a:ext>
              </a:extLst>
            </p:cNvPr>
            <p:cNvSpPr>
              <a:spLocks/>
            </p:cNvSpPr>
            <p:nvPr/>
          </p:nvSpPr>
          <p:spPr bwMode="auto">
            <a:xfrm>
              <a:off x="-2686050" y="4470400"/>
              <a:ext cx="317500" cy="266700"/>
            </a:xfrm>
            <a:custGeom>
              <a:avLst/>
              <a:gdLst>
                <a:gd name="T0" fmla="*/ 192 w 200"/>
                <a:gd name="T1" fmla="*/ 20 h 168"/>
                <a:gd name="T2" fmla="*/ 192 w 200"/>
                <a:gd name="T3" fmla="*/ 20 h 168"/>
                <a:gd name="T4" fmla="*/ 186 w 200"/>
                <a:gd name="T5" fmla="*/ 12 h 168"/>
                <a:gd name="T6" fmla="*/ 178 w 200"/>
                <a:gd name="T7" fmla="*/ 8 h 168"/>
                <a:gd name="T8" fmla="*/ 170 w 200"/>
                <a:gd name="T9" fmla="*/ 4 h 168"/>
                <a:gd name="T10" fmla="*/ 162 w 200"/>
                <a:gd name="T11" fmla="*/ 0 h 168"/>
                <a:gd name="T12" fmla="*/ 154 w 200"/>
                <a:gd name="T13" fmla="*/ 0 h 168"/>
                <a:gd name="T14" fmla="*/ 146 w 200"/>
                <a:gd name="T15" fmla="*/ 2 h 168"/>
                <a:gd name="T16" fmla="*/ 136 w 200"/>
                <a:gd name="T17" fmla="*/ 4 h 168"/>
                <a:gd name="T18" fmla="*/ 128 w 200"/>
                <a:gd name="T19" fmla="*/ 8 h 168"/>
                <a:gd name="T20" fmla="*/ 18 w 200"/>
                <a:gd name="T21" fmla="*/ 86 h 168"/>
                <a:gd name="T22" fmla="*/ 18 w 200"/>
                <a:gd name="T23" fmla="*/ 86 h 168"/>
                <a:gd name="T24" fmla="*/ 12 w 200"/>
                <a:gd name="T25" fmla="*/ 92 h 168"/>
                <a:gd name="T26" fmla="*/ 6 w 200"/>
                <a:gd name="T27" fmla="*/ 98 h 168"/>
                <a:gd name="T28" fmla="*/ 2 w 200"/>
                <a:gd name="T29" fmla="*/ 106 h 168"/>
                <a:gd name="T30" fmla="*/ 0 w 200"/>
                <a:gd name="T31" fmla="*/ 114 h 168"/>
                <a:gd name="T32" fmla="*/ 0 w 200"/>
                <a:gd name="T33" fmla="*/ 124 h 168"/>
                <a:gd name="T34" fmla="*/ 0 w 200"/>
                <a:gd name="T35" fmla="*/ 132 h 168"/>
                <a:gd name="T36" fmla="*/ 2 w 200"/>
                <a:gd name="T37" fmla="*/ 140 h 168"/>
                <a:gd name="T38" fmla="*/ 8 w 200"/>
                <a:gd name="T39" fmla="*/ 148 h 168"/>
                <a:gd name="T40" fmla="*/ 8 w 200"/>
                <a:gd name="T41" fmla="*/ 148 h 168"/>
                <a:gd name="T42" fmla="*/ 14 w 200"/>
                <a:gd name="T43" fmla="*/ 156 h 168"/>
                <a:gd name="T44" fmla="*/ 20 w 200"/>
                <a:gd name="T45" fmla="*/ 162 h 168"/>
                <a:gd name="T46" fmla="*/ 28 w 200"/>
                <a:gd name="T47" fmla="*/ 166 h 168"/>
                <a:gd name="T48" fmla="*/ 36 w 200"/>
                <a:gd name="T49" fmla="*/ 168 h 168"/>
                <a:gd name="T50" fmla="*/ 46 w 200"/>
                <a:gd name="T51" fmla="*/ 168 h 168"/>
                <a:gd name="T52" fmla="*/ 54 w 200"/>
                <a:gd name="T53" fmla="*/ 168 h 168"/>
                <a:gd name="T54" fmla="*/ 62 w 200"/>
                <a:gd name="T55" fmla="*/ 164 h 168"/>
                <a:gd name="T56" fmla="*/ 70 w 200"/>
                <a:gd name="T57" fmla="*/ 160 h 168"/>
                <a:gd name="T58" fmla="*/ 180 w 200"/>
                <a:gd name="T59" fmla="*/ 84 h 168"/>
                <a:gd name="T60" fmla="*/ 180 w 200"/>
                <a:gd name="T61" fmla="*/ 84 h 168"/>
                <a:gd name="T62" fmla="*/ 188 w 200"/>
                <a:gd name="T63" fmla="*/ 76 h 168"/>
                <a:gd name="T64" fmla="*/ 194 w 200"/>
                <a:gd name="T65" fmla="*/ 70 h 168"/>
                <a:gd name="T66" fmla="*/ 198 w 200"/>
                <a:gd name="T67" fmla="*/ 62 h 168"/>
                <a:gd name="T68" fmla="*/ 200 w 200"/>
                <a:gd name="T69" fmla="*/ 54 h 168"/>
                <a:gd name="T70" fmla="*/ 200 w 200"/>
                <a:gd name="T71" fmla="*/ 44 h 168"/>
                <a:gd name="T72" fmla="*/ 200 w 200"/>
                <a:gd name="T73" fmla="*/ 36 h 168"/>
                <a:gd name="T74" fmla="*/ 196 w 200"/>
                <a:gd name="T75" fmla="*/ 28 h 168"/>
                <a:gd name="T76" fmla="*/ 192 w 200"/>
                <a:gd name="T77" fmla="*/ 20 h 168"/>
                <a:gd name="T78" fmla="*/ 192 w 200"/>
                <a:gd name="T79"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68">
                  <a:moveTo>
                    <a:pt x="192" y="20"/>
                  </a:moveTo>
                  <a:lnTo>
                    <a:pt x="192" y="20"/>
                  </a:lnTo>
                  <a:lnTo>
                    <a:pt x="186" y="12"/>
                  </a:lnTo>
                  <a:lnTo>
                    <a:pt x="178" y="8"/>
                  </a:lnTo>
                  <a:lnTo>
                    <a:pt x="170" y="4"/>
                  </a:lnTo>
                  <a:lnTo>
                    <a:pt x="162" y="0"/>
                  </a:lnTo>
                  <a:lnTo>
                    <a:pt x="154" y="0"/>
                  </a:lnTo>
                  <a:lnTo>
                    <a:pt x="146" y="2"/>
                  </a:lnTo>
                  <a:lnTo>
                    <a:pt x="136" y="4"/>
                  </a:lnTo>
                  <a:lnTo>
                    <a:pt x="128" y="8"/>
                  </a:lnTo>
                  <a:lnTo>
                    <a:pt x="18" y="86"/>
                  </a:lnTo>
                  <a:lnTo>
                    <a:pt x="18" y="86"/>
                  </a:lnTo>
                  <a:lnTo>
                    <a:pt x="12" y="92"/>
                  </a:lnTo>
                  <a:lnTo>
                    <a:pt x="6" y="98"/>
                  </a:lnTo>
                  <a:lnTo>
                    <a:pt x="2" y="106"/>
                  </a:lnTo>
                  <a:lnTo>
                    <a:pt x="0" y="114"/>
                  </a:lnTo>
                  <a:lnTo>
                    <a:pt x="0" y="124"/>
                  </a:lnTo>
                  <a:lnTo>
                    <a:pt x="0" y="132"/>
                  </a:lnTo>
                  <a:lnTo>
                    <a:pt x="2" y="140"/>
                  </a:lnTo>
                  <a:lnTo>
                    <a:pt x="8" y="148"/>
                  </a:lnTo>
                  <a:lnTo>
                    <a:pt x="8" y="148"/>
                  </a:lnTo>
                  <a:lnTo>
                    <a:pt x="14" y="156"/>
                  </a:lnTo>
                  <a:lnTo>
                    <a:pt x="20" y="162"/>
                  </a:lnTo>
                  <a:lnTo>
                    <a:pt x="28" y="166"/>
                  </a:lnTo>
                  <a:lnTo>
                    <a:pt x="36" y="168"/>
                  </a:lnTo>
                  <a:lnTo>
                    <a:pt x="46" y="168"/>
                  </a:lnTo>
                  <a:lnTo>
                    <a:pt x="54" y="168"/>
                  </a:lnTo>
                  <a:lnTo>
                    <a:pt x="62" y="164"/>
                  </a:lnTo>
                  <a:lnTo>
                    <a:pt x="70" y="160"/>
                  </a:lnTo>
                  <a:lnTo>
                    <a:pt x="180" y="84"/>
                  </a:lnTo>
                  <a:lnTo>
                    <a:pt x="180" y="84"/>
                  </a:lnTo>
                  <a:lnTo>
                    <a:pt x="188" y="76"/>
                  </a:lnTo>
                  <a:lnTo>
                    <a:pt x="194" y="70"/>
                  </a:lnTo>
                  <a:lnTo>
                    <a:pt x="198" y="62"/>
                  </a:lnTo>
                  <a:lnTo>
                    <a:pt x="200" y="54"/>
                  </a:lnTo>
                  <a:lnTo>
                    <a:pt x="200" y="44"/>
                  </a:lnTo>
                  <a:lnTo>
                    <a:pt x="200" y="36"/>
                  </a:lnTo>
                  <a:lnTo>
                    <a:pt x="196" y="28"/>
                  </a:lnTo>
                  <a:lnTo>
                    <a:pt x="192" y="20"/>
                  </a:lnTo>
                  <a:lnTo>
                    <a:pt x="192"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89" name="Freeform 166">
              <a:extLst>
                <a:ext uri="{FF2B5EF4-FFF2-40B4-BE49-F238E27FC236}">
                  <a16:creationId xmlns:a16="http://schemas.microsoft.com/office/drawing/2014/main" id="{2F20604E-55FC-4BF9-9A72-C420BA59614D}"/>
                </a:ext>
              </a:extLst>
            </p:cNvPr>
            <p:cNvSpPr>
              <a:spLocks/>
            </p:cNvSpPr>
            <p:nvPr/>
          </p:nvSpPr>
          <p:spPr bwMode="auto">
            <a:xfrm>
              <a:off x="-3289300" y="4073525"/>
              <a:ext cx="406400" cy="723900"/>
            </a:xfrm>
            <a:custGeom>
              <a:avLst/>
              <a:gdLst>
                <a:gd name="T0" fmla="*/ 242 w 256"/>
                <a:gd name="T1" fmla="*/ 24 h 456"/>
                <a:gd name="T2" fmla="*/ 242 w 256"/>
                <a:gd name="T3" fmla="*/ 24 h 456"/>
                <a:gd name="T4" fmla="*/ 234 w 256"/>
                <a:gd name="T5" fmla="*/ 14 h 456"/>
                <a:gd name="T6" fmla="*/ 224 w 256"/>
                <a:gd name="T7" fmla="*/ 8 h 456"/>
                <a:gd name="T8" fmla="*/ 214 w 256"/>
                <a:gd name="T9" fmla="*/ 2 h 456"/>
                <a:gd name="T10" fmla="*/ 204 w 256"/>
                <a:gd name="T11" fmla="*/ 0 h 456"/>
                <a:gd name="T12" fmla="*/ 192 w 256"/>
                <a:gd name="T13" fmla="*/ 0 h 456"/>
                <a:gd name="T14" fmla="*/ 182 w 256"/>
                <a:gd name="T15" fmla="*/ 2 h 456"/>
                <a:gd name="T16" fmla="*/ 170 w 256"/>
                <a:gd name="T17" fmla="*/ 6 h 456"/>
                <a:gd name="T18" fmla="*/ 160 w 256"/>
                <a:gd name="T19" fmla="*/ 12 h 456"/>
                <a:gd name="T20" fmla="*/ 36 w 256"/>
                <a:gd name="T21" fmla="*/ 98 h 456"/>
                <a:gd name="T22" fmla="*/ 36 w 256"/>
                <a:gd name="T23" fmla="*/ 98 h 456"/>
                <a:gd name="T24" fmla="*/ 26 w 256"/>
                <a:gd name="T25" fmla="*/ 108 h 456"/>
                <a:gd name="T26" fmla="*/ 18 w 256"/>
                <a:gd name="T27" fmla="*/ 118 h 456"/>
                <a:gd name="T28" fmla="*/ 12 w 256"/>
                <a:gd name="T29" fmla="*/ 130 h 456"/>
                <a:gd name="T30" fmla="*/ 10 w 256"/>
                <a:gd name="T31" fmla="*/ 144 h 456"/>
                <a:gd name="T32" fmla="*/ 10 w 256"/>
                <a:gd name="T33" fmla="*/ 144 h 456"/>
                <a:gd name="T34" fmla="*/ 10 w 256"/>
                <a:gd name="T35" fmla="*/ 144 h 456"/>
                <a:gd name="T36" fmla="*/ 10 w 256"/>
                <a:gd name="T37" fmla="*/ 166 h 456"/>
                <a:gd name="T38" fmla="*/ 10 w 256"/>
                <a:gd name="T39" fmla="*/ 216 h 456"/>
                <a:gd name="T40" fmla="*/ 12 w 256"/>
                <a:gd name="T41" fmla="*/ 248 h 456"/>
                <a:gd name="T42" fmla="*/ 14 w 256"/>
                <a:gd name="T43" fmla="*/ 280 h 456"/>
                <a:gd name="T44" fmla="*/ 18 w 256"/>
                <a:gd name="T45" fmla="*/ 308 h 456"/>
                <a:gd name="T46" fmla="*/ 26 w 256"/>
                <a:gd name="T47" fmla="*/ 334 h 456"/>
                <a:gd name="T48" fmla="*/ 0 w 256"/>
                <a:gd name="T49" fmla="*/ 352 h 456"/>
                <a:gd name="T50" fmla="*/ 74 w 256"/>
                <a:gd name="T51" fmla="*/ 456 h 456"/>
                <a:gd name="T52" fmla="*/ 74 w 256"/>
                <a:gd name="T53" fmla="*/ 456 h 456"/>
                <a:gd name="T54" fmla="*/ 88 w 256"/>
                <a:gd name="T55" fmla="*/ 450 h 456"/>
                <a:gd name="T56" fmla="*/ 104 w 256"/>
                <a:gd name="T57" fmla="*/ 440 h 456"/>
                <a:gd name="T58" fmla="*/ 122 w 256"/>
                <a:gd name="T59" fmla="*/ 426 h 456"/>
                <a:gd name="T60" fmla="*/ 142 w 256"/>
                <a:gd name="T61" fmla="*/ 406 h 456"/>
                <a:gd name="T62" fmla="*/ 152 w 256"/>
                <a:gd name="T63" fmla="*/ 394 h 456"/>
                <a:gd name="T64" fmla="*/ 162 w 256"/>
                <a:gd name="T65" fmla="*/ 382 h 456"/>
                <a:gd name="T66" fmla="*/ 170 w 256"/>
                <a:gd name="T67" fmla="*/ 368 h 456"/>
                <a:gd name="T68" fmla="*/ 178 w 256"/>
                <a:gd name="T69" fmla="*/ 352 h 456"/>
                <a:gd name="T70" fmla="*/ 184 w 256"/>
                <a:gd name="T71" fmla="*/ 334 h 456"/>
                <a:gd name="T72" fmla="*/ 190 w 256"/>
                <a:gd name="T73" fmla="*/ 314 h 456"/>
                <a:gd name="T74" fmla="*/ 190 w 256"/>
                <a:gd name="T75" fmla="*/ 314 h 456"/>
                <a:gd name="T76" fmla="*/ 192 w 256"/>
                <a:gd name="T77" fmla="*/ 300 h 456"/>
                <a:gd name="T78" fmla="*/ 192 w 256"/>
                <a:gd name="T79" fmla="*/ 286 h 456"/>
                <a:gd name="T80" fmla="*/ 192 w 256"/>
                <a:gd name="T81" fmla="*/ 272 h 456"/>
                <a:gd name="T82" fmla="*/ 190 w 256"/>
                <a:gd name="T83" fmla="*/ 258 h 456"/>
                <a:gd name="T84" fmla="*/ 184 w 256"/>
                <a:gd name="T85" fmla="*/ 232 h 456"/>
                <a:gd name="T86" fmla="*/ 174 w 256"/>
                <a:gd name="T87" fmla="*/ 210 h 456"/>
                <a:gd name="T88" fmla="*/ 166 w 256"/>
                <a:gd name="T89" fmla="*/ 192 h 456"/>
                <a:gd name="T90" fmla="*/ 156 w 256"/>
                <a:gd name="T91" fmla="*/ 178 h 456"/>
                <a:gd name="T92" fmla="*/ 148 w 256"/>
                <a:gd name="T93" fmla="*/ 166 h 456"/>
                <a:gd name="T94" fmla="*/ 148 w 256"/>
                <a:gd name="T95" fmla="*/ 166 h 456"/>
                <a:gd name="T96" fmla="*/ 188 w 256"/>
                <a:gd name="T97" fmla="*/ 136 h 456"/>
                <a:gd name="T98" fmla="*/ 222 w 256"/>
                <a:gd name="T99" fmla="*/ 110 h 456"/>
                <a:gd name="T100" fmla="*/ 236 w 256"/>
                <a:gd name="T101" fmla="*/ 98 h 456"/>
                <a:gd name="T102" fmla="*/ 246 w 256"/>
                <a:gd name="T103" fmla="*/ 88 h 456"/>
                <a:gd name="T104" fmla="*/ 246 w 256"/>
                <a:gd name="T105" fmla="*/ 88 h 456"/>
                <a:gd name="T106" fmla="*/ 252 w 256"/>
                <a:gd name="T107" fmla="*/ 82 h 456"/>
                <a:gd name="T108" fmla="*/ 254 w 256"/>
                <a:gd name="T109" fmla="*/ 74 h 456"/>
                <a:gd name="T110" fmla="*/ 256 w 256"/>
                <a:gd name="T111" fmla="*/ 66 h 456"/>
                <a:gd name="T112" fmla="*/ 256 w 256"/>
                <a:gd name="T113" fmla="*/ 58 h 456"/>
                <a:gd name="T114" fmla="*/ 254 w 256"/>
                <a:gd name="T115" fmla="*/ 48 h 456"/>
                <a:gd name="T116" fmla="*/ 252 w 256"/>
                <a:gd name="T117" fmla="*/ 40 h 456"/>
                <a:gd name="T118" fmla="*/ 242 w 256"/>
                <a:gd name="T119" fmla="*/ 24 h 456"/>
                <a:gd name="T120" fmla="*/ 242 w 256"/>
                <a:gd name="T121" fmla="*/ 2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456">
                  <a:moveTo>
                    <a:pt x="242" y="24"/>
                  </a:move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74" y="456"/>
                  </a:lnTo>
                  <a:lnTo>
                    <a:pt x="74" y="456"/>
                  </a:lnTo>
                  <a:lnTo>
                    <a:pt x="88" y="450"/>
                  </a:lnTo>
                  <a:lnTo>
                    <a:pt x="104" y="440"/>
                  </a:lnTo>
                  <a:lnTo>
                    <a:pt x="122" y="426"/>
                  </a:lnTo>
                  <a:lnTo>
                    <a:pt x="142" y="406"/>
                  </a:lnTo>
                  <a:lnTo>
                    <a:pt x="152" y="394"/>
                  </a:lnTo>
                  <a:lnTo>
                    <a:pt x="162" y="382"/>
                  </a:lnTo>
                  <a:lnTo>
                    <a:pt x="170" y="368"/>
                  </a:lnTo>
                  <a:lnTo>
                    <a:pt x="178" y="352"/>
                  </a:lnTo>
                  <a:lnTo>
                    <a:pt x="184" y="334"/>
                  </a:lnTo>
                  <a:lnTo>
                    <a:pt x="190" y="314"/>
                  </a:lnTo>
                  <a:lnTo>
                    <a:pt x="190" y="314"/>
                  </a:lnTo>
                  <a:lnTo>
                    <a:pt x="192" y="300"/>
                  </a:lnTo>
                  <a:lnTo>
                    <a:pt x="192" y="286"/>
                  </a:lnTo>
                  <a:lnTo>
                    <a:pt x="192" y="272"/>
                  </a:lnTo>
                  <a:lnTo>
                    <a:pt x="190" y="258"/>
                  </a:lnTo>
                  <a:lnTo>
                    <a:pt x="184" y="232"/>
                  </a:lnTo>
                  <a:lnTo>
                    <a:pt x="174" y="210"/>
                  </a:lnTo>
                  <a:lnTo>
                    <a:pt x="166" y="192"/>
                  </a:lnTo>
                  <a:lnTo>
                    <a:pt x="156" y="178"/>
                  </a:lnTo>
                  <a:lnTo>
                    <a:pt x="148" y="166"/>
                  </a:lnTo>
                  <a:lnTo>
                    <a:pt x="148" y="166"/>
                  </a:lnTo>
                  <a:lnTo>
                    <a:pt x="188" y="136"/>
                  </a:lnTo>
                  <a:lnTo>
                    <a:pt x="222" y="110"/>
                  </a:lnTo>
                  <a:lnTo>
                    <a:pt x="236" y="98"/>
                  </a:lnTo>
                  <a:lnTo>
                    <a:pt x="246" y="88"/>
                  </a:lnTo>
                  <a:lnTo>
                    <a:pt x="246" y="88"/>
                  </a:lnTo>
                  <a:lnTo>
                    <a:pt x="252" y="82"/>
                  </a:lnTo>
                  <a:lnTo>
                    <a:pt x="254" y="74"/>
                  </a:lnTo>
                  <a:lnTo>
                    <a:pt x="256" y="66"/>
                  </a:lnTo>
                  <a:lnTo>
                    <a:pt x="256" y="58"/>
                  </a:lnTo>
                  <a:lnTo>
                    <a:pt x="254" y="48"/>
                  </a:lnTo>
                  <a:lnTo>
                    <a:pt x="252" y="40"/>
                  </a:lnTo>
                  <a:lnTo>
                    <a:pt x="242" y="24"/>
                  </a:lnTo>
                  <a:lnTo>
                    <a:pt x="242" y="2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0" name="Freeform 167">
              <a:extLst>
                <a:ext uri="{FF2B5EF4-FFF2-40B4-BE49-F238E27FC236}">
                  <a16:creationId xmlns:a16="http://schemas.microsoft.com/office/drawing/2014/main" id="{76476AAB-6AB9-4C84-A5EF-4D851FD3191F}"/>
                </a:ext>
              </a:extLst>
            </p:cNvPr>
            <p:cNvSpPr>
              <a:spLocks/>
            </p:cNvSpPr>
            <p:nvPr/>
          </p:nvSpPr>
          <p:spPr bwMode="auto">
            <a:xfrm>
              <a:off x="-2432050" y="1857375"/>
              <a:ext cx="1133475" cy="1768475"/>
            </a:xfrm>
            <a:custGeom>
              <a:avLst/>
              <a:gdLst>
                <a:gd name="T0" fmla="*/ 710 w 714"/>
                <a:gd name="T1" fmla="*/ 1064 h 1114"/>
                <a:gd name="T2" fmla="*/ 60 w 714"/>
                <a:gd name="T3" fmla="*/ 14 h 1114"/>
                <a:gd name="T4" fmla="*/ 60 w 714"/>
                <a:gd name="T5" fmla="*/ 14 h 1114"/>
                <a:gd name="T6" fmla="*/ 56 w 714"/>
                <a:gd name="T7" fmla="*/ 8 h 1114"/>
                <a:gd name="T8" fmla="*/ 52 w 714"/>
                <a:gd name="T9" fmla="*/ 4 h 1114"/>
                <a:gd name="T10" fmla="*/ 42 w 714"/>
                <a:gd name="T11" fmla="*/ 0 h 1114"/>
                <a:gd name="T12" fmla="*/ 30 w 714"/>
                <a:gd name="T13" fmla="*/ 0 h 1114"/>
                <a:gd name="T14" fmla="*/ 24 w 714"/>
                <a:gd name="T15" fmla="*/ 0 h 1114"/>
                <a:gd name="T16" fmla="*/ 18 w 714"/>
                <a:gd name="T17" fmla="*/ 4 h 1114"/>
                <a:gd name="T18" fmla="*/ 14 w 714"/>
                <a:gd name="T19" fmla="*/ 6 h 1114"/>
                <a:gd name="T20" fmla="*/ 14 w 714"/>
                <a:gd name="T21" fmla="*/ 6 h 1114"/>
                <a:gd name="T22" fmla="*/ 8 w 714"/>
                <a:gd name="T23" fmla="*/ 10 h 1114"/>
                <a:gd name="T24" fmla="*/ 4 w 714"/>
                <a:gd name="T25" fmla="*/ 14 h 1114"/>
                <a:gd name="T26" fmla="*/ 0 w 714"/>
                <a:gd name="T27" fmla="*/ 26 h 1114"/>
                <a:gd name="T28" fmla="*/ 0 w 714"/>
                <a:gd name="T29" fmla="*/ 36 h 1114"/>
                <a:gd name="T30" fmla="*/ 2 w 714"/>
                <a:gd name="T31" fmla="*/ 42 h 1114"/>
                <a:gd name="T32" fmla="*/ 4 w 714"/>
                <a:gd name="T33" fmla="*/ 48 h 1114"/>
                <a:gd name="T34" fmla="*/ 654 w 714"/>
                <a:gd name="T35" fmla="*/ 1100 h 1114"/>
                <a:gd name="T36" fmla="*/ 654 w 714"/>
                <a:gd name="T37" fmla="*/ 1100 h 1114"/>
                <a:gd name="T38" fmla="*/ 658 w 714"/>
                <a:gd name="T39" fmla="*/ 1104 h 1114"/>
                <a:gd name="T40" fmla="*/ 662 w 714"/>
                <a:gd name="T41" fmla="*/ 1108 h 1114"/>
                <a:gd name="T42" fmla="*/ 672 w 714"/>
                <a:gd name="T43" fmla="*/ 1114 h 1114"/>
                <a:gd name="T44" fmla="*/ 684 w 714"/>
                <a:gd name="T45" fmla="*/ 1114 h 1114"/>
                <a:gd name="T46" fmla="*/ 690 w 714"/>
                <a:gd name="T47" fmla="*/ 1112 h 1114"/>
                <a:gd name="T48" fmla="*/ 696 w 714"/>
                <a:gd name="T49" fmla="*/ 1110 h 1114"/>
                <a:gd name="T50" fmla="*/ 700 w 714"/>
                <a:gd name="T51" fmla="*/ 1106 h 1114"/>
                <a:gd name="T52" fmla="*/ 700 w 714"/>
                <a:gd name="T53" fmla="*/ 1106 h 1114"/>
                <a:gd name="T54" fmla="*/ 706 w 714"/>
                <a:gd name="T55" fmla="*/ 1102 h 1114"/>
                <a:gd name="T56" fmla="*/ 710 w 714"/>
                <a:gd name="T57" fmla="*/ 1098 h 1114"/>
                <a:gd name="T58" fmla="*/ 714 w 714"/>
                <a:gd name="T59" fmla="*/ 1088 h 1114"/>
                <a:gd name="T60" fmla="*/ 714 w 714"/>
                <a:gd name="T61" fmla="*/ 1076 h 1114"/>
                <a:gd name="T62" fmla="*/ 714 w 714"/>
                <a:gd name="T63" fmla="*/ 1070 h 1114"/>
                <a:gd name="T64" fmla="*/ 710 w 714"/>
                <a:gd name="T65" fmla="*/ 1064 h 1114"/>
                <a:gd name="T66" fmla="*/ 710 w 714"/>
                <a:gd name="T67" fmla="*/ 106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4" h="1114">
                  <a:moveTo>
                    <a:pt x="710" y="1064"/>
                  </a:moveTo>
                  <a:lnTo>
                    <a:pt x="60" y="14"/>
                  </a:lnTo>
                  <a:lnTo>
                    <a:pt x="60" y="14"/>
                  </a:lnTo>
                  <a:lnTo>
                    <a:pt x="56" y="8"/>
                  </a:lnTo>
                  <a:lnTo>
                    <a:pt x="52" y="4"/>
                  </a:lnTo>
                  <a:lnTo>
                    <a:pt x="42" y="0"/>
                  </a:lnTo>
                  <a:lnTo>
                    <a:pt x="30" y="0"/>
                  </a:lnTo>
                  <a:lnTo>
                    <a:pt x="24" y="0"/>
                  </a:lnTo>
                  <a:lnTo>
                    <a:pt x="18" y="4"/>
                  </a:lnTo>
                  <a:lnTo>
                    <a:pt x="14" y="6"/>
                  </a:lnTo>
                  <a:lnTo>
                    <a:pt x="14" y="6"/>
                  </a:lnTo>
                  <a:lnTo>
                    <a:pt x="8" y="10"/>
                  </a:lnTo>
                  <a:lnTo>
                    <a:pt x="4" y="14"/>
                  </a:lnTo>
                  <a:lnTo>
                    <a:pt x="0" y="26"/>
                  </a:lnTo>
                  <a:lnTo>
                    <a:pt x="0" y="36"/>
                  </a:lnTo>
                  <a:lnTo>
                    <a:pt x="2" y="42"/>
                  </a:lnTo>
                  <a:lnTo>
                    <a:pt x="4" y="48"/>
                  </a:lnTo>
                  <a:lnTo>
                    <a:pt x="654" y="1100"/>
                  </a:lnTo>
                  <a:lnTo>
                    <a:pt x="654" y="1100"/>
                  </a:lnTo>
                  <a:lnTo>
                    <a:pt x="658" y="1104"/>
                  </a:lnTo>
                  <a:lnTo>
                    <a:pt x="662" y="1108"/>
                  </a:lnTo>
                  <a:lnTo>
                    <a:pt x="672" y="1114"/>
                  </a:lnTo>
                  <a:lnTo>
                    <a:pt x="684" y="1114"/>
                  </a:lnTo>
                  <a:lnTo>
                    <a:pt x="690" y="1112"/>
                  </a:lnTo>
                  <a:lnTo>
                    <a:pt x="696" y="1110"/>
                  </a:lnTo>
                  <a:lnTo>
                    <a:pt x="700" y="1106"/>
                  </a:lnTo>
                  <a:lnTo>
                    <a:pt x="700" y="1106"/>
                  </a:lnTo>
                  <a:lnTo>
                    <a:pt x="706" y="1102"/>
                  </a:lnTo>
                  <a:lnTo>
                    <a:pt x="710" y="1098"/>
                  </a:lnTo>
                  <a:lnTo>
                    <a:pt x="714" y="1088"/>
                  </a:lnTo>
                  <a:lnTo>
                    <a:pt x="714" y="1076"/>
                  </a:lnTo>
                  <a:lnTo>
                    <a:pt x="714" y="1070"/>
                  </a:lnTo>
                  <a:lnTo>
                    <a:pt x="710" y="1064"/>
                  </a:lnTo>
                  <a:lnTo>
                    <a:pt x="710" y="106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1" name="Freeform 168">
              <a:extLst>
                <a:ext uri="{FF2B5EF4-FFF2-40B4-BE49-F238E27FC236}">
                  <a16:creationId xmlns:a16="http://schemas.microsoft.com/office/drawing/2014/main" id="{ABD82D0A-AE67-47C2-B493-C5FFCCD7D80D}"/>
                </a:ext>
              </a:extLst>
            </p:cNvPr>
            <p:cNvSpPr>
              <a:spLocks/>
            </p:cNvSpPr>
            <p:nvPr/>
          </p:nvSpPr>
          <p:spPr bwMode="auto">
            <a:xfrm>
              <a:off x="-3295650" y="4600575"/>
              <a:ext cx="346075" cy="460375"/>
            </a:xfrm>
            <a:custGeom>
              <a:avLst/>
              <a:gdLst>
                <a:gd name="T0" fmla="*/ 182 w 218"/>
                <a:gd name="T1" fmla="*/ 218 h 290"/>
                <a:gd name="T2" fmla="*/ 182 w 218"/>
                <a:gd name="T3" fmla="*/ 218 h 290"/>
                <a:gd name="T4" fmla="*/ 28 w 218"/>
                <a:gd name="T5" fmla="*/ 0 h 290"/>
                <a:gd name="T6" fmla="*/ 0 w 218"/>
                <a:gd name="T7" fmla="*/ 20 h 290"/>
                <a:gd name="T8" fmla="*/ 190 w 218"/>
                <a:gd name="T9" fmla="*/ 290 h 290"/>
                <a:gd name="T10" fmla="*/ 218 w 218"/>
                <a:gd name="T11" fmla="*/ 270 h 290"/>
                <a:gd name="T12" fmla="*/ 182 w 218"/>
                <a:gd name="T13" fmla="*/ 218 h 290"/>
              </a:gdLst>
              <a:ahLst/>
              <a:cxnLst>
                <a:cxn ang="0">
                  <a:pos x="T0" y="T1"/>
                </a:cxn>
                <a:cxn ang="0">
                  <a:pos x="T2" y="T3"/>
                </a:cxn>
                <a:cxn ang="0">
                  <a:pos x="T4" y="T5"/>
                </a:cxn>
                <a:cxn ang="0">
                  <a:pos x="T6" y="T7"/>
                </a:cxn>
                <a:cxn ang="0">
                  <a:pos x="T8" y="T9"/>
                </a:cxn>
                <a:cxn ang="0">
                  <a:pos x="T10" y="T11"/>
                </a:cxn>
                <a:cxn ang="0">
                  <a:pos x="T12" y="T13"/>
                </a:cxn>
              </a:cxnLst>
              <a:rect l="0" t="0" r="r" b="b"/>
              <a:pathLst>
                <a:path w="218" h="290">
                  <a:moveTo>
                    <a:pt x="182" y="218"/>
                  </a:moveTo>
                  <a:lnTo>
                    <a:pt x="182" y="218"/>
                  </a:lnTo>
                  <a:lnTo>
                    <a:pt x="28" y="0"/>
                  </a:lnTo>
                  <a:lnTo>
                    <a:pt x="0" y="20"/>
                  </a:lnTo>
                  <a:lnTo>
                    <a:pt x="190" y="290"/>
                  </a:lnTo>
                  <a:lnTo>
                    <a:pt x="218" y="270"/>
                  </a:lnTo>
                  <a:lnTo>
                    <a:pt x="182"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2" name="Freeform 169">
              <a:extLst>
                <a:ext uri="{FF2B5EF4-FFF2-40B4-BE49-F238E27FC236}">
                  <a16:creationId xmlns:a16="http://schemas.microsoft.com/office/drawing/2014/main" id="{11CCB303-9CBE-43F7-9F9E-0A06F7EB1C74}"/>
                </a:ext>
              </a:extLst>
            </p:cNvPr>
            <p:cNvSpPr>
              <a:spLocks/>
            </p:cNvSpPr>
            <p:nvPr/>
          </p:nvSpPr>
          <p:spPr bwMode="auto">
            <a:xfrm>
              <a:off x="-4127500" y="4629150"/>
              <a:ext cx="1146175" cy="1111250"/>
            </a:xfrm>
            <a:custGeom>
              <a:avLst/>
              <a:gdLst>
                <a:gd name="T0" fmla="*/ 526 w 722"/>
                <a:gd name="T1" fmla="*/ 0 h 700"/>
                <a:gd name="T2" fmla="*/ 0 w 722"/>
                <a:gd name="T3" fmla="*/ 370 h 700"/>
                <a:gd name="T4" fmla="*/ 126 w 722"/>
                <a:gd name="T5" fmla="*/ 700 h 700"/>
                <a:gd name="T6" fmla="*/ 722 w 722"/>
                <a:gd name="T7" fmla="*/ 280 h 700"/>
                <a:gd name="T8" fmla="*/ 526 w 722"/>
                <a:gd name="T9" fmla="*/ 0 h 700"/>
              </a:gdLst>
              <a:ahLst/>
              <a:cxnLst>
                <a:cxn ang="0">
                  <a:pos x="T0" y="T1"/>
                </a:cxn>
                <a:cxn ang="0">
                  <a:pos x="T2" y="T3"/>
                </a:cxn>
                <a:cxn ang="0">
                  <a:pos x="T4" y="T5"/>
                </a:cxn>
                <a:cxn ang="0">
                  <a:pos x="T6" y="T7"/>
                </a:cxn>
                <a:cxn ang="0">
                  <a:pos x="T8" y="T9"/>
                </a:cxn>
              </a:cxnLst>
              <a:rect l="0" t="0" r="r" b="b"/>
              <a:pathLst>
                <a:path w="722" h="700">
                  <a:moveTo>
                    <a:pt x="526" y="0"/>
                  </a:moveTo>
                  <a:lnTo>
                    <a:pt x="0" y="370"/>
                  </a:lnTo>
                  <a:lnTo>
                    <a:pt x="126" y="700"/>
                  </a:lnTo>
                  <a:lnTo>
                    <a:pt x="722" y="280"/>
                  </a:lnTo>
                  <a:lnTo>
                    <a:pt x="526" y="0"/>
                  </a:ln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3" name="Freeform 170">
              <a:extLst>
                <a:ext uri="{FF2B5EF4-FFF2-40B4-BE49-F238E27FC236}">
                  <a16:creationId xmlns:a16="http://schemas.microsoft.com/office/drawing/2014/main" id="{92F60EBD-CC07-4ECF-B3E4-B113C28B3130}"/>
                </a:ext>
              </a:extLst>
            </p:cNvPr>
            <p:cNvSpPr>
              <a:spLocks/>
            </p:cNvSpPr>
            <p:nvPr/>
          </p:nvSpPr>
          <p:spPr bwMode="auto">
            <a:xfrm>
              <a:off x="-1924050" y="2543175"/>
              <a:ext cx="231775" cy="339725"/>
            </a:xfrm>
            <a:custGeom>
              <a:avLst/>
              <a:gdLst>
                <a:gd name="T0" fmla="*/ 138 w 146"/>
                <a:gd name="T1" fmla="*/ 136 h 214"/>
                <a:gd name="T2" fmla="*/ 138 w 146"/>
                <a:gd name="T3" fmla="*/ 136 h 214"/>
                <a:gd name="T4" fmla="*/ 134 w 146"/>
                <a:gd name="T5" fmla="*/ 124 h 214"/>
                <a:gd name="T6" fmla="*/ 104 w 146"/>
                <a:gd name="T7" fmla="*/ 78 h 214"/>
                <a:gd name="T8" fmla="*/ 104 w 146"/>
                <a:gd name="T9" fmla="*/ 78 h 214"/>
                <a:gd name="T10" fmla="*/ 80 w 146"/>
                <a:gd name="T11" fmla="*/ 38 h 214"/>
                <a:gd name="T12" fmla="*/ 80 w 146"/>
                <a:gd name="T13" fmla="*/ 38 h 214"/>
                <a:gd name="T14" fmla="*/ 72 w 146"/>
                <a:gd name="T15" fmla="*/ 28 h 214"/>
                <a:gd name="T16" fmla="*/ 64 w 146"/>
                <a:gd name="T17" fmla="*/ 20 h 214"/>
                <a:gd name="T18" fmla="*/ 56 w 146"/>
                <a:gd name="T19" fmla="*/ 12 h 214"/>
                <a:gd name="T20" fmla="*/ 44 w 146"/>
                <a:gd name="T21" fmla="*/ 8 h 214"/>
                <a:gd name="T22" fmla="*/ 34 w 146"/>
                <a:gd name="T23" fmla="*/ 4 h 214"/>
                <a:gd name="T24" fmla="*/ 22 w 146"/>
                <a:gd name="T25" fmla="*/ 0 h 214"/>
                <a:gd name="T26" fmla="*/ 12 w 146"/>
                <a:gd name="T27" fmla="*/ 0 h 214"/>
                <a:gd name="T28" fmla="*/ 0 w 146"/>
                <a:gd name="T29" fmla="*/ 0 h 214"/>
                <a:gd name="T30" fmla="*/ 132 w 146"/>
                <a:gd name="T31" fmla="*/ 214 h 214"/>
                <a:gd name="T32" fmla="*/ 132 w 146"/>
                <a:gd name="T33" fmla="*/ 214 h 214"/>
                <a:gd name="T34" fmla="*/ 136 w 146"/>
                <a:gd name="T35" fmla="*/ 204 h 214"/>
                <a:gd name="T36" fmla="*/ 140 w 146"/>
                <a:gd name="T37" fmla="*/ 196 h 214"/>
                <a:gd name="T38" fmla="*/ 144 w 146"/>
                <a:gd name="T39" fmla="*/ 186 h 214"/>
                <a:gd name="T40" fmla="*/ 144 w 146"/>
                <a:gd name="T41" fmla="*/ 176 h 214"/>
                <a:gd name="T42" fmla="*/ 146 w 146"/>
                <a:gd name="T43" fmla="*/ 166 h 214"/>
                <a:gd name="T44" fmla="*/ 144 w 146"/>
                <a:gd name="T45" fmla="*/ 156 h 214"/>
                <a:gd name="T46" fmla="*/ 142 w 146"/>
                <a:gd name="T47" fmla="*/ 146 h 214"/>
                <a:gd name="T48" fmla="*/ 138 w 146"/>
                <a:gd name="T49" fmla="*/ 136 h 214"/>
                <a:gd name="T50" fmla="*/ 138 w 146"/>
                <a:gd name="T51" fmla="*/ 1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14">
                  <a:moveTo>
                    <a:pt x="138" y="136"/>
                  </a:moveTo>
                  <a:lnTo>
                    <a:pt x="138" y="136"/>
                  </a:lnTo>
                  <a:lnTo>
                    <a:pt x="134" y="124"/>
                  </a:lnTo>
                  <a:lnTo>
                    <a:pt x="104" y="78"/>
                  </a:lnTo>
                  <a:lnTo>
                    <a:pt x="104" y="78"/>
                  </a:lnTo>
                  <a:lnTo>
                    <a:pt x="80" y="38"/>
                  </a:lnTo>
                  <a:lnTo>
                    <a:pt x="80" y="38"/>
                  </a:lnTo>
                  <a:lnTo>
                    <a:pt x="72" y="28"/>
                  </a:lnTo>
                  <a:lnTo>
                    <a:pt x="64" y="20"/>
                  </a:lnTo>
                  <a:lnTo>
                    <a:pt x="56" y="12"/>
                  </a:lnTo>
                  <a:lnTo>
                    <a:pt x="44" y="8"/>
                  </a:lnTo>
                  <a:lnTo>
                    <a:pt x="34" y="4"/>
                  </a:lnTo>
                  <a:lnTo>
                    <a:pt x="22" y="0"/>
                  </a:lnTo>
                  <a:lnTo>
                    <a:pt x="12" y="0"/>
                  </a:lnTo>
                  <a:lnTo>
                    <a:pt x="0" y="0"/>
                  </a:lnTo>
                  <a:lnTo>
                    <a:pt x="132" y="214"/>
                  </a:lnTo>
                  <a:lnTo>
                    <a:pt x="132" y="214"/>
                  </a:lnTo>
                  <a:lnTo>
                    <a:pt x="136" y="204"/>
                  </a:lnTo>
                  <a:lnTo>
                    <a:pt x="140" y="196"/>
                  </a:lnTo>
                  <a:lnTo>
                    <a:pt x="144" y="186"/>
                  </a:lnTo>
                  <a:lnTo>
                    <a:pt x="144" y="176"/>
                  </a:lnTo>
                  <a:lnTo>
                    <a:pt x="146" y="166"/>
                  </a:lnTo>
                  <a:lnTo>
                    <a:pt x="144" y="156"/>
                  </a:lnTo>
                  <a:lnTo>
                    <a:pt x="142" y="146"/>
                  </a:lnTo>
                  <a:lnTo>
                    <a:pt x="138" y="136"/>
                  </a:lnTo>
                  <a:lnTo>
                    <a:pt x="138" y="136"/>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4" name="Freeform 171">
              <a:extLst>
                <a:ext uri="{FF2B5EF4-FFF2-40B4-BE49-F238E27FC236}">
                  <a16:creationId xmlns:a16="http://schemas.microsoft.com/office/drawing/2014/main" id="{307B3D03-26DE-486F-B7C8-A23FC30BF3EE}"/>
                </a:ext>
              </a:extLst>
            </p:cNvPr>
            <p:cNvSpPr>
              <a:spLocks/>
            </p:cNvSpPr>
            <p:nvPr/>
          </p:nvSpPr>
          <p:spPr bwMode="auto">
            <a:xfrm>
              <a:off x="-3438525" y="1930400"/>
              <a:ext cx="2044700" cy="2044700"/>
            </a:xfrm>
            <a:custGeom>
              <a:avLst/>
              <a:gdLst>
                <a:gd name="T0" fmla="*/ 1064 w 1288"/>
                <a:gd name="T1" fmla="*/ 692 h 1288"/>
                <a:gd name="T2" fmla="*/ 1064 w 1288"/>
                <a:gd name="T3" fmla="*/ 692 h 1288"/>
                <a:gd name="T4" fmla="*/ 638 w 1288"/>
                <a:gd name="T5" fmla="*/ 0 h 1288"/>
                <a:gd name="T6" fmla="*/ 638 w 1288"/>
                <a:gd name="T7" fmla="*/ 0 h 1288"/>
                <a:gd name="T8" fmla="*/ 638 w 1288"/>
                <a:gd name="T9" fmla="*/ 26 h 1288"/>
                <a:gd name="T10" fmla="*/ 634 w 1288"/>
                <a:gd name="T11" fmla="*/ 54 h 1288"/>
                <a:gd name="T12" fmla="*/ 626 w 1288"/>
                <a:gd name="T13" fmla="*/ 82 h 1288"/>
                <a:gd name="T14" fmla="*/ 616 w 1288"/>
                <a:gd name="T15" fmla="*/ 112 h 1288"/>
                <a:gd name="T16" fmla="*/ 602 w 1288"/>
                <a:gd name="T17" fmla="*/ 140 h 1288"/>
                <a:gd name="T18" fmla="*/ 586 w 1288"/>
                <a:gd name="T19" fmla="*/ 172 h 1288"/>
                <a:gd name="T20" fmla="*/ 568 w 1288"/>
                <a:gd name="T21" fmla="*/ 202 h 1288"/>
                <a:gd name="T22" fmla="*/ 546 w 1288"/>
                <a:gd name="T23" fmla="*/ 234 h 1288"/>
                <a:gd name="T24" fmla="*/ 524 w 1288"/>
                <a:gd name="T25" fmla="*/ 264 h 1288"/>
                <a:gd name="T26" fmla="*/ 498 w 1288"/>
                <a:gd name="T27" fmla="*/ 296 h 1288"/>
                <a:gd name="T28" fmla="*/ 444 w 1288"/>
                <a:gd name="T29" fmla="*/ 358 h 1288"/>
                <a:gd name="T30" fmla="*/ 386 w 1288"/>
                <a:gd name="T31" fmla="*/ 420 h 1288"/>
                <a:gd name="T32" fmla="*/ 326 w 1288"/>
                <a:gd name="T33" fmla="*/ 480 h 1288"/>
                <a:gd name="T34" fmla="*/ 266 w 1288"/>
                <a:gd name="T35" fmla="*/ 536 h 1288"/>
                <a:gd name="T36" fmla="*/ 208 w 1288"/>
                <a:gd name="T37" fmla="*/ 588 h 1288"/>
                <a:gd name="T38" fmla="*/ 152 w 1288"/>
                <a:gd name="T39" fmla="*/ 634 h 1288"/>
                <a:gd name="T40" fmla="*/ 102 w 1288"/>
                <a:gd name="T41" fmla="*/ 674 h 1288"/>
                <a:gd name="T42" fmla="*/ 28 w 1288"/>
                <a:gd name="T43" fmla="*/ 732 h 1288"/>
                <a:gd name="T44" fmla="*/ 0 w 1288"/>
                <a:gd name="T45" fmla="*/ 754 h 1288"/>
                <a:gd name="T46" fmla="*/ 272 w 1288"/>
                <a:gd name="T47" fmla="*/ 1194 h 1288"/>
                <a:gd name="T48" fmla="*/ 272 w 1288"/>
                <a:gd name="T49" fmla="*/ 1194 h 1288"/>
                <a:gd name="T50" fmla="*/ 330 w 1288"/>
                <a:gd name="T51" fmla="*/ 1288 h 1288"/>
                <a:gd name="T52" fmla="*/ 330 w 1288"/>
                <a:gd name="T53" fmla="*/ 1288 h 1288"/>
                <a:gd name="T54" fmla="*/ 362 w 1288"/>
                <a:gd name="T55" fmla="*/ 1272 h 1288"/>
                <a:gd name="T56" fmla="*/ 446 w 1288"/>
                <a:gd name="T57" fmla="*/ 1232 h 1288"/>
                <a:gd name="T58" fmla="*/ 504 w 1288"/>
                <a:gd name="T59" fmla="*/ 1206 h 1288"/>
                <a:gd name="T60" fmla="*/ 568 w 1288"/>
                <a:gd name="T61" fmla="*/ 1178 h 1288"/>
                <a:gd name="T62" fmla="*/ 640 w 1288"/>
                <a:gd name="T63" fmla="*/ 1148 h 1288"/>
                <a:gd name="T64" fmla="*/ 718 w 1288"/>
                <a:gd name="T65" fmla="*/ 1120 h 1288"/>
                <a:gd name="T66" fmla="*/ 796 w 1288"/>
                <a:gd name="T67" fmla="*/ 1092 h 1288"/>
                <a:gd name="T68" fmla="*/ 878 w 1288"/>
                <a:gd name="T69" fmla="*/ 1068 h 1288"/>
                <a:gd name="T70" fmla="*/ 958 w 1288"/>
                <a:gd name="T71" fmla="*/ 1048 h 1288"/>
                <a:gd name="T72" fmla="*/ 996 w 1288"/>
                <a:gd name="T73" fmla="*/ 1040 h 1288"/>
                <a:gd name="T74" fmla="*/ 1036 w 1288"/>
                <a:gd name="T75" fmla="*/ 1032 h 1288"/>
                <a:gd name="T76" fmla="*/ 1072 w 1288"/>
                <a:gd name="T77" fmla="*/ 1028 h 1288"/>
                <a:gd name="T78" fmla="*/ 1108 w 1288"/>
                <a:gd name="T79" fmla="*/ 1024 h 1288"/>
                <a:gd name="T80" fmla="*/ 1144 w 1288"/>
                <a:gd name="T81" fmla="*/ 1024 h 1288"/>
                <a:gd name="T82" fmla="*/ 1176 w 1288"/>
                <a:gd name="T83" fmla="*/ 1024 h 1288"/>
                <a:gd name="T84" fmla="*/ 1208 w 1288"/>
                <a:gd name="T85" fmla="*/ 1028 h 1288"/>
                <a:gd name="T86" fmla="*/ 1238 w 1288"/>
                <a:gd name="T87" fmla="*/ 1034 h 1288"/>
                <a:gd name="T88" fmla="*/ 1264 w 1288"/>
                <a:gd name="T89" fmla="*/ 1042 h 1288"/>
                <a:gd name="T90" fmla="*/ 1288 w 1288"/>
                <a:gd name="T91" fmla="*/ 1054 h 1288"/>
                <a:gd name="T92" fmla="*/ 1064 w 1288"/>
                <a:gd name="T93" fmla="*/ 692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8" h="1288">
                  <a:moveTo>
                    <a:pt x="1064" y="692"/>
                  </a:moveTo>
                  <a:lnTo>
                    <a:pt x="1064" y="692"/>
                  </a:lnTo>
                  <a:lnTo>
                    <a:pt x="638" y="0"/>
                  </a:lnTo>
                  <a:lnTo>
                    <a:pt x="638" y="0"/>
                  </a:lnTo>
                  <a:lnTo>
                    <a:pt x="638" y="26"/>
                  </a:lnTo>
                  <a:lnTo>
                    <a:pt x="634" y="54"/>
                  </a:lnTo>
                  <a:lnTo>
                    <a:pt x="626" y="82"/>
                  </a:lnTo>
                  <a:lnTo>
                    <a:pt x="616" y="112"/>
                  </a:lnTo>
                  <a:lnTo>
                    <a:pt x="602" y="140"/>
                  </a:lnTo>
                  <a:lnTo>
                    <a:pt x="586" y="172"/>
                  </a:lnTo>
                  <a:lnTo>
                    <a:pt x="568" y="202"/>
                  </a:lnTo>
                  <a:lnTo>
                    <a:pt x="546" y="234"/>
                  </a:lnTo>
                  <a:lnTo>
                    <a:pt x="524" y="264"/>
                  </a:lnTo>
                  <a:lnTo>
                    <a:pt x="498" y="296"/>
                  </a:lnTo>
                  <a:lnTo>
                    <a:pt x="444" y="358"/>
                  </a:lnTo>
                  <a:lnTo>
                    <a:pt x="386" y="420"/>
                  </a:lnTo>
                  <a:lnTo>
                    <a:pt x="326" y="480"/>
                  </a:lnTo>
                  <a:lnTo>
                    <a:pt x="266" y="536"/>
                  </a:lnTo>
                  <a:lnTo>
                    <a:pt x="208" y="588"/>
                  </a:lnTo>
                  <a:lnTo>
                    <a:pt x="152" y="634"/>
                  </a:lnTo>
                  <a:lnTo>
                    <a:pt x="102" y="674"/>
                  </a:lnTo>
                  <a:lnTo>
                    <a:pt x="28" y="732"/>
                  </a:lnTo>
                  <a:lnTo>
                    <a:pt x="0" y="754"/>
                  </a:lnTo>
                  <a:lnTo>
                    <a:pt x="272" y="1194"/>
                  </a:lnTo>
                  <a:lnTo>
                    <a:pt x="272" y="1194"/>
                  </a:lnTo>
                  <a:lnTo>
                    <a:pt x="330" y="1288"/>
                  </a:lnTo>
                  <a:lnTo>
                    <a:pt x="330" y="1288"/>
                  </a:lnTo>
                  <a:lnTo>
                    <a:pt x="362" y="1272"/>
                  </a:lnTo>
                  <a:lnTo>
                    <a:pt x="446" y="1232"/>
                  </a:lnTo>
                  <a:lnTo>
                    <a:pt x="504" y="1206"/>
                  </a:lnTo>
                  <a:lnTo>
                    <a:pt x="568" y="1178"/>
                  </a:lnTo>
                  <a:lnTo>
                    <a:pt x="640" y="1148"/>
                  </a:lnTo>
                  <a:lnTo>
                    <a:pt x="718" y="1120"/>
                  </a:lnTo>
                  <a:lnTo>
                    <a:pt x="796" y="1092"/>
                  </a:lnTo>
                  <a:lnTo>
                    <a:pt x="878" y="1068"/>
                  </a:lnTo>
                  <a:lnTo>
                    <a:pt x="958" y="1048"/>
                  </a:lnTo>
                  <a:lnTo>
                    <a:pt x="996" y="1040"/>
                  </a:lnTo>
                  <a:lnTo>
                    <a:pt x="1036" y="1032"/>
                  </a:lnTo>
                  <a:lnTo>
                    <a:pt x="1072" y="1028"/>
                  </a:lnTo>
                  <a:lnTo>
                    <a:pt x="1108" y="1024"/>
                  </a:lnTo>
                  <a:lnTo>
                    <a:pt x="1144" y="1024"/>
                  </a:lnTo>
                  <a:lnTo>
                    <a:pt x="1176" y="1024"/>
                  </a:lnTo>
                  <a:lnTo>
                    <a:pt x="1208" y="1028"/>
                  </a:lnTo>
                  <a:lnTo>
                    <a:pt x="1238" y="1034"/>
                  </a:lnTo>
                  <a:lnTo>
                    <a:pt x="1264" y="1042"/>
                  </a:lnTo>
                  <a:lnTo>
                    <a:pt x="1288" y="1054"/>
                  </a:lnTo>
                  <a:lnTo>
                    <a:pt x="1064" y="69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5" name="Freeform 172">
              <a:extLst>
                <a:ext uri="{FF2B5EF4-FFF2-40B4-BE49-F238E27FC236}">
                  <a16:creationId xmlns:a16="http://schemas.microsoft.com/office/drawing/2014/main" id="{CA7D6C72-BB53-470E-9F96-670B66C492F7}"/>
                </a:ext>
              </a:extLst>
            </p:cNvPr>
            <p:cNvSpPr>
              <a:spLocks/>
            </p:cNvSpPr>
            <p:nvPr/>
          </p:nvSpPr>
          <p:spPr bwMode="auto">
            <a:xfrm>
              <a:off x="-3790950" y="3721100"/>
              <a:ext cx="241300" cy="311150"/>
            </a:xfrm>
            <a:custGeom>
              <a:avLst/>
              <a:gdLst>
                <a:gd name="T0" fmla="*/ 142 w 152"/>
                <a:gd name="T1" fmla="*/ 184 h 196"/>
                <a:gd name="T2" fmla="*/ 142 w 152"/>
                <a:gd name="T3" fmla="*/ 184 h 196"/>
                <a:gd name="T4" fmla="*/ 138 w 152"/>
                <a:gd name="T5" fmla="*/ 180 h 196"/>
                <a:gd name="T6" fmla="*/ 138 w 152"/>
                <a:gd name="T7" fmla="*/ 180 h 196"/>
                <a:gd name="T8" fmla="*/ 126 w 152"/>
                <a:gd name="T9" fmla="*/ 162 h 196"/>
                <a:gd name="T10" fmla="*/ 84 w 152"/>
                <a:gd name="T11" fmla="*/ 94 h 196"/>
                <a:gd name="T12" fmla="*/ 84 w 152"/>
                <a:gd name="T13" fmla="*/ 94 h 196"/>
                <a:gd name="T14" fmla="*/ 30 w 152"/>
                <a:gd name="T15" fmla="*/ 6 h 196"/>
                <a:gd name="T16" fmla="*/ 30 w 152"/>
                <a:gd name="T17" fmla="*/ 6 h 196"/>
                <a:gd name="T18" fmla="*/ 26 w 152"/>
                <a:gd name="T19" fmla="*/ 0 h 196"/>
                <a:gd name="T20" fmla="*/ 26 w 152"/>
                <a:gd name="T21" fmla="*/ 0 h 196"/>
                <a:gd name="T22" fmla="*/ 16 w 152"/>
                <a:gd name="T23" fmla="*/ 18 h 196"/>
                <a:gd name="T24" fmla="*/ 8 w 152"/>
                <a:gd name="T25" fmla="*/ 36 h 196"/>
                <a:gd name="T26" fmla="*/ 2 w 152"/>
                <a:gd name="T27" fmla="*/ 52 h 196"/>
                <a:gd name="T28" fmla="*/ 0 w 152"/>
                <a:gd name="T29" fmla="*/ 66 h 196"/>
                <a:gd name="T30" fmla="*/ 0 w 152"/>
                <a:gd name="T31" fmla="*/ 66 h 196"/>
                <a:gd name="T32" fmla="*/ 2 w 152"/>
                <a:gd name="T33" fmla="*/ 80 h 196"/>
                <a:gd name="T34" fmla="*/ 8 w 152"/>
                <a:gd name="T35" fmla="*/ 96 h 196"/>
                <a:gd name="T36" fmla="*/ 16 w 152"/>
                <a:gd name="T37" fmla="*/ 114 h 196"/>
                <a:gd name="T38" fmla="*/ 26 w 152"/>
                <a:gd name="T39" fmla="*/ 132 h 196"/>
                <a:gd name="T40" fmla="*/ 26 w 152"/>
                <a:gd name="T41" fmla="*/ 132 h 196"/>
                <a:gd name="T42" fmla="*/ 26 w 152"/>
                <a:gd name="T43" fmla="*/ 132 h 196"/>
                <a:gd name="T44" fmla="*/ 26 w 152"/>
                <a:gd name="T45" fmla="*/ 134 h 196"/>
                <a:gd name="T46" fmla="*/ 26 w 152"/>
                <a:gd name="T47" fmla="*/ 134 h 196"/>
                <a:gd name="T48" fmla="*/ 30 w 152"/>
                <a:gd name="T49" fmla="*/ 142 h 196"/>
                <a:gd name="T50" fmla="*/ 30 w 152"/>
                <a:gd name="T51" fmla="*/ 142 h 196"/>
                <a:gd name="T52" fmla="*/ 32 w 152"/>
                <a:gd name="T53" fmla="*/ 142 h 196"/>
                <a:gd name="T54" fmla="*/ 32 w 152"/>
                <a:gd name="T55" fmla="*/ 142 h 196"/>
                <a:gd name="T56" fmla="*/ 36 w 152"/>
                <a:gd name="T57" fmla="*/ 150 h 196"/>
                <a:gd name="T58" fmla="*/ 36 w 152"/>
                <a:gd name="T59" fmla="*/ 150 h 196"/>
                <a:gd name="T60" fmla="*/ 38 w 152"/>
                <a:gd name="T61" fmla="*/ 152 h 196"/>
                <a:gd name="T62" fmla="*/ 38 w 152"/>
                <a:gd name="T63" fmla="*/ 152 h 196"/>
                <a:gd name="T64" fmla="*/ 44 w 152"/>
                <a:gd name="T65" fmla="*/ 160 h 196"/>
                <a:gd name="T66" fmla="*/ 44 w 152"/>
                <a:gd name="T67" fmla="*/ 160 h 196"/>
                <a:gd name="T68" fmla="*/ 44 w 152"/>
                <a:gd name="T69" fmla="*/ 160 h 196"/>
                <a:gd name="T70" fmla="*/ 44 w 152"/>
                <a:gd name="T71" fmla="*/ 160 h 196"/>
                <a:gd name="T72" fmla="*/ 50 w 152"/>
                <a:gd name="T73" fmla="*/ 168 h 196"/>
                <a:gd name="T74" fmla="*/ 50 w 152"/>
                <a:gd name="T75" fmla="*/ 168 h 196"/>
                <a:gd name="T76" fmla="*/ 50 w 152"/>
                <a:gd name="T77" fmla="*/ 168 h 196"/>
                <a:gd name="T78" fmla="*/ 50 w 152"/>
                <a:gd name="T79" fmla="*/ 168 h 196"/>
                <a:gd name="T80" fmla="*/ 64 w 152"/>
                <a:gd name="T81" fmla="*/ 180 h 196"/>
                <a:gd name="T82" fmla="*/ 76 w 152"/>
                <a:gd name="T83" fmla="*/ 190 h 196"/>
                <a:gd name="T84" fmla="*/ 76 w 152"/>
                <a:gd name="T85" fmla="*/ 190 h 196"/>
                <a:gd name="T86" fmla="*/ 90 w 152"/>
                <a:gd name="T87" fmla="*/ 194 h 196"/>
                <a:gd name="T88" fmla="*/ 108 w 152"/>
                <a:gd name="T89" fmla="*/ 196 h 196"/>
                <a:gd name="T90" fmla="*/ 130 w 152"/>
                <a:gd name="T91" fmla="*/ 196 h 196"/>
                <a:gd name="T92" fmla="*/ 152 w 152"/>
                <a:gd name="T93" fmla="*/ 196 h 196"/>
                <a:gd name="T94" fmla="*/ 152 w 152"/>
                <a:gd name="T95" fmla="*/ 196 h 196"/>
                <a:gd name="T96" fmla="*/ 142 w 152"/>
                <a:gd name="T97" fmla="*/ 184 h 196"/>
                <a:gd name="T98" fmla="*/ 142 w 152"/>
                <a:gd name="T9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96">
                  <a:moveTo>
                    <a:pt x="142" y="184"/>
                  </a:moveTo>
                  <a:lnTo>
                    <a:pt x="142" y="184"/>
                  </a:lnTo>
                  <a:lnTo>
                    <a:pt x="138" y="180"/>
                  </a:lnTo>
                  <a:lnTo>
                    <a:pt x="138" y="180"/>
                  </a:lnTo>
                  <a:lnTo>
                    <a:pt x="126" y="162"/>
                  </a:lnTo>
                  <a:lnTo>
                    <a:pt x="84" y="94"/>
                  </a:lnTo>
                  <a:lnTo>
                    <a:pt x="84" y="94"/>
                  </a:lnTo>
                  <a:lnTo>
                    <a:pt x="30" y="6"/>
                  </a:lnTo>
                  <a:lnTo>
                    <a:pt x="30" y="6"/>
                  </a:lnTo>
                  <a:lnTo>
                    <a:pt x="26" y="0"/>
                  </a:lnTo>
                  <a:lnTo>
                    <a:pt x="26" y="0"/>
                  </a:lnTo>
                  <a:lnTo>
                    <a:pt x="16" y="18"/>
                  </a:lnTo>
                  <a:lnTo>
                    <a:pt x="8" y="36"/>
                  </a:lnTo>
                  <a:lnTo>
                    <a:pt x="2" y="52"/>
                  </a:lnTo>
                  <a:lnTo>
                    <a:pt x="0" y="66"/>
                  </a:lnTo>
                  <a:lnTo>
                    <a:pt x="0" y="66"/>
                  </a:lnTo>
                  <a:lnTo>
                    <a:pt x="2" y="80"/>
                  </a:lnTo>
                  <a:lnTo>
                    <a:pt x="8" y="96"/>
                  </a:lnTo>
                  <a:lnTo>
                    <a:pt x="16" y="114"/>
                  </a:lnTo>
                  <a:lnTo>
                    <a:pt x="26" y="132"/>
                  </a:lnTo>
                  <a:lnTo>
                    <a:pt x="26" y="132"/>
                  </a:lnTo>
                  <a:lnTo>
                    <a:pt x="26" y="132"/>
                  </a:lnTo>
                  <a:lnTo>
                    <a:pt x="26" y="134"/>
                  </a:lnTo>
                  <a:lnTo>
                    <a:pt x="26" y="134"/>
                  </a:lnTo>
                  <a:lnTo>
                    <a:pt x="30" y="142"/>
                  </a:lnTo>
                  <a:lnTo>
                    <a:pt x="30" y="142"/>
                  </a:lnTo>
                  <a:lnTo>
                    <a:pt x="32" y="142"/>
                  </a:lnTo>
                  <a:lnTo>
                    <a:pt x="32" y="142"/>
                  </a:lnTo>
                  <a:lnTo>
                    <a:pt x="36" y="150"/>
                  </a:lnTo>
                  <a:lnTo>
                    <a:pt x="36" y="150"/>
                  </a:lnTo>
                  <a:lnTo>
                    <a:pt x="38" y="152"/>
                  </a:lnTo>
                  <a:lnTo>
                    <a:pt x="38" y="152"/>
                  </a:lnTo>
                  <a:lnTo>
                    <a:pt x="44" y="160"/>
                  </a:lnTo>
                  <a:lnTo>
                    <a:pt x="44" y="160"/>
                  </a:lnTo>
                  <a:lnTo>
                    <a:pt x="44" y="160"/>
                  </a:lnTo>
                  <a:lnTo>
                    <a:pt x="44" y="160"/>
                  </a:lnTo>
                  <a:lnTo>
                    <a:pt x="50" y="168"/>
                  </a:lnTo>
                  <a:lnTo>
                    <a:pt x="50" y="168"/>
                  </a:lnTo>
                  <a:lnTo>
                    <a:pt x="50" y="168"/>
                  </a:lnTo>
                  <a:lnTo>
                    <a:pt x="50" y="168"/>
                  </a:lnTo>
                  <a:lnTo>
                    <a:pt x="64" y="180"/>
                  </a:lnTo>
                  <a:lnTo>
                    <a:pt x="76" y="190"/>
                  </a:lnTo>
                  <a:lnTo>
                    <a:pt x="76" y="190"/>
                  </a:lnTo>
                  <a:lnTo>
                    <a:pt x="90" y="194"/>
                  </a:lnTo>
                  <a:lnTo>
                    <a:pt x="108" y="196"/>
                  </a:lnTo>
                  <a:lnTo>
                    <a:pt x="130" y="196"/>
                  </a:lnTo>
                  <a:lnTo>
                    <a:pt x="152" y="196"/>
                  </a:lnTo>
                  <a:lnTo>
                    <a:pt x="152" y="196"/>
                  </a:lnTo>
                  <a:lnTo>
                    <a:pt x="142" y="184"/>
                  </a:lnTo>
                  <a:lnTo>
                    <a:pt x="142" y="184"/>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6" name="Freeform 173">
              <a:extLst>
                <a:ext uri="{FF2B5EF4-FFF2-40B4-BE49-F238E27FC236}">
                  <a16:creationId xmlns:a16="http://schemas.microsoft.com/office/drawing/2014/main" id="{469545BF-7CAC-4972-B872-F9387BE3C184}"/>
                </a:ext>
              </a:extLst>
            </p:cNvPr>
            <p:cNvSpPr>
              <a:spLocks/>
            </p:cNvSpPr>
            <p:nvPr/>
          </p:nvSpPr>
          <p:spPr bwMode="auto">
            <a:xfrm>
              <a:off x="-3797300" y="3127375"/>
              <a:ext cx="882650" cy="1019175"/>
            </a:xfrm>
            <a:custGeom>
              <a:avLst/>
              <a:gdLst>
                <a:gd name="T0" fmla="*/ 296 w 556"/>
                <a:gd name="T1" fmla="*/ 114 h 642"/>
                <a:gd name="T2" fmla="*/ 226 w 556"/>
                <a:gd name="T3" fmla="*/ 0 h 642"/>
                <a:gd name="T4" fmla="*/ 106 w 556"/>
                <a:gd name="T5" fmla="*/ 74 h 642"/>
                <a:gd name="T6" fmla="*/ 106 w 556"/>
                <a:gd name="T7" fmla="*/ 74 h 642"/>
                <a:gd name="T8" fmla="*/ 106 w 556"/>
                <a:gd name="T9" fmla="*/ 74 h 642"/>
                <a:gd name="T10" fmla="*/ 106 w 556"/>
                <a:gd name="T11" fmla="*/ 74 h 642"/>
                <a:gd name="T12" fmla="*/ 106 w 556"/>
                <a:gd name="T13" fmla="*/ 74 h 642"/>
                <a:gd name="T14" fmla="*/ 88 w 556"/>
                <a:gd name="T15" fmla="*/ 88 h 642"/>
                <a:gd name="T16" fmla="*/ 70 w 556"/>
                <a:gd name="T17" fmla="*/ 102 h 642"/>
                <a:gd name="T18" fmla="*/ 56 w 556"/>
                <a:gd name="T19" fmla="*/ 118 h 642"/>
                <a:gd name="T20" fmla="*/ 42 w 556"/>
                <a:gd name="T21" fmla="*/ 134 h 642"/>
                <a:gd name="T22" fmla="*/ 30 w 556"/>
                <a:gd name="T23" fmla="*/ 152 h 642"/>
                <a:gd name="T24" fmla="*/ 20 w 556"/>
                <a:gd name="T25" fmla="*/ 172 h 642"/>
                <a:gd name="T26" fmla="*/ 12 w 556"/>
                <a:gd name="T27" fmla="*/ 192 h 642"/>
                <a:gd name="T28" fmla="*/ 6 w 556"/>
                <a:gd name="T29" fmla="*/ 212 h 642"/>
                <a:gd name="T30" fmla="*/ 2 w 556"/>
                <a:gd name="T31" fmla="*/ 234 h 642"/>
                <a:gd name="T32" fmla="*/ 0 w 556"/>
                <a:gd name="T33" fmla="*/ 254 h 642"/>
                <a:gd name="T34" fmla="*/ 2 w 556"/>
                <a:gd name="T35" fmla="*/ 276 h 642"/>
                <a:gd name="T36" fmla="*/ 4 w 556"/>
                <a:gd name="T37" fmla="*/ 298 h 642"/>
                <a:gd name="T38" fmla="*/ 8 w 556"/>
                <a:gd name="T39" fmla="*/ 318 h 642"/>
                <a:gd name="T40" fmla="*/ 14 w 556"/>
                <a:gd name="T41" fmla="*/ 340 h 642"/>
                <a:gd name="T42" fmla="*/ 22 w 556"/>
                <a:gd name="T43" fmla="*/ 360 h 642"/>
                <a:gd name="T44" fmla="*/ 34 w 556"/>
                <a:gd name="T45" fmla="*/ 380 h 642"/>
                <a:gd name="T46" fmla="*/ 130 w 556"/>
                <a:gd name="T47" fmla="*/ 536 h 642"/>
                <a:gd name="T48" fmla="*/ 130 w 556"/>
                <a:gd name="T49" fmla="*/ 536 h 642"/>
                <a:gd name="T50" fmla="*/ 144 w 556"/>
                <a:gd name="T51" fmla="*/ 554 h 642"/>
                <a:gd name="T52" fmla="*/ 158 w 556"/>
                <a:gd name="T53" fmla="*/ 572 h 642"/>
                <a:gd name="T54" fmla="*/ 174 w 556"/>
                <a:gd name="T55" fmla="*/ 588 h 642"/>
                <a:gd name="T56" fmla="*/ 190 w 556"/>
                <a:gd name="T57" fmla="*/ 600 h 642"/>
                <a:gd name="T58" fmla="*/ 208 w 556"/>
                <a:gd name="T59" fmla="*/ 612 h 642"/>
                <a:gd name="T60" fmla="*/ 228 w 556"/>
                <a:gd name="T61" fmla="*/ 622 h 642"/>
                <a:gd name="T62" fmla="*/ 248 w 556"/>
                <a:gd name="T63" fmla="*/ 630 h 642"/>
                <a:gd name="T64" fmla="*/ 268 w 556"/>
                <a:gd name="T65" fmla="*/ 636 h 642"/>
                <a:gd name="T66" fmla="*/ 290 w 556"/>
                <a:gd name="T67" fmla="*/ 640 h 642"/>
                <a:gd name="T68" fmla="*/ 310 w 556"/>
                <a:gd name="T69" fmla="*/ 642 h 642"/>
                <a:gd name="T70" fmla="*/ 332 w 556"/>
                <a:gd name="T71" fmla="*/ 642 h 642"/>
                <a:gd name="T72" fmla="*/ 354 w 556"/>
                <a:gd name="T73" fmla="*/ 638 h 642"/>
                <a:gd name="T74" fmla="*/ 374 w 556"/>
                <a:gd name="T75" fmla="*/ 634 h 642"/>
                <a:gd name="T76" fmla="*/ 396 w 556"/>
                <a:gd name="T77" fmla="*/ 628 h 642"/>
                <a:gd name="T78" fmla="*/ 416 w 556"/>
                <a:gd name="T79" fmla="*/ 620 h 642"/>
                <a:gd name="T80" fmla="*/ 436 w 556"/>
                <a:gd name="T81" fmla="*/ 608 h 642"/>
                <a:gd name="T82" fmla="*/ 556 w 556"/>
                <a:gd name="T83" fmla="*/ 534 h 642"/>
                <a:gd name="T84" fmla="*/ 296 w 556"/>
                <a:gd name="T85" fmla="*/ 11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6" h="642">
                  <a:moveTo>
                    <a:pt x="296" y="114"/>
                  </a:moveTo>
                  <a:lnTo>
                    <a:pt x="226" y="0"/>
                  </a:lnTo>
                  <a:lnTo>
                    <a:pt x="106" y="74"/>
                  </a:lnTo>
                  <a:lnTo>
                    <a:pt x="106" y="74"/>
                  </a:lnTo>
                  <a:lnTo>
                    <a:pt x="106" y="74"/>
                  </a:lnTo>
                  <a:lnTo>
                    <a:pt x="106" y="74"/>
                  </a:lnTo>
                  <a:lnTo>
                    <a:pt x="106" y="74"/>
                  </a:lnTo>
                  <a:lnTo>
                    <a:pt x="88" y="88"/>
                  </a:lnTo>
                  <a:lnTo>
                    <a:pt x="70" y="102"/>
                  </a:lnTo>
                  <a:lnTo>
                    <a:pt x="56" y="118"/>
                  </a:lnTo>
                  <a:lnTo>
                    <a:pt x="42" y="134"/>
                  </a:lnTo>
                  <a:lnTo>
                    <a:pt x="30" y="152"/>
                  </a:lnTo>
                  <a:lnTo>
                    <a:pt x="20" y="172"/>
                  </a:lnTo>
                  <a:lnTo>
                    <a:pt x="12" y="192"/>
                  </a:lnTo>
                  <a:lnTo>
                    <a:pt x="6" y="212"/>
                  </a:lnTo>
                  <a:lnTo>
                    <a:pt x="2" y="234"/>
                  </a:lnTo>
                  <a:lnTo>
                    <a:pt x="0" y="254"/>
                  </a:lnTo>
                  <a:lnTo>
                    <a:pt x="2" y="276"/>
                  </a:lnTo>
                  <a:lnTo>
                    <a:pt x="4" y="298"/>
                  </a:lnTo>
                  <a:lnTo>
                    <a:pt x="8" y="318"/>
                  </a:lnTo>
                  <a:lnTo>
                    <a:pt x="14" y="340"/>
                  </a:lnTo>
                  <a:lnTo>
                    <a:pt x="22" y="360"/>
                  </a:lnTo>
                  <a:lnTo>
                    <a:pt x="34" y="380"/>
                  </a:lnTo>
                  <a:lnTo>
                    <a:pt x="130" y="536"/>
                  </a:lnTo>
                  <a:lnTo>
                    <a:pt x="130" y="536"/>
                  </a:lnTo>
                  <a:lnTo>
                    <a:pt x="144" y="554"/>
                  </a:lnTo>
                  <a:lnTo>
                    <a:pt x="158" y="572"/>
                  </a:lnTo>
                  <a:lnTo>
                    <a:pt x="174" y="588"/>
                  </a:lnTo>
                  <a:lnTo>
                    <a:pt x="190" y="600"/>
                  </a:lnTo>
                  <a:lnTo>
                    <a:pt x="208" y="612"/>
                  </a:lnTo>
                  <a:lnTo>
                    <a:pt x="228" y="622"/>
                  </a:lnTo>
                  <a:lnTo>
                    <a:pt x="248" y="630"/>
                  </a:lnTo>
                  <a:lnTo>
                    <a:pt x="268" y="636"/>
                  </a:lnTo>
                  <a:lnTo>
                    <a:pt x="290" y="640"/>
                  </a:lnTo>
                  <a:lnTo>
                    <a:pt x="310" y="642"/>
                  </a:lnTo>
                  <a:lnTo>
                    <a:pt x="332" y="642"/>
                  </a:lnTo>
                  <a:lnTo>
                    <a:pt x="354" y="638"/>
                  </a:lnTo>
                  <a:lnTo>
                    <a:pt x="374" y="634"/>
                  </a:lnTo>
                  <a:lnTo>
                    <a:pt x="396" y="628"/>
                  </a:lnTo>
                  <a:lnTo>
                    <a:pt x="416" y="620"/>
                  </a:lnTo>
                  <a:lnTo>
                    <a:pt x="436" y="608"/>
                  </a:lnTo>
                  <a:lnTo>
                    <a:pt x="556" y="534"/>
                  </a:lnTo>
                  <a:lnTo>
                    <a:pt x="296" y="11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grpSp>
        <p:nvGrpSpPr>
          <p:cNvPr id="97" name="Group 96">
            <a:extLst>
              <a:ext uri="{FF2B5EF4-FFF2-40B4-BE49-F238E27FC236}">
                <a16:creationId xmlns:a16="http://schemas.microsoft.com/office/drawing/2014/main" id="{E94BD844-D865-4395-A0A9-642597EAA440}"/>
              </a:ext>
            </a:extLst>
          </p:cNvPr>
          <p:cNvGrpSpPr/>
          <p:nvPr/>
        </p:nvGrpSpPr>
        <p:grpSpPr>
          <a:xfrm>
            <a:off x="777403" y="7558819"/>
            <a:ext cx="709324" cy="645029"/>
            <a:chOff x="-4127500" y="1657350"/>
            <a:chExt cx="3403600" cy="4083050"/>
          </a:xfrm>
        </p:grpSpPr>
        <p:sp>
          <p:nvSpPr>
            <p:cNvPr id="98" name="Line 155">
              <a:extLst>
                <a:ext uri="{FF2B5EF4-FFF2-40B4-BE49-F238E27FC236}">
                  <a16:creationId xmlns:a16="http://schemas.microsoft.com/office/drawing/2014/main" id="{510BEEB4-AA8E-45BB-973A-0F345D999FD4}"/>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99" name="Line 156">
              <a:extLst>
                <a:ext uri="{FF2B5EF4-FFF2-40B4-BE49-F238E27FC236}">
                  <a16:creationId xmlns:a16="http://schemas.microsoft.com/office/drawing/2014/main" id="{D4C3F261-8907-4AD8-89AD-BD7530CBC3B1}"/>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0" name="Freeform 157">
              <a:extLst>
                <a:ext uri="{FF2B5EF4-FFF2-40B4-BE49-F238E27FC236}">
                  <a16:creationId xmlns:a16="http://schemas.microsoft.com/office/drawing/2014/main" id="{DC9F27DB-B3E6-43C5-A09D-226524E64F26}"/>
                </a:ext>
              </a:extLst>
            </p:cNvPr>
            <p:cNvSpPr>
              <a:spLocks/>
            </p:cNvSpPr>
            <p:nvPr/>
          </p:nvSpPr>
          <p:spPr bwMode="auto">
            <a:xfrm>
              <a:off x="-1660525" y="1657350"/>
              <a:ext cx="936625" cy="1457325"/>
            </a:xfrm>
            <a:custGeom>
              <a:avLst/>
              <a:gdLst>
                <a:gd name="T0" fmla="*/ 30 w 590"/>
                <a:gd name="T1" fmla="*/ 4 h 918"/>
                <a:gd name="T2" fmla="*/ 0 w 590"/>
                <a:gd name="T3" fmla="*/ 58 h 918"/>
                <a:gd name="T4" fmla="*/ 14 w 590"/>
                <a:gd name="T5" fmla="*/ 62 h 918"/>
                <a:gd name="T6" fmla="*/ 48 w 590"/>
                <a:gd name="T7" fmla="*/ 72 h 918"/>
                <a:gd name="T8" fmla="*/ 114 w 590"/>
                <a:gd name="T9" fmla="*/ 96 h 918"/>
                <a:gd name="T10" fmla="*/ 176 w 590"/>
                <a:gd name="T11" fmla="*/ 126 h 918"/>
                <a:gd name="T12" fmla="*/ 234 w 590"/>
                <a:gd name="T13" fmla="*/ 162 h 918"/>
                <a:gd name="T14" fmla="*/ 288 w 590"/>
                <a:gd name="T15" fmla="*/ 202 h 918"/>
                <a:gd name="T16" fmla="*/ 336 w 590"/>
                <a:gd name="T17" fmla="*/ 248 h 918"/>
                <a:gd name="T18" fmla="*/ 380 w 590"/>
                <a:gd name="T19" fmla="*/ 298 h 918"/>
                <a:gd name="T20" fmla="*/ 418 w 590"/>
                <a:gd name="T21" fmla="*/ 352 h 918"/>
                <a:gd name="T22" fmla="*/ 452 w 590"/>
                <a:gd name="T23" fmla="*/ 410 h 918"/>
                <a:gd name="T24" fmla="*/ 480 w 590"/>
                <a:gd name="T25" fmla="*/ 470 h 918"/>
                <a:gd name="T26" fmla="*/ 502 w 590"/>
                <a:gd name="T27" fmla="*/ 532 h 918"/>
                <a:gd name="T28" fmla="*/ 518 w 590"/>
                <a:gd name="T29" fmla="*/ 596 h 918"/>
                <a:gd name="T30" fmla="*/ 528 w 590"/>
                <a:gd name="T31" fmla="*/ 664 h 918"/>
                <a:gd name="T32" fmla="*/ 532 w 590"/>
                <a:gd name="T33" fmla="*/ 732 h 918"/>
                <a:gd name="T34" fmla="*/ 528 w 590"/>
                <a:gd name="T35" fmla="*/ 800 h 918"/>
                <a:gd name="T36" fmla="*/ 518 w 590"/>
                <a:gd name="T37" fmla="*/ 868 h 918"/>
                <a:gd name="T38" fmla="*/ 566 w 590"/>
                <a:gd name="T39" fmla="*/ 918 h 918"/>
                <a:gd name="T40" fmla="*/ 576 w 590"/>
                <a:gd name="T41" fmla="*/ 880 h 918"/>
                <a:gd name="T42" fmla="*/ 586 w 590"/>
                <a:gd name="T43" fmla="*/ 806 h 918"/>
                <a:gd name="T44" fmla="*/ 590 w 590"/>
                <a:gd name="T45" fmla="*/ 732 h 918"/>
                <a:gd name="T46" fmla="*/ 588 w 590"/>
                <a:gd name="T47" fmla="*/ 658 h 918"/>
                <a:gd name="T48" fmla="*/ 576 w 590"/>
                <a:gd name="T49" fmla="*/ 586 h 918"/>
                <a:gd name="T50" fmla="*/ 560 w 590"/>
                <a:gd name="T51" fmla="*/ 516 h 918"/>
                <a:gd name="T52" fmla="*/ 534 w 590"/>
                <a:gd name="T53" fmla="*/ 448 h 918"/>
                <a:gd name="T54" fmla="*/ 504 w 590"/>
                <a:gd name="T55" fmla="*/ 382 h 918"/>
                <a:gd name="T56" fmla="*/ 468 w 590"/>
                <a:gd name="T57" fmla="*/ 320 h 918"/>
                <a:gd name="T58" fmla="*/ 426 w 590"/>
                <a:gd name="T59" fmla="*/ 262 h 918"/>
                <a:gd name="T60" fmla="*/ 378 w 590"/>
                <a:gd name="T61" fmla="*/ 208 h 918"/>
                <a:gd name="T62" fmla="*/ 326 w 590"/>
                <a:gd name="T63" fmla="*/ 158 h 918"/>
                <a:gd name="T64" fmla="*/ 268 w 590"/>
                <a:gd name="T65" fmla="*/ 114 h 918"/>
                <a:gd name="T66" fmla="*/ 204 w 590"/>
                <a:gd name="T67" fmla="*/ 74 h 918"/>
                <a:gd name="T68" fmla="*/ 138 w 590"/>
                <a:gd name="T69" fmla="*/ 42 h 918"/>
                <a:gd name="T70" fmla="*/ 66 w 590"/>
                <a:gd name="T71" fmla="*/ 16 h 918"/>
                <a:gd name="T72" fmla="*/ 30 w 590"/>
                <a:gd name="T73" fmla="*/ 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0" h="918">
                  <a:moveTo>
                    <a:pt x="30" y="4"/>
                  </a:moveTo>
                  <a:lnTo>
                    <a:pt x="30" y="4"/>
                  </a:lnTo>
                  <a:lnTo>
                    <a:pt x="14" y="0"/>
                  </a:lnTo>
                  <a:lnTo>
                    <a:pt x="0" y="58"/>
                  </a:lnTo>
                  <a:lnTo>
                    <a:pt x="0" y="58"/>
                  </a:lnTo>
                  <a:lnTo>
                    <a:pt x="14" y="62"/>
                  </a:lnTo>
                  <a:lnTo>
                    <a:pt x="14" y="62"/>
                  </a:lnTo>
                  <a:lnTo>
                    <a:pt x="48" y="72"/>
                  </a:lnTo>
                  <a:lnTo>
                    <a:pt x="82" y="84"/>
                  </a:lnTo>
                  <a:lnTo>
                    <a:pt x="114" y="96"/>
                  </a:lnTo>
                  <a:lnTo>
                    <a:pt x="146" y="110"/>
                  </a:lnTo>
                  <a:lnTo>
                    <a:pt x="176" y="126"/>
                  </a:lnTo>
                  <a:lnTo>
                    <a:pt x="206" y="144"/>
                  </a:lnTo>
                  <a:lnTo>
                    <a:pt x="234" y="162"/>
                  </a:lnTo>
                  <a:lnTo>
                    <a:pt x="262" y="182"/>
                  </a:lnTo>
                  <a:lnTo>
                    <a:pt x="288" y="202"/>
                  </a:lnTo>
                  <a:lnTo>
                    <a:pt x="312" y="226"/>
                  </a:lnTo>
                  <a:lnTo>
                    <a:pt x="336" y="248"/>
                  </a:lnTo>
                  <a:lnTo>
                    <a:pt x="358" y="274"/>
                  </a:lnTo>
                  <a:lnTo>
                    <a:pt x="380" y="298"/>
                  </a:lnTo>
                  <a:lnTo>
                    <a:pt x="400" y="324"/>
                  </a:lnTo>
                  <a:lnTo>
                    <a:pt x="418" y="352"/>
                  </a:lnTo>
                  <a:lnTo>
                    <a:pt x="436" y="380"/>
                  </a:lnTo>
                  <a:lnTo>
                    <a:pt x="452" y="410"/>
                  </a:lnTo>
                  <a:lnTo>
                    <a:pt x="468" y="438"/>
                  </a:lnTo>
                  <a:lnTo>
                    <a:pt x="480" y="470"/>
                  </a:lnTo>
                  <a:lnTo>
                    <a:pt x="492" y="500"/>
                  </a:lnTo>
                  <a:lnTo>
                    <a:pt x="502" y="532"/>
                  </a:lnTo>
                  <a:lnTo>
                    <a:pt x="512" y="564"/>
                  </a:lnTo>
                  <a:lnTo>
                    <a:pt x="518" y="596"/>
                  </a:lnTo>
                  <a:lnTo>
                    <a:pt x="524" y="630"/>
                  </a:lnTo>
                  <a:lnTo>
                    <a:pt x="528" y="664"/>
                  </a:lnTo>
                  <a:lnTo>
                    <a:pt x="532" y="698"/>
                  </a:lnTo>
                  <a:lnTo>
                    <a:pt x="532" y="732"/>
                  </a:lnTo>
                  <a:lnTo>
                    <a:pt x="530" y="766"/>
                  </a:lnTo>
                  <a:lnTo>
                    <a:pt x="528" y="800"/>
                  </a:lnTo>
                  <a:lnTo>
                    <a:pt x="524" y="834"/>
                  </a:lnTo>
                  <a:lnTo>
                    <a:pt x="518" y="868"/>
                  </a:lnTo>
                  <a:lnTo>
                    <a:pt x="510" y="904"/>
                  </a:lnTo>
                  <a:lnTo>
                    <a:pt x="566" y="918"/>
                  </a:lnTo>
                  <a:lnTo>
                    <a:pt x="566" y="918"/>
                  </a:lnTo>
                  <a:lnTo>
                    <a:pt x="576" y="880"/>
                  </a:lnTo>
                  <a:lnTo>
                    <a:pt x="582" y="844"/>
                  </a:lnTo>
                  <a:lnTo>
                    <a:pt x="586" y="806"/>
                  </a:lnTo>
                  <a:lnTo>
                    <a:pt x="590" y="768"/>
                  </a:lnTo>
                  <a:lnTo>
                    <a:pt x="590" y="732"/>
                  </a:lnTo>
                  <a:lnTo>
                    <a:pt x="590" y="694"/>
                  </a:lnTo>
                  <a:lnTo>
                    <a:pt x="588" y="658"/>
                  </a:lnTo>
                  <a:lnTo>
                    <a:pt x="582" y="622"/>
                  </a:lnTo>
                  <a:lnTo>
                    <a:pt x="576" y="586"/>
                  </a:lnTo>
                  <a:lnTo>
                    <a:pt x="568" y="550"/>
                  </a:lnTo>
                  <a:lnTo>
                    <a:pt x="560" y="516"/>
                  </a:lnTo>
                  <a:lnTo>
                    <a:pt x="548" y="480"/>
                  </a:lnTo>
                  <a:lnTo>
                    <a:pt x="534" y="448"/>
                  </a:lnTo>
                  <a:lnTo>
                    <a:pt x="520" y="414"/>
                  </a:lnTo>
                  <a:lnTo>
                    <a:pt x="504" y="382"/>
                  </a:lnTo>
                  <a:lnTo>
                    <a:pt x="488" y="350"/>
                  </a:lnTo>
                  <a:lnTo>
                    <a:pt x="468" y="320"/>
                  </a:lnTo>
                  <a:lnTo>
                    <a:pt x="448" y="290"/>
                  </a:lnTo>
                  <a:lnTo>
                    <a:pt x="426" y="262"/>
                  </a:lnTo>
                  <a:lnTo>
                    <a:pt x="402" y="234"/>
                  </a:lnTo>
                  <a:lnTo>
                    <a:pt x="378" y="208"/>
                  </a:lnTo>
                  <a:lnTo>
                    <a:pt x="352" y="182"/>
                  </a:lnTo>
                  <a:lnTo>
                    <a:pt x="326" y="158"/>
                  </a:lnTo>
                  <a:lnTo>
                    <a:pt x="296" y="136"/>
                  </a:lnTo>
                  <a:lnTo>
                    <a:pt x="268" y="114"/>
                  </a:lnTo>
                  <a:lnTo>
                    <a:pt x="236" y="94"/>
                  </a:lnTo>
                  <a:lnTo>
                    <a:pt x="204" y="74"/>
                  </a:lnTo>
                  <a:lnTo>
                    <a:pt x="172" y="58"/>
                  </a:lnTo>
                  <a:lnTo>
                    <a:pt x="138" y="42"/>
                  </a:lnTo>
                  <a:lnTo>
                    <a:pt x="102" y="28"/>
                  </a:lnTo>
                  <a:lnTo>
                    <a:pt x="66" y="16"/>
                  </a:lnTo>
                  <a:lnTo>
                    <a:pt x="30" y="4"/>
                  </a:lnTo>
                  <a:lnTo>
                    <a:pt x="30" y="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1" name="Freeform 158">
              <a:extLst>
                <a:ext uri="{FF2B5EF4-FFF2-40B4-BE49-F238E27FC236}">
                  <a16:creationId xmlns:a16="http://schemas.microsoft.com/office/drawing/2014/main" id="{73554005-026B-4024-9338-E83FA97E8BB6}"/>
                </a:ext>
              </a:extLst>
            </p:cNvPr>
            <p:cNvSpPr>
              <a:spLocks/>
            </p:cNvSpPr>
            <p:nvPr/>
          </p:nvSpPr>
          <p:spPr bwMode="auto">
            <a:xfrm>
              <a:off x="-1698625" y="1908175"/>
              <a:ext cx="723900" cy="1143000"/>
            </a:xfrm>
            <a:custGeom>
              <a:avLst/>
              <a:gdLst>
                <a:gd name="T0" fmla="*/ 0 w 456"/>
                <a:gd name="T1" fmla="*/ 58 h 720"/>
                <a:gd name="T2" fmla="*/ 26 w 456"/>
                <a:gd name="T3" fmla="*/ 64 h 720"/>
                <a:gd name="T4" fmla="*/ 76 w 456"/>
                <a:gd name="T5" fmla="*/ 84 h 720"/>
                <a:gd name="T6" fmla="*/ 124 w 456"/>
                <a:gd name="T7" fmla="*/ 106 h 720"/>
                <a:gd name="T8" fmla="*/ 168 w 456"/>
                <a:gd name="T9" fmla="*/ 134 h 720"/>
                <a:gd name="T10" fmla="*/ 208 w 456"/>
                <a:gd name="T11" fmla="*/ 166 h 720"/>
                <a:gd name="T12" fmla="*/ 246 w 456"/>
                <a:gd name="T13" fmla="*/ 202 h 720"/>
                <a:gd name="T14" fmla="*/ 280 w 456"/>
                <a:gd name="T15" fmla="*/ 240 h 720"/>
                <a:gd name="T16" fmla="*/ 310 w 456"/>
                <a:gd name="T17" fmla="*/ 280 h 720"/>
                <a:gd name="T18" fmla="*/ 336 w 456"/>
                <a:gd name="T19" fmla="*/ 324 h 720"/>
                <a:gd name="T20" fmla="*/ 358 w 456"/>
                <a:gd name="T21" fmla="*/ 372 h 720"/>
                <a:gd name="T22" fmla="*/ 374 w 456"/>
                <a:gd name="T23" fmla="*/ 420 h 720"/>
                <a:gd name="T24" fmla="*/ 388 w 456"/>
                <a:gd name="T25" fmla="*/ 470 h 720"/>
                <a:gd name="T26" fmla="*/ 394 w 456"/>
                <a:gd name="T27" fmla="*/ 520 h 720"/>
                <a:gd name="T28" fmla="*/ 398 w 456"/>
                <a:gd name="T29" fmla="*/ 572 h 720"/>
                <a:gd name="T30" fmla="*/ 394 w 456"/>
                <a:gd name="T31" fmla="*/ 626 h 720"/>
                <a:gd name="T32" fmla="*/ 386 w 456"/>
                <a:gd name="T33" fmla="*/ 678 h 720"/>
                <a:gd name="T34" fmla="*/ 438 w 456"/>
                <a:gd name="T35" fmla="*/ 720 h 720"/>
                <a:gd name="T36" fmla="*/ 444 w 456"/>
                <a:gd name="T37" fmla="*/ 690 h 720"/>
                <a:gd name="T38" fmla="*/ 454 w 456"/>
                <a:gd name="T39" fmla="*/ 632 h 720"/>
                <a:gd name="T40" fmla="*/ 456 w 456"/>
                <a:gd name="T41" fmla="*/ 572 h 720"/>
                <a:gd name="T42" fmla="*/ 454 w 456"/>
                <a:gd name="T43" fmla="*/ 514 h 720"/>
                <a:gd name="T44" fmla="*/ 446 w 456"/>
                <a:gd name="T45" fmla="*/ 458 h 720"/>
                <a:gd name="T46" fmla="*/ 432 w 456"/>
                <a:gd name="T47" fmla="*/ 402 h 720"/>
                <a:gd name="T48" fmla="*/ 412 w 456"/>
                <a:gd name="T49" fmla="*/ 348 h 720"/>
                <a:gd name="T50" fmla="*/ 388 w 456"/>
                <a:gd name="T51" fmla="*/ 298 h 720"/>
                <a:gd name="T52" fmla="*/ 360 w 456"/>
                <a:gd name="T53" fmla="*/ 248 h 720"/>
                <a:gd name="T54" fmla="*/ 326 w 456"/>
                <a:gd name="T55" fmla="*/ 202 h 720"/>
                <a:gd name="T56" fmla="*/ 288 w 456"/>
                <a:gd name="T57" fmla="*/ 160 h 720"/>
                <a:gd name="T58" fmla="*/ 246 w 456"/>
                <a:gd name="T59" fmla="*/ 120 h 720"/>
                <a:gd name="T60" fmla="*/ 202 w 456"/>
                <a:gd name="T61" fmla="*/ 86 h 720"/>
                <a:gd name="T62" fmla="*/ 152 w 456"/>
                <a:gd name="T63" fmla="*/ 56 h 720"/>
                <a:gd name="T64" fmla="*/ 100 w 456"/>
                <a:gd name="T65" fmla="*/ 30 h 720"/>
                <a:gd name="T66" fmla="*/ 44 w 456"/>
                <a:gd name="T67" fmla="*/ 8 h 720"/>
                <a:gd name="T68" fmla="*/ 14 w 456"/>
                <a:gd name="T69"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720">
                  <a:moveTo>
                    <a:pt x="14" y="0"/>
                  </a:moveTo>
                  <a:lnTo>
                    <a:pt x="0" y="58"/>
                  </a:lnTo>
                  <a:lnTo>
                    <a:pt x="0" y="58"/>
                  </a:lnTo>
                  <a:lnTo>
                    <a:pt x="26" y="64"/>
                  </a:lnTo>
                  <a:lnTo>
                    <a:pt x="50" y="74"/>
                  </a:lnTo>
                  <a:lnTo>
                    <a:pt x="76" y="84"/>
                  </a:lnTo>
                  <a:lnTo>
                    <a:pt x="100" y="94"/>
                  </a:lnTo>
                  <a:lnTo>
                    <a:pt x="124" y="106"/>
                  </a:lnTo>
                  <a:lnTo>
                    <a:pt x="146" y="120"/>
                  </a:lnTo>
                  <a:lnTo>
                    <a:pt x="168" y="134"/>
                  </a:lnTo>
                  <a:lnTo>
                    <a:pt x="188" y="150"/>
                  </a:lnTo>
                  <a:lnTo>
                    <a:pt x="208" y="166"/>
                  </a:lnTo>
                  <a:lnTo>
                    <a:pt x="228" y="184"/>
                  </a:lnTo>
                  <a:lnTo>
                    <a:pt x="246" y="202"/>
                  </a:lnTo>
                  <a:lnTo>
                    <a:pt x="264" y="220"/>
                  </a:lnTo>
                  <a:lnTo>
                    <a:pt x="280" y="240"/>
                  </a:lnTo>
                  <a:lnTo>
                    <a:pt x="296" y="260"/>
                  </a:lnTo>
                  <a:lnTo>
                    <a:pt x="310" y="280"/>
                  </a:lnTo>
                  <a:lnTo>
                    <a:pt x="324" y="302"/>
                  </a:lnTo>
                  <a:lnTo>
                    <a:pt x="336" y="324"/>
                  </a:lnTo>
                  <a:lnTo>
                    <a:pt x="348" y="348"/>
                  </a:lnTo>
                  <a:lnTo>
                    <a:pt x="358" y="372"/>
                  </a:lnTo>
                  <a:lnTo>
                    <a:pt x="366" y="396"/>
                  </a:lnTo>
                  <a:lnTo>
                    <a:pt x="374" y="420"/>
                  </a:lnTo>
                  <a:lnTo>
                    <a:pt x="382" y="444"/>
                  </a:lnTo>
                  <a:lnTo>
                    <a:pt x="388" y="470"/>
                  </a:lnTo>
                  <a:lnTo>
                    <a:pt x="392" y="494"/>
                  </a:lnTo>
                  <a:lnTo>
                    <a:pt x="394" y="520"/>
                  </a:lnTo>
                  <a:lnTo>
                    <a:pt x="396" y="546"/>
                  </a:lnTo>
                  <a:lnTo>
                    <a:pt x="398" y="572"/>
                  </a:lnTo>
                  <a:lnTo>
                    <a:pt x="396" y="600"/>
                  </a:lnTo>
                  <a:lnTo>
                    <a:pt x="394" y="626"/>
                  </a:lnTo>
                  <a:lnTo>
                    <a:pt x="392" y="652"/>
                  </a:lnTo>
                  <a:lnTo>
                    <a:pt x="386" y="678"/>
                  </a:lnTo>
                  <a:lnTo>
                    <a:pt x="380" y="706"/>
                  </a:lnTo>
                  <a:lnTo>
                    <a:pt x="438" y="720"/>
                  </a:lnTo>
                  <a:lnTo>
                    <a:pt x="438" y="720"/>
                  </a:lnTo>
                  <a:lnTo>
                    <a:pt x="444" y="690"/>
                  </a:lnTo>
                  <a:lnTo>
                    <a:pt x="450" y="662"/>
                  </a:lnTo>
                  <a:lnTo>
                    <a:pt x="454" y="632"/>
                  </a:lnTo>
                  <a:lnTo>
                    <a:pt x="456" y="602"/>
                  </a:lnTo>
                  <a:lnTo>
                    <a:pt x="456" y="572"/>
                  </a:lnTo>
                  <a:lnTo>
                    <a:pt x="456" y="544"/>
                  </a:lnTo>
                  <a:lnTo>
                    <a:pt x="454" y="514"/>
                  </a:lnTo>
                  <a:lnTo>
                    <a:pt x="450" y="486"/>
                  </a:lnTo>
                  <a:lnTo>
                    <a:pt x="446" y="458"/>
                  </a:lnTo>
                  <a:lnTo>
                    <a:pt x="438" y="430"/>
                  </a:lnTo>
                  <a:lnTo>
                    <a:pt x="432" y="402"/>
                  </a:lnTo>
                  <a:lnTo>
                    <a:pt x="422" y="376"/>
                  </a:lnTo>
                  <a:lnTo>
                    <a:pt x="412" y="348"/>
                  </a:lnTo>
                  <a:lnTo>
                    <a:pt x="400" y="322"/>
                  </a:lnTo>
                  <a:lnTo>
                    <a:pt x="388" y="298"/>
                  </a:lnTo>
                  <a:lnTo>
                    <a:pt x="374" y="272"/>
                  </a:lnTo>
                  <a:lnTo>
                    <a:pt x="360" y="248"/>
                  </a:lnTo>
                  <a:lnTo>
                    <a:pt x="344" y="226"/>
                  </a:lnTo>
                  <a:lnTo>
                    <a:pt x="326" y="202"/>
                  </a:lnTo>
                  <a:lnTo>
                    <a:pt x="308" y="180"/>
                  </a:lnTo>
                  <a:lnTo>
                    <a:pt x="288" y="160"/>
                  </a:lnTo>
                  <a:lnTo>
                    <a:pt x="268" y="140"/>
                  </a:lnTo>
                  <a:lnTo>
                    <a:pt x="246" y="120"/>
                  </a:lnTo>
                  <a:lnTo>
                    <a:pt x="224" y="102"/>
                  </a:lnTo>
                  <a:lnTo>
                    <a:pt x="202" y="86"/>
                  </a:lnTo>
                  <a:lnTo>
                    <a:pt x="178" y="70"/>
                  </a:lnTo>
                  <a:lnTo>
                    <a:pt x="152" y="56"/>
                  </a:lnTo>
                  <a:lnTo>
                    <a:pt x="126" y="42"/>
                  </a:lnTo>
                  <a:lnTo>
                    <a:pt x="100" y="30"/>
                  </a:lnTo>
                  <a:lnTo>
                    <a:pt x="72" y="18"/>
                  </a:lnTo>
                  <a:lnTo>
                    <a:pt x="44" y="8"/>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2" name="Freeform 159">
              <a:extLst>
                <a:ext uri="{FF2B5EF4-FFF2-40B4-BE49-F238E27FC236}">
                  <a16:creationId xmlns:a16="http://schemas.microsoft.com/office/drawing/2014/main" id="{90084C7B-4BD5-43A7-A83E-A7B42C73C8E9}"/>
                </a:ext>
              </a:extLst>
            </p:cNvPr>
            <p:cNvSpPr>
              <a:spLocks/>
            </p:cNvSpPr>
            <p:nvPr/>
          </p:nvSpPr>
          <p:spPr bwMode="auto">
            <a:xfrm>
              <a:off x="-1762125" y="2152650"/>
              <a:ext cx="536575" cy="835025"/>
            </a:xfrm>
            <a:custGeom>
              <a:avLst/>
              <a:gdLst>
                <a:gd name="T0" fmla="*/ 14 w 338"/>
                <a:gd name="T1" fmla="*/ 0 h 526"/>
                <a:gd name="T2" fmla="*/ 0 w 338"/>
                <a:gd name="T3" fmla="*/ 56 h 526"/>
                <a:gd name="T4" fmla="*/ 0 w 338"/>
                <a:gd name="T5" fmla="*/ 56 h 526"/>
                <a:gd name="T6" fmla="*/ 34 w 338"/>
                <a:gd name="T7" fmla="*/ 68 h 526"/>
                <a:gd name="T8" fmla="*/ 68 w 338"/>
                <a:gd name="T9" fmla="*/ 82 h 526"/>
                <a:gd name="T10" fmla="*/ 100 w 338"/>
                <a:gd name="T11" fmla="*/ 100 h 526"/>
                <a:gd name="T12" fmla="*/ 130 w 338"/>
                <a:gd name="T13" fmla="*/ 120 h 526"/>
                <a:gd name="T14" fmla="*/ 158 w 338"/>
                <a:gd name="T15" fmla="*/ 144 h 526"/>
                <a:gd name="T16" fmla="*/ 184 w 338"/>
                <a:gd name="T17" fmla="*/ 170 h 526"/>
                <a:gd name="T18" fmla="*/ 206 w 338"/>
                <a:gd name="T19" fmla="*/ 198 h 526"/>
                <a:gd name="T20" fmla="*/ 228 w 338"/>
                <a:gd name="T21" fmla="*/ 228 h 526"/>
                <a:gd name="T22" fmla="*/ 228 w 338"/>
                <a:gd name="T23" fmla="*/ 228 h 526"/>
                <a:gd name="T24" fmla="*/ 244 w 338"/>
                <a:gd name="T25" fmla="*/ 262 h 526"/>
                <a:gd name="T26" fmla="*/ 258 w 338"/>
                <a:gd name="T27" fmla="*/ 296 h 526"/>
                <a:gd name="T28" fmla="*/ 268 w 338"/>
                <a:gd name="T29" fmla="*/ 330 h 526"/>
                <a:gd name="T30" fmla="*/ 276 w 338"/>
                <a:gd name="T31" fmla="*/ 366 h 526"/>
                <a:gd name="T32" fmla="*/ 278 w 338"/>
                <a:gd name="T33" fmla="*/ 402 h 526"/>
                <a:gd name="T34" fmla="*/ 278 w 338"/>
                <a:gd name="T35" fmla="*/ 438 h 526"/>
                <a:gd name="T36" fmla="*/ 274 w 338"/>
                <a:gd name="T37" fmla="*/ 476 h 526"/>
                <a:gd name="T38" fmla="*/ 266 w 338"/>
                <a:gd name="T39" fmla="*/ 512 h 526"/>
                <a:gd name="T40" fmla="*/ 324 w 338"/>
                <a:gd name="T41" fmla="*/ 526 h 526"/>
                <a:gd name="T42" fmla="*/ 324 w 338"/>
                <a:gd name="T43" fmla="*/ 526 h 526"/>
                <a:gd name="T44" fmla="*/ 332 w 338"/>
                <a:gd name="T45" fmla="*/ 484 h 526"/>
                <a:gd name="T46" fmla="*/ 338 w 338"/>
                <a:gd name="T47" fmla="*/ 442 h 526"/>
                <a:gd name="T48" fmla="*/ 338 w 338"/>
                <a:gd name="T49" fmla="*/ 400 h 526"/>
                <a:gd name="T50" fmla="*/ 334 w 338"/>
                <a:gd name="T51" fmla="*/ 358 h 526"/>
                <a:gd name="T52" fmla="*/ 326 w 338"/>
                <a:gd name="T53" fmla="*/ 316 h 526"/>
                <a:gd name="T54" fmla="*/ 314 w 338"/>
                <a:gd name="T55" fmla="*/ 276 h 526"/>
                <a:gd name="T56" fmla="*/ 298 w 338"/>
                <a:gd name="T57" fmla="*/ 238 h 526"/>
                <a:gd name="T58" fmla="*/ 278 w 338"/>
                <a:gd name="T59" fmla="*/ 200 h 526"/>
                <a:gd name="T60" fmla="*/ 278 w 338"/>
                <a:gd name="T61" fmla="*/ 200 h 526"/>
                <a:gd name="T62" fmla="*/ 254 w 338"/>
                <a:gd name="T63" fmla="*/ 164 h 526"/>
                <a:gd name="T64" fmla="*/ 228 w 338"/>
                <a:gd name="T65" fmla="*/ 130 h 526"/>
                <a:gd name="T66" fmla="*/ 198 w 338"/>
                <a:gd name="T67" fmla="*/ 100 h 526"/>
                <a:gd name="T68" fmla="*/ 166 w 338"/>
                <a:gd name="T69" fmla="*/ 72 h 526"/>
                <a:gd name="T70" fmla="*/ 132 w 338"/>
                <a:gd name="T71" fmla="*/ 50 h 526"/>
                <a:gd name="T72" fmla="*/ 94 w 338"/>
                <a:gd name="T73" fmla="*/ 30 h 526"/>
                <a:gd name="T74" fmla="*/ 56 w 338"/>
                <a:gd name="T75" fmla="*/ 12 h 526"/>
                <a:gd name="T76" fmla="*/ 14 w 338"/>
                <a:gd name="T77" fmla="*/ 0 h 526"/>
                <a:gd name="T78" fmla="*/ 14 w 338"/>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526">
                  <a:moveTo>
                    <a:pt x="14" y="0"/>
                  </a:moveTo>
                  <a:lnTo>
                    <a:pt x="0" y="56"/>
                  </a:lnTo>
                  <a:lnTo>
                    <a:pt x="0" y="56"/>
                  </a:lnTo>
                  <a:lnTo>
                    <a:pt x="34" y="68"/>
                  </a:lnTo>
                  <a:lnTo>
                    <a:pt x="68" y="82"/>
                  </a:lnTo>
                  <a:lnTo>
                    <a:pt x="100" y="100"/>
                  </a:lnTo>
                  <a:lnTo>
                    <a:pt x="130" y="120"/>
                  </a:lnTo>
                  <a:lnTo>
                    <a:pt x="158" y="144"/>
                  </a:lnTo>
                  <a:lnTo>
                    <a:pt x="184" y="170"/>
                  </a:lnTo>
                  <a:lnTo>
                    <a:pt x="206" y="198"/>
                  </a:lnTo>
                  <a:lnTo>
                    <a:pt x="228" y="228"/>
                  </a:lnTo>
                  <a:lnTo>
                    <a:pt x="228" y="228"/>
                  </a:lnTo>
                  <a:lnTo>
                    <a:pt x="244" y="262"/>
                  </a:lnTo>
                  <a:lnTo>
                    <a:pt x="258" y="296"/>
                  </a:lnTo>
                  <a:lnTo>
                    <a:pt x="268" y="330"/>
                  </a:lnTo>
                  <a:lnTo>
                    <a:pt x="276" y="366"/>
                  </a:lnTo>
                  <a:lnTo>
                    <a:pt x="278" y="402"/>
                  </a:lnTo>
                  <a:lnTo>
                    <a:pt x="278" y="438"/>
                  </a:lnTo>
                  <a:lnTo>
                    <a:pt x="274" y="476"/>
                  </a:lnTo>
                  <a:lnTo>
                    <a:pt x="266" y="512"/>
                  </a:lnTo>
                  <a:lnTo>
                    <a:pt x="324" y="526"/>
                  </a:lnTo>
                  <a:lnTo>
                    <a:pt x="324" y="526"/>
                  </a:lnTo>
                  <a:lnTo>
                    <a:pt x="332" y="484"/>
                  </a:lnTo>
                  <a:lnTo>
                    <a:pt x="338" y="442"/>
                  </a:lnTo>
                  <a:lnTo>
                    <a:pt x="338" y="400"/>
                  </a:lnTo>
                  <a:lnTo>
                    <a:pt x="334" y="358"/>
                  </a:lnTo>
                  <a:lnTo>
                    <a:pt x="326" y="316"/>
                  </a:lnTo>
                  <a:lnTo>
                    <a:pt x="314" y="276"/>
                  </a:lnTo>
                  <a:lnTo>
                    <a:pt x="298" y="238"/>
                  </a:lnTo>
                  <a:lnTo>
                    <a:pt x="278" y="200"/>
                  </a:lnTo>
                  <a:lnTo>
                    <a:pt x="278" y="200"/>
                  </a:lnTo>
                  <a:lnTo>
                    <a:pt x="254" y="164"/>
                  </a:lnTo>
                  <a:lnTo>
                    <a:pt x="228" y="130"/>
                  </a:lnTo>
                  <a:lnTo>
                    <a:pt x="198" y="100"/>
                  </a:lnTo>
                  <a:lnTo>
                    <a:pt x="166" y="72"/>
                  </a:lnTo>
                  <a:lnTo>
                    <a:pt x="132" y="50"/>
                  </a:lnTo>
                  <a:lnTo>
                    <a:pt x="94" y="30"/>
                  </a:lnTo>
                  <a:lnTo>
                    <a:pt x="56" y="12"/>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3" name="Freeform 160">
              <a:extLst>
                <a:ext uri="{FF2B5EF4-FFF2-40B4-BE49-F238E27FC236}">
                  <a16:creationId xmlns:a16="http://schemas.microsoft.com/office/drawing/2014/main" id="{33CB8D53-0CBF-4B0A-A500-537FA9FE33BA}"/>
                </a:ext>
              </a:extLst>
            </p:cNvPr>
            <p:cNvSpPr>
              <a:spLocks/>
            </p:cNvSpPr>
            <p:nvPr/>
          </p:nvSpPr>
          <p:spPr bwMode="auto">
            <a:xfrm>
              <a:off x="-3289300" y="4073525"/>
              <a:ext cx="908050" cy="968375"/>
            </a:xfrm>
            <a:custGeom>
              <a:avLst/>
              <a:gdLst>
                <a:gd name="T0" fmla="*/ 564 w 572"/>
                <a:gd name="T1" fmla="*/ 274 h 610"/>
                <a:gd name="T2" fmla="*/ 552 w 572"/>
                <a:gd name="T3" fmla="*/ 262 h 610"/>
                <a:gd name="T4" fmla="*/ 538 w 572"/>
                <a:gd name="T5" fmla="*/ 256 h 610"/>
                <a:gd name="T6" fmla="*/ 522 w 572"/>
                <a:gd name="T7" fmla="*/ 256 h 610"/>
                <a:gd name="T8" fmla="*/ 506 w 572"/>
                <a:gd name="T9" fmla="*/ 260 h 610"/>
                <a:gd name="T10" fmla="*/ 508 w 572"/>
                <a:gd name="T11" fmla="*/ 258 h 610"/>
                <a:gd name="T12" fmla="*/ 520 w 572"/>
                <a:gd name="T13" fmla="*/ 246 h 610"/>
                <a:gd name="T14" fmla="*/ 528 w 572"/>
                <a:gd name="T15" fmla="*/ 230 h 610"/>
                <a:gd name="T16" fmla="*/ 526 w 572"/>
                <a:gd name="T17" fmla="*/ 212 h 610"/>
                <a:gd name="T18" fmla="*/ 520 w 572"/>
                <a:gd name="T19" fmla="*/ 196 h 610"/>
                <a:gd name="T20" fmla="*/ 514 w 572"/>
                <a:gd name="T21" fmla="*/ 188 h 610"/>
                <a:gd name="T22" fmla="*/ 498 w 572"/>
                <a:gd name="T23" fmla="*/ 178 h 610"/>
                <a:gd name="T24" fmla="*/ 482 w 572"/>
                <a:gd name="T25" fmla="*/ 176 h 610"/>
                <a:gd name="T26" fmla="*/ 464 w 572"/>
                <a:gd name="T27" fmla="*/ 180 h 610"/>
                <a:gd name="T28" fmla="*/ 466 w 572"/>
                <a:gd name="T29" fmla="*/ 176 h 610"/>
                <a:gd name="T30" fmla="*/ 472 w 572"/>
                <a:gd name="T31" fmla="*/ 170 h 610"/>
                <a:gd name="T32" fmla="*/ 482 w 572"/>
                <a:gd name="T33" fmla="*/ 156 h 610"/>
                <a:gd name="T34" fmla="*/ 486 w 572"/>
                <a:gd name="T35" fmla="*/ 138 h 610"/>
                <a:gd name="T36" fmla="*/ 482 w 572"/>
                <a:gd name="T37" fmla="*/ 122 h 610"/>
                <a:gd name="T38" fmla="*/ 478 w 572"/>
                <a:gd name="T39" fmla="*/ 114 h 610"/>
                <a:gd name="T40" fmla="*/ 464 w 572"/>
                <a:gd name="T41" fmla="*/ 100 h 610"/>
                <a:gd name="T42" fmla="*/ 448 w 572"/>
                <a:gd name="T43" fmla="*/ 94 h 610"/>
                <a:gd name="T44" fmla="*/ 430 w 572"/>
                <a:gd name="T45" fmla="*/ 94 h 610"/>
                <a:gd name="T46" fmla="*/ 414 w 572"/>
                <a:gd name="T47" fmla="*/ 102 h 610"/>
                <a:gd name="T48" fmla="*/ 404 w 572"/>
                <a:gd name="T49" fmla="*/ 110 h 610"/>
                <a:gd name="T50" fmla="*/ 416 w 572"/>
                <a:gd name="T51" fmla="*/ 96 h 610"/>
                <a:gd name="T52" fmla="*/ 422 w 572"/>
                <a:gd name="T53" fmla="*/ 80 h 610"/>
                <a:gd name="T54" fmla="*/ 422 w 572"/>
                <a:gd name="T55" fmla="*/ 62 h 610"/>
                <a:gd name="T56" fmla="*/ 414 w 572"/>
                <a:gd name="T57" fmla="*/ 46 h 610"/>
                <a:gd name="T58" fmla="*/ 410 w 572"/>
                <a:gd name="T59" fmla="*/ 38 h 610"/>
                <a:gd name="T60" fmla="*/ 402 w 572"/>
                <a:gd name="T61" fmla="*/ 34 h 610"/>
                <a:gd name="T62" fmla="*/ 386 w 572"/>
                <a:gd name="T63" fmla="*/ 26 h 610"/>
                <a:gd name="T64" fmla="*/ 368 w 572"/>
                <a:gd name="T65" fmla="*/ 22 h 610"/>
                <a:gd name="T66" fmla="*/ 348 w 572"/>
                <a:gd name="T67" fmla="*/ 26 h 610"/>
                <a:gd name="T68" fmla="*/ 322 w 572"/>
                <a:gd name="T69" fmla="*/ 40 h 610"/>
                <a:gd name="T70" fmla="*/ 246 w 572"/>
                <a:gd name="T71" fmla="*/ 88 h 610"/>
                <a:gd name="T72" fmla="*/ 254 w 572"/>
                <a:gd name="T73" fmla="*/ 72 h 610"/>
                <a:gd name="T74" fmla="*/ 254 w 572"/>
                <a:gd name="T75" fmla="*/ 56 h 610"/>
                <a:gd name="T76" fmla="*/ 250 w 572"/>
                <a:gd name="T77" fmla="*/ 40 h 610"/>
                <a:gd name="T78" fmla="*/ 242 w 572"/>
                <a:gd name="T79" fmla="*/ 24 h 610"/>
                <a:gd name="T80" fmla="*/ 224 w 572"/>
                <a:gd name="T81" fmla="*/ 8 h 610"/>
                <a:gd name="T82" fmla="*/ 204 w 572"/>
                <a:gd name="T83" fmla="*/ 0 h 610"/>
                <a:gd name="T84" fmla="*/ 182 w 572"/>
                <a:gd name="T85" fmla="*/ 2 h 610"/>
                <a:gd name="T86" fmla="*/ 160 w 572"/>
                <a:gd name="T87" fmla="*/ 12 h 610"/>
                <a:gd name="T88" fmla="*/ 36 w 572"/>
                <a:gd name="T89" fmla="*/ 98 h 610"/>
                <a:gd name="T90" fmla="*/ 18 w 572"/>
                <a:gd name="T91" fmla="*/ 118 h 610"/>
                <a:gd name="T92" fmla="*/ 10 w 572"/>
                <a:gd name="T93" fmla="*/ 144 h 610"/>
                <a:gd name="T94" fmla="*/ 10 w 572"/>
                <a:gd name="T95" fmla="*/ 144 h 610"/>
                <a:gd name="T96" fmla="*/ 10 w 572"/>
                <a:gd name="T97" fmla="*/ 216 h 610"/>
                <a:gd name="T98" fmla="*/ 14 w 572"/>
                <a:gd name="T99" fmla="*/ 280 h 610"/>
                <a:gd name="T100" fmla="*/ 26 w 572"/>
                <a:gd name="T101" fmla="*/ 334 h 610"/>
                <a:gd name="T102" fmla="*/ 180 w 572"/>
                <a:gd name="T103" fmla="*/ 610 h 610"/>
                <a:gd name="T104" fmla="*/ 528 w 572"/>
                <a:gd name="T105" fmla="*/ 366 h 610"/>
                <a:gd name="T106" fmla="*/ 556 w 572"/>
                <a:gd name="T107" fmla="*/ 344 h 610"/>
                <a:gd name="T108" fmla="*/ 568 w 572"/>
                <a:gd name="T109" fmla="*/ 322 h 610"/>
                <a:gd name="T110" fmla="*/ 570 w 572"/>
                <a:gd name="T111" fmla="*/ 314 h 610"/>
                <a:gd name="T112" fmla="*/ 572 w 572"/>
                <a:gd name="T113" fmla="*/ 294 h 610"/>
                <a:gd name="T114" fmla="*/ 564 w 572"/>
                <a:gd name="T115" fmla="*/ 2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 h="610">
                  <a:moveTo>
                    <a:pt x="564" y="274"/>
                  </a:moveTo>
                  <a:lnTo>
                    <a:pt x="564" y="274"/>
                  </a:lnTo>
                  <a:lnTo>
                    <a:pt x="558" y="268"/>
                  </a:lnTo>
                  <a:lnTo>
                    <a:pt x="552" y="262"/>
                  </a:lnTo>
                  <a:lnTo>
                    <a:pt x="546" y="258"/>
                  </a:lnTo>
                  <a:lnTo>
                    <a:pt x="538" y="256"/>
                  </a:lnTo>
                  <a:lnTo>
                    <a:pt x="530" y="254"/>
                  </a:lnTo>
                  <a:lnTo>
                    <a:pt x="522" y="256"/>
                  </a:lnTo>
                  <a:lnTo>
                    <a:pt x="514" y="256"/>
                  </a:lnTo>
                  <a:lnTo>
                    <a:pt x="506" y="260"/>
                  </a:lnTo>
                  <a:lnTo>
                    <a:pt x="508" y="258"/>
                  </a:lnTo>
                  <a:lnTo>
                    <a:pt x="508" y="258"/>
                  </a:lnTo>
                  <a:lnTo>
                    <a:pt x="516" y="252"/>
                  </a:lnTo>
                  <a:lnTo>
                    <a:pt x="520" y="246"/>
                  </a:lnTo>
                  <a:lnTo>
                    <a:pt x="524" y="238"/>
                  </a:lnTo>
                  <a:lnTo>
                    <a:pt x="528" y="230"/>
                  </a:lnTo>
                  <a:lnTo>
                    <a:pt x="528" y="220"/>
                  </a:lnTo>
                  <a:lnTo>
                    <a:pt x="526" y="212"/>
                  </a:lnTo>
                  <a:lnTo>
                    <a:pt x="524" y="204"/>
                  </a:lnTo>
                  <a:lnTo>
                    <a:pt x="520" y="196"/>
                  </a:lnTo>
                  <a:lnTo>
                    <a:pt x="520" y="196"/>
                  </a:lnTo>
                  <a:lnTo>
                    <a:pt x="514" y="188"/>
                  </a:lnTo>
                  <a:lnTo>
                    <a:pt x="506" y="182"/>
                  </a:lnTo>
                  <a:lnTo>
                    <a:pt x="498" y="178"/>
                  </a:lnTo>
                  <a:lnTo>
                    <a:pt x="490" y="176"/>
                  </a:lnTo>
                  <a:lnTo>
                    <a:pt x="482" y="176"/>
                  </a:lnTo>
                  <a:lnTo>
                    <a:pt x="472" y="176"/>
                  </a:lnTo>
                  <a:lnTo>
                    <a:pt x="464" y="180"/>
                  </a:lnTo>
                  <a:lnTo>
                    <a:pt x="456" y="184"/>
                  </a:lnTo>
                  <a:lnTo>
                    <a:pt x="466" y="176"/>
                  </a:lnTo>
                  <a:lnTo>
                    <a:pt x="466" y="176"/>
                  </a:lnTo>
                  <a:lnTo>
                    <a:pt x="472" y="170"/>
                  </a:lnTo>
                  <a:lnTo>
                    <a:pt x="478" y="164"/>
                  </a:lnTo>
                  <a:lnTo>
                    <a:pt x="482" y="156"/>
                  </a:lnTo>
                  <a:lnTo>
                    <a:pt x="484" y="148"/>
                  </a:lnTo>
                  <a:lnTo>
                    <a:pt x="486" y="138"/>
                  </a:lnTo>
                  <a:lnTo>
                    <a:pt x="484" y="130"/>
                  </a:lnTo>
                  <a:lnTo>
                    <a:pt x="482" y="122"/>
                  </a:lnTo>
                  <a:lnTo>
                    <a:pt x="478" y="114"/>
                  </a:lnTo>
                  <a:lnTo>
                    <a:pt x="478" y="114"/>
                  </a:lnTo>
                  <a:lnTo>
                    <a:pt x="472" y="106"/>
                  </a:lnTo>
                  <a:lnTo>
                    <a:pt x="464" y="100"/>
                  </a:lnTo>
                  <a:lnTo>
                    <a:pt x="456" y="96"/>
                  </a:lnTo>
                  <a:lnTo>
                    <a:pt x="448" y="94"/>
                  </a:lnTo>
                  <a:lnTo>
                    <a:pt x="440" y="94"/>
                  </a:lnTo>
                  <a:lnTo>
                    <a:pt x="430" y="94"/>
                  </a:lnTo>
                  <a:lnTo>
                    <a:pt x="422" y="98"/>
                  </a:lnTo>
                  <a:lnTo>
                    <a:pt x="414" y="102"/>
                  </a:lnTo>
                  <a:lnTo>
                    <a:pt x="404" y="110"/>
                  </a:lnTo>
                  <a:lnTo>
                    <a:pt x="404" y="110"/>
                  </a:lnTo>
                  <a:lnTo>
                    <a:pt x="410" y="104"/>
                  </a:lnTo>
                  <a:lnTo>
                    <a:pt x="416" y="96"/>
                  </a:lnTo>
                  <a:lnTo>
                    <a:pt x="420" y="88"/>
                  </a:lnTo>
                  <a:lnTo>
                    <a:pt x="422" y="80"/>
                  </a:lnTo>
                  <a:lnTo>
                    <a:pt x="424" y="72"/>
                  </a:lnTo>
                  <a:lnTo>
                    <a:pt x="422" y="62"/>
                  </a:lnTo>
                  <a:lnTo>
                    <a:pt x="420" y="54"/>
                  </a:lnTo>
                  <a:lnTo>
                    <a:pt x="414" y="46"/>
                  </a:lnTo>
                  <a:lnTo>
                    <a:pt x="414" y="46"/>
                  </a:lnTo>
                  <a:lnTo>
                    <a:pt x="410" y="38"/>
                  </a:lnTo>
                  <a:lnTo>
                    <a:pt x="402" y="34"/>
                  </a:lnTo>
                  <a:lnTo>
                    <a:pt x="402" y="34"/>
                  </a:lnTo>
                  <a:lnTo>
                    <a:pt x="394" y="28"/>
                  </a:lnTo>
                  <a:lnTo>
                    <a:pt x="386" y="26"/>
                  </a:lnTo>
                  <a:lnTo>
                    <a:pt x="378" y="24"/>
                  </a:lnTo>
                  <a:lnTo>
                    <a:pt x="368" y="22"/>
                  </a:lnTo>
                  <a:lnTo>
                    <a:pt x="358" y="24"/>
                  </a:lnTo>
                  <a:lnTo>
                    <a:pt x="348" y="26"/>
                  </a:lnTo>
                  <a:lnTo>
                    <a:pt x="336" y="32"/>
                  </a:lnTo>
                  <a:lnTo>
                    <a:pt x="322" y="40"/>
                  </a:lnTo>
                  <a:lnTo>
                    <a:pt x="246" y="88"/>
                  </a:lnTo>
                  <a:lnTo>
                    <a:pt x="246" y="88"/>
                  </a:lnTo>
                  <a:lnTo>
                    <a:pt x="250" y="80"/>
                  </a:lnTo>
                  <a:lnTo>
                    <a:pt x="254" y="72"/>
                  </a:lnTo>
                  <a:lnTo>
                    <a:pt x="254" y="64"/>
                  </a:lnTo>
                  <a:lnTo>
                    <a:pt x="254" y="56"/>
                  </a:lnTo>
                  <a:lnTo>
                    <a:pt x="254" y="48"/>
                  </a:lnTo>
                  <a:lnTo>
                    <a:pt x="250" y="40"/>
                  </a:lnTo>
                  <a:lnTo>
                    <a:pt x="242" y="24"/>
                  </a:ln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180" y="610"/>
                  </a:lnTo>
                  <a:lnTo>
                    <a:pt x="528" y="366"/>
                  </a:lnTo>
                  <a:lnTo>
                    <a:pt x="528" y="366"/>
                  </a:lnTo>
                  <a:lnTo>
                    <a:pt x="544" y="356"/>
                  </a:lnTo>
                  <a:lnTo>
                    <a:pt x="556" y="344"/>
                  </a:lnTo>
                  <a:lnTo>
                    <a:pt x="566" y="330"/>
                  </a:lnTo>
                  <a:lnTo>
                    <a:pt x="568" y="322"/>
                  </a:lnTo>
                  <a:lnTo>
                    <a:pt x="570" y="314"/>
                  </a:lnTo>
                  <a:lnTo>
                    <a:pt x="570" y="314"/>
                  </a:lnTo>
                  <a:lnTo>
                    <a:pt x="572" y="304"/>
                  </a:lnTo>
                  <a:lnTo>
                    <a:pt x="572" y="294"/>
                  </a:lnTo>
                  <a:lnTo>
                    <a:pt x="570" y="284"/>
                  </a:lnTo>
                  <a:lnTo>
                    <a:pt x="564" y="274"/>
                  </a:lnTo>
                  <a:lnTo>
                    <a:pt x="564" y="27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4" name="Freeform 161">
              <a:extLst>
                <a:ext uri="{FF2B5EF4-FFF2-40B4-BE49-F238E27FC236}">
                  <a16:creationId xmlns:a16="http://schemas.microsoft.com/office/drawing/2014/main" id="{6C77DF21-E73F-4BB0-AE75-E81C4F151324}"/>
                </a:ext>
              </a:extLst>
            </p:cNvPr>
            <p:cNvSpPr>
              <a:spLocks/>
            </p:cNvSpPr>
            <p:nvPr/>
          </p:nvSpPr>
          <p:spPr bwMode="auto">
            <a:xfrm>
              <a:off x="-3197225" y="3994150"/>
              <a:ext cx="758825" cy="920750"/>
            </a:xfrm>
            <a:custGeom>
              <a:avLst/>
              <a:gdLst>
                <a:gd name="T0" fmla="*/ 464 w 478"/>
                <a:gd name="T1" fmla="*/ 442 h 580"/>
                <a:gd name="T2" fmla="*/ 158 w 478"/>
                <a:gd name="T3" fmla="*/ 0 h 580"/>
                <a:gd name="T4" fmla="*/ 60 w 478"/>
                <a:gd name="T5" fmla="*/ 62 h 580"/>
                <a:gd name="T6" fmla="*/ 60 w 478"/>
                <a:gd name="T7" fmla="*/ 62 h 580"/>
                <a:gd name="T8" fmla="*/ 44 w 478"/>
                <a:gd name="T9" fmla="*/ 70 h 580"/>
                <a:gd name="T10" fmla="*/ 30 w 478"/>
                <a:gd name="T11" fmla="*/ 76 h 580"/>
                <a:gd name="T12" fmla="*/ 0 w 478"/>
                <a:gd name="T13" fmla="*/ 88 h 580"/>
                <a:gd name="T14" fmla="*/ 314 w 478"/>
                <a:gd name="T15" fmla="*/ 542 h 580"/>
                <a:gd name="T16" fmla="*/ 314 w 478"/>
                <a:gd name="T17" fmla="*/ 542 h 580"/>
                <a:gd name="T18" fmla="*/ 324 w 478"/>
                <a:gd name="T19" fmla="*/ 554 h 580"/>
                <a:gd name="T20" fmla="*/ 336 w 478"/>
                <a:gd name="T21" fmla="*/ 564 h 580"/>
                <a:gd name="T22" fmla="*/ 348 w 478"/>
                <a:gd name="T23" fmla="*/ 572 h 580"/>
                <a:gd name="T24" fmla="*/ 362 w 478"/>
                <a:gd name="T25" fmla="*/ 576 h 580"/>
                <a:gd name="T26" fmla="*/ 362 w 478"/>
                <a:gd name="T27" fmla="*/ 576 h 580"/>
                <a:gd name="T28" fmla="*/ 378 w 478"/>
                <a:gd name="T29" fmla="*/ 580 h 580"/>
                <a:gd name="T30" fmla="*/ 392 w 478"/>
                <a:gd name="T31" fmla="*/ 580 h 580"/>
                <a:gd name="T32" fmla="*/ 408 w 478"/>
                <a:gd name="T33" fmla="*/ 580 h 580"/>
                <a:gd name="T34" fmla="*/ 422 w 478"/>
                <a:gd name="T35" fmla="*/ 574 h 580"/>
                <a:gd name="T36" fmla="*/ 422 w 478"/>
                <a:gd name="T37" fmla="*/ 574 h 580"/>
                <a:gd name="T38" fmla="*/ 422 w 478"/>
                <a:gd name="T39" fmla="*/ 574 h 580"/>
                <a:gd name="T40" fmla="*/ 438 w 478"/>
                <a:gd name="T41" fmla="*/ 566 h 580"/>
                <a:gd name="T42" fmla="*/ 438 w 478"/>
                <a:gd name="T43" fmla="*/ 566 h 580"/>
                <a:gd name="T44" fmla="*/ 452 w 478"/>
                <a:gd name="T45" fmla="*/ 554 h 580"/>
                <a:gd name="T46" fmla="*/ 464 w 478"/>
                <a:gd name="T47" fmla="*/ 540 h 580"/>
                <a:gd name="T48" fmla="*/ 472 w 478"/>
                <a:gd name="T49" fmla="*/ 526 h 580"/>
                <a:gd name="T50" fmla="*/ 476 w 478"/>
                <a:gd name="T51" fmla="*/ 508 h 580"/>
                <a:gd name="T52" fmla="*/ 478 w 478"/>
                <a:gd name="T53" fmla="*/ 492 h 580"/>
                <a:gd name="T54" fmla="*/ 478 w 478"/>
                <a:gd name="T55" fmla="*/ 474 h 580"/>
                <a:gd name="T56" fmla="*/ 472 w 478"/>
                <a:gd name="T57" fmla="*/ 458 h 580"/>
                <a:gd name="T58" fmla="*/ 464 w 478"/>
                <a:gd name="T59" fmla="*/ 442 h 580"/>
                <a:gd name="T60" fmla="*/ 464 w 478"/>
                <a:gd name="T61" fmla="*/ 44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580">
                  <a:moveTo>
                    <a:pt x="464" y="442"/>
                  </a:moveTo>
                  <a:lnTo>
                    <a:pt x="158" y="0"/>
                  </a:lnTo>
                  <a:lnTo>
                    <a:pt x="60" y="62"/>
                  </a:lnTo>
                  <a:lnTo>
                    <a:pt x="60" y="62"/>
                  </a:lnTo>
                  <a:lnTo>
                    <a:pt x="44" y="70"/>
                  </a:lnTo>
                  <a:lnTo>
                    <a:pt x="30" y="76"/>
                  </a:lnTo>
                  <a:lnTo>
                    <a:pt x="0" y="88"/>
                  </a:lnTo>
                  <a:lnTo>
                    <a:pt x="314" y="542"/>
                  </a:lnTo>
                  <a:lnTo>
                    <a:pt x="314" y="542"/>
                  </a:lnTo>
                  <a:lnTo>
                    <a:pt x="324" y="554"/>
                  </a:lnTo>
                  <a:lnTo>
                    <a:pt x="336" y="564"/>
                  </a:lnTo>
                  <a:lnTo>
                    <a:pt x="348" y="572"/>
                  </a:lnTo>
                  <a:lnTo>
                    <a:pt x="362" y="576"/>
                  </a:lnTo>
                  <a:lnTo>
                    <a:pt x="362" y="576"/>
                  </a:lnTo>
                  <a:lnTo>
                    <a:pt x="378" y="580"/>
                  </a:lnTo>
                  <a:lnTo>
                    <a:pt x="392" y="580"/>
                  </a:lnTo>
                  <a:lnTo>
                    <a:pt x="408" y="580"/>
                  </a:lnTo>
                  <a:lnTo>
                    <a:pt x="422" y="574"/>
                  </a:lnTo>
                  <a:lnTo>
                    <a:pt x="422" y="574"/>
                  </a:lnTo>
                  <a:lnTo>
                    <a:pt x="422" y="574"/>
                  </a:lnTo>
                  <a:lnTo>
                    <a:pt x="438" y="566"/>
                  </a:lnTo>
                  <a:lnTo>
                    <a:pt x="438" y="566"/>
                  </a:lnTo>
                  <a:lnTo>
                    <a:pt x="452" y="554"/>
                  </a:lnTo>
                  <a:lnTo>
                    <a:pt x="464" y="540"/>
                  </a:lnTo>
                  <a:lnTo>
                    <a:pt x="472" y="526"/>
                  </a:lnTo>
                  <a:lnTo>
                    <a:pt x="476" y="508"/>
                  </a:lnTo>
                  <a:lnTo>
                    <a:pt x="478" y="492"/>
                  </a:lnTo>
                  <a:lnTo>
                    <a:pt x="478" y="474"/>
                  </a:lnTo>
                  <a:lnTo>
                    <a:pt x="472" y="458"/>
                  </a:lnTo>
                  <a:lnTo>
                    <a:pt x="464" y="442"/>
                  </a:lnTo>
                  <a:lnTo>
                    <a:pt x="464" y="44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5" name="Freeform 162">
              <a:extLst>
                <a:ext uri="{FF2B5EF4-FFF2-40B4-BE49-F238E27FC236}">
                  <a16:creationId xmlns:a16="http://schemas.microsoft.com/office/drawing/2014/main" id="{D8AD3FE2-BEE1-454A-9B80-C324ED36D8D5}"/>
                </a:ext>
              </a:extLst>
            </p:cNvPr>
            <p:cNvSpPr>
              <a:spLocks/>
            </p:cNvSpPr>
            <p:nvPr/>
          </p:nvSpPr>
          <p:spPr bwMode="auto">
            <a:xfrm>
              <a:off x="-2933700" y="4108450"/>
              <a:ext cx="327025" cy="273050"/>
            </a:xfrm>
            <a:custGeom>
              <a:avLst/>
              <a:gdLst>
                <a:gd name="T0" fmla="*/ 198 w 206"/>
                <a:gd name="T1" fmla="*/ 18 h 172"/>
                <a:gd name="T2" fmla="*/ 198 w 206"/>
                <a:gd name="T3" fmla="*/ 18 h 172"/>
                <a:gd name="T4" fmla="*/ 192 w 206"/>
                <a:gd name="T5" fmla="*/ 12 h 172"/>
                <a:gd name="T6" fmla="*/ 186 w 206"/>
                <a:gd name="T7" fmla="*/ 6 h 172"/>
                <a:gd name="T8" fmla="*/ 178 w 206"/>
                <a:gd name="T9" fmla="*/ 2 h 172"/>
                <a:gd name="T10" fmla="*/ 168 w 206"/>
                <a:gd name="T11" fmla="*/ 0 h 172"/>
                <a:gd name="T12" fmla="*/ 160 w 206"/>
                <a:gd name="T13" fmla="*/ 0 h 172"/>
                <a:gd name="T14" fmla="*/ 152 w 206"/>
                <a:gd name="T15" fmla="*/ 0 h 172"/>
                <a:gd name="T16" fmla="*/ 142 w 206"/>
                <a:gd name="T17" fmla="*/ 4 h 172"/>
                <a:gd name="T18" fmla="*/ 134 w 206"/>
                <a:gd name="T19" fmla="*/ 8 h 172"/>
                <a:gd name="T20" fmla="*/ 18 w 206"/>
                <a:gd name="T21" fmla="*/ 88 h 172"/>
                <a:gd name="T22" fmla="*/ 18 w 206"/>
                <a:gd name="T23" fmla="*/ 88 h 172"/>
                <a:gd name="T24" fmla="*/ 12 w 206"/>
                <a:gd name="T25" fmla="*/ 94 h 172"/>
                <a:gd name="T26" fmla="*/ 6 w 206"/>
                <a:gd name="T27" fmla="*/ 102 h 172"/>
                <a:gd name="T28" fmla="*/ 2 w 206"/>
                <a:gd name="T29" fmla="*/ 110 h 172"/>
                <a:gd name="T30" fmla="*/ 0 w 206"/>
                <a:gd name="T31" fmla="*/ 118 h 172"/>
                <a:gd name="T32" fmla="*/ 0 w 206"/>
                <a:gd name="T33" fmla="*/ 126 h 172"/>
                <a:gd name="T34" fmla="*/ 0 w 206"/>
                <a:gd name="T35" fmla="*/ 136 h 172"/>
                <a:gd name="T36" fmla="*/ 4 w 206"/>
                <a:gd name="T37" fmla="*/ 144 h 172"/>
                <a:gd name="T38" fmla="*/ 8 w 206"/>
                <a:gd name="T39" fmla="*/ 152 h 172"/>
                <a:gd name="T40" fmla="*/ 8 w 206"/>
                <a:gd name="T41" fmla="*/ 152 h 172"/>
                <a:gd name="T42" fmla="*/ 14 w 206"/>
                <a:gd name="T43" fmla="*/ 158 h 172"/>
                <a:gd name="T44" fmla="*/ 20 w 206"/>
                <a:gd name="T45" fmla="*/ 164 h 172"/>
                <a:gd name="T46" fmla="*/ 28 w 206"/>
                <a:gd name="T47" fmla="*/ 168 h 172"/>
                <a:gd name="T48" fmla="*/ 38 w 206"/>
                <a:gd name="T49" fmla="*/ 170 h 172"/>
                <a:gd name="T50" fmla="*/ 46 w 206"/>
                <a:gd name="T51" fmla="*/ 172 h 172"/>
                <a:gd name="T52" fmla="*/ 54 w 206"/>
                <a:gd name="T53" fmla="*/ 170 h 172"/>
                <a:gd name="T54" fmla="*/ 64 w 206"/>
                <a:gd name="T55" fmla="*/ 168 h 172"/>
                <a:gd name="T56" fmla="*/ 72 w 206"/>
                <a:gd name="T57" fmla="*/ 164 h 172"/>
                <a:gd name="T58" fmla="*/ 188 w 206"/>
                <a:gd name="T59" fmla="*/ 82 h 172"/>
                <a:gd name="T60" fmla="*/ 188 w 206"/>
                <a:gd name="T61" fmla="*/ 82 h 172"/>
                <a:gd name="T62" fmla="*/ 194 w 206"/>
                <a:gd name="T63" fmla="*/ 76 h 172"/>
                <a:gd name="T64" fmla="*/ 200 w 206"/>
                <a:gd name="T65" fmla="*/ 70 h 172"/>
                <a:gd name="T66" fmla="*/ 204 w 206"/>
                <a:gd name="T67" fmla="*/ 62 h 172"/>
                <a:gd name="T68" fmla="*/ 206 w 206"/>
                <a:gd name="T69" fmla="*/ 52 h 172"/>
                <a:gd name="T70" fmla="*/ 206 w 206"/>
                <a:gd name="T71" fmla="*/ 44 h 172"/>
                <a:gd name="T72" fmla="*/ 206 w 206"/>
                <a:gd name="T73" fmla="*/ 36 h 172"/>
                <a:gd name="T74" fmla="*/ 202 w 206"/>
                <a:gd name="T75" fmla="*/ 26 h 172"/>
                <a:gd name="T76" fmla="*/ 198 w 206"/>
                <a:gd name="T77" fmla="*/ 18 h 172"/>
                <a:gd name="T78" fmla="*/ 198 w 206"/>
                <a:gd name="T79"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2">
                  <a:moveTo>
                    <a:pt x="198" y="18"/>
                  </a:moveTo>
                  <a:lnTo>
                    <a:pt x="198" y="18"/>
                  </a:lnTo>
                  <a:lnTo>
                    <a:pt x="192" y="12"/>
                  </a:lnTo>
                  <a:lnTo>
                    <a:pt x="186" y="6"/>
                  </a:lnTo>
                  <a:lnTo>
                    <a:pt x="178" y="2"/>
                  </a:lnTo>
                  <a:lnTo>
                    <a:pt x="168" y="0"/>
                  </a:lnTo>
                  <a:lnTo>
                    <a:pt x="160" y="0"/>
                  </a:lnTo>
                  <a:lnTo>
                    <a:pt x="152" y="0"/>
                  </a:lnTo>
                  <a:lnTo>
                    <a:pt x="142" y="4"/>
                  </a:lnTo>
                  <a:lnTo>
                    <a:pt x="134" y="8"/>
                  </a:lnTo>
                  <a:lnTo>
                    <a:pt x="18" y="88"/>
                  </a:lnTo>
                  <a:lnTo>
                    <a:pt x="18" y="88"/>
                  </a:lnTo>
                  <a:lnTo>
                    <a:pt x="12" y="94"/>
                  </a:lnTo>
                  <a:lnTo>
                    <a:pt x="6" y="102"/>
                  </a:lnTo>
                  <a:lnTo>
                    <a:pt x="2" y="110"/>
                  </a:lnTo>
                  <a:lnTo>
                    <a:pt x="0" y="118"/>
                  </a:lnTo>
                  <a:lnTo>
                    <a:pt x="0" y="126"/>
                  </a:lnTo>
                  <a:lnTo>
                    <a:pt x="0" y="136"/>
                  </a:lnTo>
                  <a:lnTo>
                    <a:pt x="4" y="144"/>
                  </a:lnTo>
                  <a:lnTo>
                    <a:pt x="8" y="152"/>
                  </a:lnTo>
                  <a:lnTo>
                    <a:pt x="8" y="152"/>
                  </a:lnTo>
                  <a:lnTo>
                    <a:pt x="14" y="158"/>
                  </a:lnTo>
                  <a:lnTo>
                    <a:pt x="20" y="164"/>
                  </a:lnTo>
                  <a:lnTo>
                    <a:pt x="28" y="168"/>
                  </a:lnTo>
                  <a:lnTo>
                    <a:pt x="38" y="170"/>
                  </a:lnTo>
                  <a:lnTo>
                    <a:pt x="46" y="172"/>
                  </a:lnTo>
                  <a:lnTo>
                    <a:pt x="54" y="170"/>
                  </a:lnTo>
                  <a:lnTo>
                    <a:pt x="64" y="168"/>
                  </a:lnTo>
                  <a:lnTo>
                    <a:pt x="72" y="164"/>
                  </a:lnTo>
                  <a:lnTo>
                    <a:pt x="188" y="82"/>
                  </a:lnTo>
                  <a:lnTo>
                    <a:pt x="188" y="82"/>
                  </a:lnTo>
                  <a:lnTo>
                    <a:pt x="194" y="76"/>
                  </a:lnTo>
                  <a:lnTo>
                    <a:pt x="200" y="70"/>
                  </a:lnTo>
                  <a:lnTo>
                    <a:pt x="204" y="62"/>
                  </a:lnTo>
                  <a:lnTo>
                    <a:pt x="206" y="52"/>
                  </a:lnTo>
                  <a:lnTo>
                    <a:pt x="206" y="44"/>
                  </a:lnTo>
                  <a:lnTo>
                    <a:pt x="206" y="36"/>
                  </a:lnTo>
                  <a:lnTo>
                    <a:pt x="202" y="26"/>
                  </a:lnTo>
                  <a:lnTo>
                    <a:pt x="198" y="18"/>
                  </a:lnTo>
                  <a:lnTo>
                    <a:pt x="198"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6" name="Freeform 163">
              <a:extLst>
                <a:ext uri="{FF2B5EF4-FFF2-40B4-BE49-F238E27FC236}">
                  <a16:creationId xmlns:a16="http://schemas.microsoft.com/office/drawing/2014/main" id="{01DBC916-02A0-4B0E-A7BB-133FCE39CF77}"/>
                </a:ext>
              </a:extLst>
            </p:cNvPr>
            <p:cNvSpPr>
              <a:spLocks/>
            </p:cNvSpPr>
            <p:nvPr/>
          </p:nvSpPr>
          <p:spPr bwMode="auto">
            <a:xfrm>
              <a:off x="-2886075" y="4216400"/>
              <a:ext cx="377825" cy="307975"/>
            </a:xfrm>
            <a:custGeom>
              <a:avLst/>
              <a:gdLst>
                <a:gd name="T0" fmla="*/ 230 w 238"/>
                <a:gd name="T1" fmla="*/ 18 h 194"/>
                <a:gd name="T2" fmla="*/ 230 w 238"/>
                <a:gd name="T3" fmla="*/ 18 h 194"/>
                <a:gd name="T4" fmla="*/ 224 w 238"/>
                <a:gd name="T5" fmla="*/ 12 h 194"/>
                <a:gd name="T6" fmla="*/ 218 w 238"/>
                <a:gd name="T7" fmla="*/ 6 h 194"/>
                <a:gd name="T8" fmla="*/ 210 w 238"/>
                <a:gd name="T9" fmla="*/ 2 h 194"/>
                <a:gd name="T10" fmla="*/ 202 w 238"/>
                <a:gd name="T11" fmla="*/ 0 h 194"/>
                <a:gd name="T12" fmla="*/ 192 w 238"/>
                <a:gd name="T13" fmla="*/ 0 h 194"/>
                <a:gd name="T14" fmla="*/ 184 w 238"/>
                <a:gd name="T15" fmla="*/ 0 h 194"/>
                <a:gd name="T16" fmla="*/ 176 w 238"/>
                <a:gd name="T17" fmla="*/ 2 h 194"/>
                <a:gd name="T18" fmla="*/ 168 w 238"/>
                <a:gd name="T19" fmla="*/ 8 h 194"/>
                <a:gd name="T20" fmla="*/ 20 w 238"/>
                <a:gd name="T21" fmla="*/ 110 h 194"/>
                <a:gd name="T22" fmla="*/ 20 w 238"/>
                <a:gd name="T23" fmla="*/ 110 h 194"/>
                <a:gd name="T24" fmla="*/ 12 w 238"/>
                <a:gd name="T25" fmla="*/ 116 h 194"/>
                <a:gd name="T26" fmla="*/ 6 w 238"/>
                <a:gd name="T27" fmla="*/ 124 h 194"/>
                <a:gd name="T28" fmla="*/ 2 w 238"/>
                <a:gd name="T29" fmla="*/ 132 h 194"/>
                <a:gd name="T30" fmla="*/ 0 w 238"/>
                <a:gd name="T31" fmla="*/ 140 h 194"/>
                <a:gd name="T32" fmla="*/ 0 w 238"/>
                <a:gd name="T33" fmla="*/ 148 h 194"/>
                <a:gd name="T34" fmla="*/ 0 w 238"/>
                <a:gd name="T35" fmla="*/ 158 h 194"/>
                <a:gd name="T36" fmla="*/ 4 w 238"/>
                <a:gd name="T37" fmla="*/ 166 h 194"/>
                <a:gd name="T38" fmla="*/ 8 w 238"/>
                <a:gd name="T39" fmla="*/ 174 h 194"/>
                <a:gd name="T40" fmla="*/ 8 w 238"/>
                <a:gd name="T41" fmla="*/ 174 h 194"/>
                <a:gd name="T42" fmla="*/ 14 w 238"/>
                <a:gd name="T43" fmla="*/ 180 h 194"/>
                <a:gd name="T44" fmla="*/ 22 w 238"/>
                <a:gd name="T45" fmla="*/ 186 h 194"/>
                <a:gd name="T46" fmla="*/ 30 w 238"/>
                <a:gd name="T47" fmla="*/ 190 h 194"/>
                <a:gd name="T48" fmla="*/ 38 w 238"/>
                <a:gd name="T49" fmla="*/ 192 h 194"/>
                <a:gd name="T50" fmla="*/ 46 w 238"/>
                <a:gd name="T51" fmla="*/ 194 h 194"/>
                <a:gd name="T52" fmla="*/ 56 w 238"/>
                <a:gd name="T53" fmla="*/ 192 h 194"/>
                <a:gd name="T54" fmla="*/ 64 w 238"/>
                <a:gd name="T55" fmla="*/ 190 h 194"/>
                <a:gd name="T56" fmla="*/ 72 w 238"/>
                <a:gd name="T57" fmla="*/ 186 h 194"/>
                <a:gd name="T58" fmla="*/ 220 w 238"/>
                <a:gd name="T59" fmla="*/ 82 h 194"/>
                <a:gd name="T60" fmla="*/ 220 w 238"/>
                <a:gd name="T61" fmla="*/ 82 h 194"/>
                <a:gd name="T62" fmla="*/ 226 w 238"/>
                <a:gd name="T63" fmla="*/ 76 h 194"/>
                <a:gd name="T64" fmla="*/ 232 w 238"/>
                <a:gd name="T65" fmla="*/ 70 h 194"/>
                <a:gd name="T66" fmla="*/ 236 w 238"/>
                <a:gd name="T67" fmla="*/ 62 h 194"/>
                <a:gd name="T68" fmla="*/ 238 w 238"/>
                <a:gd name="T69" fmla="*/ 52 h 194"/>
                <a:gd name="T70" fmla="*/ 238 w 238"/>
                <a:gd name="T71" fmla="*/ 44 h 194"/>
                <a:gd name="T72" fmla="*/ 238 w 238"/>
                <a:gd name="T73" fmla="*/ 36 h 194"/>
                <a:gd name="T74" fmla="*/ 236 w 238"/>
                <a:gd name="T75" fmla="*/ 26 h 194"/>
                <a:gd name="T76" fmla="*/ 230 w 238"/>
                <a:gd name="T77" fmla="*/ 18 h 194"/>
                <a:gd name="T78" fmla="*/ 230 w 238"/>
                <a:gd name="T79"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30" y="18"/>
                  </a:moveTo>
                  <a:lnTo>
                    <a:pt x="230" y="18"/>
                  </a:lnTo>
                  <a:lnTo>
                    <a:pt x="224" y="12"/>
                  </a:lnTo>
                  <a:lnTo>
                    <a:pt x="218" y="6"/>
                  </a:lnTo>
                  <a:lnTo>
                    <a:pt x="210" y="2"/>
                  </a:lnTo>
                  <a:lnTo>
                    <a:pt x="202" y="0"/>
                  </a:lnTo>
                  <a:lnTo>
                    <a:pt x="192" y="0"/>
                  </a:lnTo>
                  <a:lnTo>
                    <a:pt x="184" y="0"/>
                  </a:lnTo>
                  <a:lnTo>
                    <a:pt x="176" y="2"/>
                  </a:lnTo>
                  <a:lnTo>
                    <a:pt x="168" y="8"/>
                  </a:lnTo>
                  <a:lnTo>
                    <a:pt x="20" y="110"/>
                  </a:lnTo>
                  <a:lnTo>
                    <a:pt x="20" y="110"/>
                  </a:lnTo>
                  <a:lnTo>
                    <a:pt x="12" y="116"/>
                  </a:lnTo>
                  <a:lnTo>
                    <a:pt x="6" y="124"/>
                  </a:lnTo>
                  <a:lnTo>
                    <a:pt x="2" y="132"/>
                  </a:lnTo>
                  <a:lnTo>
                    <a:pt x="0" y="140"/>
                  </a:lnTo>
                  <a:lnTo>
                    <a:pt x="0" y="148"/>
                  </a:lnTo>
                  <a:lnTo>
                    <a:pt x="0" y="158"/>
                  </a:lnTo>
                  <a:lnTo>
                    <a:pt x="4" y="166"/>
                  </a:lnTo>
                  <a:lnTo>
                    <a:pt x="8" y="174"/>
                  </a:lnTo>
                  <a:lnTo>
                    <a:pt x="8" y="174"/>
                  </a:lnTo>
                  <a:lnTo>
                    <a:pt x="14" y="180"/>
                  </a:lnTo>
                  <a:lnTo>
                    <a:pt x="22" y="186"/>
                  </a:lnTo>
                  <a:lnTo>
                    <a:pt x="30" y="190"/>
                  </a:lnTo>
                  <a:lnTo>
                    <a:pt x="38" y="192"/>
                  </a:lnTo>
                  <a:lnTo>
                    <a:pt x="46" y="194"/>
                  </a:lnTo>
                  <a:lnTo>
                    <a:pt x="56" y="192"/>
                  </a:lnTo>
                  <a:lnTo>
                    <a:pt x="64" y="190"/>
                  </a:lnTo>
                  <a:lnTo>
                    <a:pt x="72" y="186"/>
                  </a:lnTo>
                  <a:lnTo>
                    <a:pt x="220" y="82"/>
                  </a:lnTo>
                  <a:lnTo>
                    <a:pt x="220" y="82"/>
                  </a:lnTo>
                  <a:lnTo>
                    <a:pt x="226" y="76"/>
                  </a:lnTo>
                  <a:lnTo>
                    <a:pt x="232" y="70"/>
                  </a:lnTo>
                  <a:lnTo>
                    <a:pt x="236" y="62"/>
                  </a:lnTo>
                  <a:lnTo>
                    <a:pt x="238" y="52"/>
                  </a:lnTo>
                  <a:lnTo>
                    <a:pt x="238" y="44"/>
                  </a:lnTo>
                  <a:lnTo>
                    <a:pt x="238" y="36"/>
                  </a:lnTo>
                  <a:lnTo>
                    <a:pt x="236" y="26"/>
                  </a:lnTo>
                  <a:lnTo>
                    <a:pt x="230" y="18"/>
                  </a:lnTo>
                  <a:lnTo>
                    <a:pt x="230"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7" name="Freeform 164">
              <a:extLst>
                <a:ext uri="{FF2B5EF4-FFF2-40B4-BE49-F238E27FC236}">
                  <a16:creationId xmlns:a16="http://schemas.microsoft.com/office/drawing/2014/main" id="{4456A3C5-C04D-477D-9380-A8CC592C7B9C}"/>
                </a:ext>
              </a:extLst>
            </p:cNvPr>
            <p:cNvSpPr>
              <a:spLocks/>
            </p:cNvSpPr>
            <p:nvPr/>
          </p:nvSpPr>
          <p:spPr bwMode="auto">
            <a:xfrm>
              <a:off x="-2816225" y="4343400"/>
              <a:ext cx="377825" cy="307975"/>
            </a:xfrm>
            <a:custGeom>
              <a:avLst/>
              <a:gdLst>
                <a:gd name="T0" fmla="*/ 228 w 238"/>
                <a:gd name="T1" fmla="*/ 20 h 194"/>
                <a:gd name="T2" fmla="*/ 228 w 238"/>
                <a:gd name="T3" fmla="*/ 20 h 194"/>
                <a:gd name="T4" fmla="*/ 222 w 238"/>
                <a:gd name="T5" fmla="*/ 14 h 194"/>
                <a:gd name="T6" fmla="*/ 216 w 238"/>
                <a:gd name="T7" fmla="*/ 8 h 194"/>
                <a:gd name="T8" fmla="*/ 208 w 238"/>
                <a:gd name="T9" fmla="*/ 4 h 194"/>
                <a:gd name="T10" fmla="*/ 200 w 238"/>
                <a:gd name="T11" fmla="*/ 2 h 194"/>
                <a:gd name="T12" fmla="*/ 190 w 238"/>
                <a:gd name="T13" fmla="*/ 0 h 194"/>
                <a:gd name="T14" fmla="*/ 182 w 238"/>
                <a:gd name="T15" fmla="*/ 2 h 194"/>
                <a:gd name="T16" fmla="*/ 174 w 238"/>
                <a:gd name="T17" fmla="*/ 4 h 194"/>
                <a:gd name="T18" fmla="*/ 166 w 238"/>
                <a:gd name="T19" fmla="*/ 10 h 194"/>
                <a:gd name="T20" fmla="*/ 20 w 238"/>
                <a:gd name="T21" fmla="*/ 112 h 194"/>
                <a:gd name="T22" fmla="*/ 20 w 238"/>
                <a:gd name="T23" fmla="*/ 112 h 194"/>
                <a:gd name="T24" fmla="*/ 12 w 238"/>
                <a:gd name="T25" fmla="*/ 118 h 194"/>
                <a:gd name="T26" fmla="*/ 6 w 238"/>
                <a:gd name="T27" fmla="*/ 124 h 194"/>
                <a:gd name="T28" fmla="*/ 2 w 238"/>
                <a:gd name="T29" fmla="*/ 132 h 194"/>
                <a:gd name="T30" fmla="*/ 0 w 238"/>
                <a:gd name="T31" fmla="*/ 140 h 194"/>
                <a:gd name="T32" fmla="*/ 0 w 238"/>
                <a:gd name="T33" fmla="*/ 150 h 194"/>
                <a:gd name="T34" fmla="*/ 0 w 238"/>
                <a:gd name="T35" fmla="*/ 158 h 194"/>
                <a:gd name="T36" fmla="*/ 4 w 238"/>
                <a:gd name="T37" fmla="*/ 166 h 194"/>
                <a:gd name="T38" fmla="*/ 8 w 238"/>
                <a:gd name="T39" fmla="*/ 174 h 194"/>
                <a:gd name="T40" fmla="*/ 8 w 238"/>
                <a:gd name="T41" fmla="*/ 174 h 194"/>
                <a:gd name="T42" fmla="*/ 14 w 238"/>
                <a:gd name="T43" fmla="*/ 182 h 194"/>
                <a:gd name="T44" fmla="*/ 20 w 238"/>
                <a:gd name="T45" fmla="*/ 188 h 194"/>
                <a:gd name="T46" fmla="*/ 28 w 238"/>
                <a:gd name="T47" fmla="*/ 190 h 194"/>
                <a:gd name="T48" fmla="*/ 38 w 238"/>
                <a:gd name="T49" fmla="*/ 194 h 194"/>
                <a:gd name="T50" fmla="*/ 46 w 238"/>
                <a:gd name="T51" fmla="*/ 194 h 194"/>
                <a:gd name="T52" fmla="*/ 54 w 238"/>
                <a:gd name="T53" fmla="*/ 192 h 194"/>
                <a:gd name="T54" fmla="*/ 64 w 238"/>
                <a:gd name="T55" fmla="*/ 190 h 194"/>
                <a:gd name="T56" fmla="*/ 72 w 238"/>
                <a:gd name="T57" fmla="*/ 186 h 194"/>
                <a:gd name="T58" fmla="*/ 218 w 238"/>
                <a:gd name="T59" fmla="*/ 84 h 194"/>
                <a:gd name="T60" fmla="*/ 218 w 238"/>
                <a:gd name="T61" fmla="*/ 84 h 194"/>
                <a:gd name="T62" fmla="*/ 224 w 238"/>
                <a:gd name="T63" fmla="*/ 78 h 194"/>
                <a:gd name="T64" fmla="*/ 230 w 238"/>
                <a:gd name="T65" fmla="*/ 70 h 194"/>
                <a:gd name="T66" fmla="*/ 234 w 238"/>
                <a:gd name="T67" fmla="*/ 62 h 194"/>
                <a:gd name="T68" fmla="*/ 236 w 238"/>
                <a:gd name="T69" fmla="*/ 54 h 194"/>
                <a:gd name="T70" fmla="*/ 238 w 238"/>
                <a:gd name="T71" fmla="*/ 46 h 194"/>
                <a:gd name="T72" fmla="*/ 236 w 238"/>
                <a:gd name="T73" fmla="*/ 36 h 194"/>
                <a:gd name="T74" fmla="*/ 234 w 238"/>
                <a:gd name="T75" fmla="*/ 28 h 194"/>
                <a:gd name="T76" fmla="*/ 228 w 238"/>
                <a:gd name="T77" fmla="*/ 20 h 194"/>
                <a:gd name="T78" fmla="*/ 228 w 238"/>
                <a:gd name="T79"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28" y="20"/>
                  </a:moveTo>
                  <a:lnTo>
                    <a:pt x="228" y="20"/>
                  </a:lnTo>
                  <a:lnTo>
                    <a:pt x="222" y="14"/>
                  </a:lnTo>
                  <a:lnTo>
                    <a:pt x="216" y="8"/>
                  </a:lnTo>
                  <a:lnTo>
                    <a:pt x="208" y="4"/>
                  </a:lnTo>
                  <a:lnTo>
                    <a:pt x="200" y="2"/>
                  </a:lnTo>
                  <a:lnTo>
                    <a:pt x="190" y="0"/>
                  </a:lnTo>
                  <a:lnTo>
                    <a:pt x="182" y="2"/>
                  </a:lnTo>
                  <a:lnTo>
                    <a:pt x="174" y="4"/>
                  </a:lnTo>
                  <a:lnTo>
                    <a:pt x="166" y="10"/>
                  </a:lnTo>
                  <a:lnTo>
                    <a:pt x="20" y="112"/>
                  </a:lnTo>
                  <a:lnTo>
                    <a:pt x="20" y="112"/>
                  </a:lnTo>
                  <a:lnTo>
                    <a:pt x="12" y="118"/>
                  </a:lnTo>
                  <a:lnTo>
                    <a:pt x="6" y="124"/>
                  </a:lnTo>
                  <a:lnTo>
                    <a:pt x="2" y="132"/>
                  </a:lnTo>
                  <a:lnTo>
                    <a:pt x="0" y="140"/>
                  </a:lnTo>
                  <a:lnTo>
                    <a:pt x="0" y="150"/>
                  </a:lnTo>
                  <a:lnTo>
                    <a:pt x="0" y="158"/>
                  </a:lnTo>
                  <a:lnTo>
                    <a:pt x="4" y="166"/>
                  </a:lnTo>
                  <a:lnTo>
                    <a:pt x="8" y="174"/>
                  </a:lnTo>
                  <a:lnTo>
                    <a:pt x="8" y="174"/>
                  </a:lnTo>
                  <a:lnTo>
                    <a:pt x="14" y="182"/>
                  </a:lnTo>
                  <a:lnTo>
                    <a:pt x="20" y="188"/>
                  </a:lnTo>
                  <a:lnTo>
                    <a:pt x="28" y="190"/>
                  </a:lnTo>
                  <a:lnTo>
                    <a:pt x="38" y="194"/>
                  </a:lnTo>
                  <a:lnTo>
                    <a:pt x="46" y="194"/>
                  </a:lnTo>
                  <a:lnTo>
                    <a:pt x="54" y="192"/>
                  </a:lnTo>
                  <a:lnTo>
                    <a:pt x="64" y="190"/>
                  </a:lnTo>
                  <a:lnTo>
                    <a:pt x="72" y="186"/>
                  </a:lnTo>
                  <a:lnTo>
                    <a:pt x="218" y="84"/>
                  </a:lnTo>
                  <a:lnTo>
                    <a:pt x="218" y="84"/>
                  </a:lnTo>
                  <a:lnTo>
                    <a:pt x="224" y="78"/>
                  </a:lnTo>
                  <a:lnTo>
                    <a:pt x="230" y="70"/>
                  </a:lnTo>
                  <a:lnTo>
                    <a:pt x="234" y="62"/>
                  </a:lnTo>
                  <a:lnTo>
                    <a:pt x="236" y="54"/>
                  </a:lnTo>
                  <a:lnTo>
                    <a:pt x="238" y="46"/>
                  </a:lnTo>
                  <a:lnTo>
                    <a:pt x="236" y="36"/>
                  </a:lnTo>
                  <a:lnTo>
                    <a:pt x="234" y="28"/>
                  </a:lnTo>
                  <a:lnTo>
                    <a:pt x="228" y="20"/>
                  </a:lnTo>
                  <a:lnTo>
                    <a:pt x="228"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8" name="Freeform 165">
              <a:extLst>
                <a:ext uri="{FF2B5EF4-FFF2-40B4-BE49-F238E27FC236}">
                  <a16:creationId xmlns:a16="http://schemas.microsoft.com/office/drawing/2014/main" id="{4CD9BD31-992A-4ABB-828E-9EBE0CB0DE87}"/>
                </a:ext>
              </a:extLst>
            </p:cNvPr>
            <p:cNvSpPr>
              <a:spLocks/>
            </p:cNvSpPr>
            <p:nvPr/>
          </p:nvSpPr>
          <p:spPr bwMode="auto">
            <a:xfrm>
              <a:off x="-2686050" y="4470400"/>
              <a:ext cx="317500" cy="266700"/>
            </a:xfrm>
            <a:custGeom>
              <a:avLst/>
              <a:gdLst>
                <a:gd name="T0" fmla="*/ 192 w 200"/>
                <a:gd name="T1" fmla="*/ 20 h 168"/>
                <a:gd name="T2" fmla="*/ 192 w 200"/>
                <a:gd name="T3" fmla="*/ 20 h 168"/>
                <a:gd name="T4" fmla="*/ 186 w 200"/>
                <a:gd name="T5" fmla="*/ 12 h 168"/>
                <a:gd name="T6" fmla="*/ 178 w 200"/>
                <a:gd name="T7" fmla="*/ 8 h 168"/>
                <a:gd name="T8" fmla="*/ 170 w 200"/>
                <a:gd name="T9" fmla="*/ 4 h 168"/>
                <a:gd name="T10" fmla="*/ 162 w 200"/>
                <a:gd name="T11" fmla="*/ 0 h 168"/>
                <a:gd name="T12" fmla="*/ 154 w 200"/>
                <a:gd name="T13" fmla="*/ 0 h 168"/>
                <a:gd name="T14" fmla="*/ 146 w 200"/>
                <a:gd name="T15" fmla="*/ 2 h 168"/>
                <a:gd name="T16" fmla="*/ 136 w 200"/>
                <a:gd name="T17" fmla="*/ 4 h 168"/>
                <a:gd name="T18" fmla="*/ 128 w 200"/>
                <a:gd name="T19" fmla="*/ 8 h 168"/>
                <a:gd name="T20" fmla="*/ 18 w 200"/>
                <a:gd name="T21" fmla="*/ 86 h 168"/>
                <a:gd name="T22" fmla="*/ 18 w 200"/>
                <a:gd name="T23" fmla="*/ 86 h 168"/>
                <a:gd name="T24" fmla="*/ 12 w 200"/>
                <a:gd name="T25" fmla="*/ 92 h 168"/>
                <a:gd name="T26" fmla="*/ 6 w 200"/>
                <a:gd name="T27" fmla="*/ 98 h 168"/>
                <a:gd name="T28" fmla="*/ 2 w 200"/>
                <a:gd name="T29" fmla="*/ 106 h 168"/>
                <a:gd name="T30" fmla="*/ 0 w 200"/>
                <a:gd name="T31" fmla="*/ 114 h 168"/>
                <a:gd name="T32" fmla="*/ 0 w 200"/>
                <a:gd name="T33" fmla="*/ 124 h 168"/>
                <a:gd name="T34" fmla="*/ 0 w 200"/>
                <a:gd name="T35" fmla="*/ 132 h 168"/>
                <a:gd name="T36" fmla="*/ 2 w 200"/>
                <a:gd name="T37" fmla="*/ 140 h 168"/>
                <a:gd name="T38" fmla="*/ 8 w 200"/>
                <a:gd name="T39" fmla="*/ 148 h 168"/>
                <a:gd name="T40" fmla="*/ 8 w 200"/>
                <a:gd name="T41" fmla="*/ 148 h 168"/>
                <a:gd name="T42" fmla="*/ 14 w 200"/>
                <a:gd name="T43" fmla="*/ 156 h 168"/>
                <a:gd name="T44" fmla="*/ 20 w 200"/>
                <a:gd name="T45" fmla="*/ 162 h 168"/>
                <a:gd name="T46" fmla="*/ 28 w 200"/>
                <a:gd name="T47" fmla="*/ 166 h 168"/>
                <a:gd name="T48" fmla="*/ 36 w 200"/>
                <a:gd name="T49" fmla="*/ 168 h 168"/>
                <a:gd name="T50" fmla="*/ 46 w 200"/>
                <a:gd name="T51" fmla="*/ 168 h 168"/>
                <a:gd name="T52" fmla="*/ 54 w 200"/>
                <a:gd name="T53" fmla="*/ 168 h 168"/>
                <a:gd name="T54" fmla="*/ 62 w 200"/>
                <a:gd name="T55" fmla="*/ 164 h 168"/>
                <a:gd name="T56" fmla="*/ 70 w 200"/>
                <a:gd name="T57" fmla="*/ 160 h 168"/>
                <a:gd name="T58" fmla="*/ 180 w 200"/>
                <a:gd name="T59" fmla="*/ 84 h 168"/>
                <a:gd name="T60" fmla="*/ 180 w 200"/>
                <a:gd name="T61" fmla="*/ 84 h 168"/>
                <a:gd name="T62" fmla="*/ 188 w 200"/>
                <a:gd name="T63" fmla="*/ 76 h 168"/>
                <a:gd name="T64" fmla="*/ 194 w 200"/>
                <a:gd name="T65" fmla="*/ 70 h 168"/>
                <a:gd name="T66" fmla="*/ 198 w 200"/>
                <a:gd name="T67" fmla="*/ 62 h 168"/>
                <a:gd name="T68" fmla="*/ 200 w 200"/>
                <a:gd name="T69" fmla="*/ 54 h 168"/>
                <a:gd name="T70" fmla="*/ 200 w 200"/>
                <a:gd name="T71" fmla="*/ 44 h 168"/>
                <a:gd name="T72" fmla="*/ 200 w 200"/>
                <a:gd name="T73" fmla="*/ 36 h 168"/>
                <a:gd name="T74" fmla="*/ 196 w 200"/>
                <a:gd name="T75" fmla="*/ 28 h 168"/>
                <a:gd name="T76" fmla="*/ 192 w 200"/>
                <a:gd name="T77" fmla="*/ 20 h 168"/>
                <a:gd name="T78" fmla="*/ 192 w 200"/>
                <a:gd name="T79"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68">
                  <a:moveTo>
                    <a:pt x="192" y="20"/>
                  </a:moveTo>
                  <a:lnTo>
                    <a:pt x="192" y="20"/>
                  </a:lnTo>
                  <a:lnTo>
                    <a:pt x="186" y="12"/>
                  </a:lnTo>
                  <a:lnTo>
                    <a:pt x="178" y="8"/>
                  </a:lnTo>
                  <a:lnTo>
                    <a:pt x="170" y="4"/>
                  </a:lnTo>
                  <a:lnTo>
                    <a:pt x="162" y="0"/>
                  </a:lnTo>
                  <a:lnTo>
                    <a:pt x="154" y="0"/>
                  </a:lnTo>
                  <a:lnTo>
                    <a:pt x="146" y="2"/>
                  </a:lnTo>
                  <a:lnTo>
                    <a:pt x="136" y="4"/>
                  </a:lnTo>
                  <a:lnTo>
                    <a:pt x="128" y="8"/>
                  </a:lnTo>
                  <a:lnTo>
                    <a:pt x="18" y="86"/>
                  </a:lnTo>
                  <a:lnTo>
                    <a:pt x="18" y="86"/>
                  </a:lnTo>
                  <a:lnTo>
                    <a:pt x="12" y="92"/>
                  </a:lnTo>
                  <a:lnTo>
                    <a:pt x="6" y="98"/>
                  </a:lnTo>
                  <a:lnTo>
                    <a:pt x="2" y="106"/>
                  </a:lnTo>
                  <a:lnTo>
                    <a:pt x="0" y="114"/>
                  </a:lnTo>
                  <a:lnTo>
                    <a:pt x="0" y="124"/>
                  </a:lnTo>
                  <a:lnTo>
                    <a:pt x="0" y="132"/>
                  </a:lnTo>
                  <a:lnTo>
                    <a:pt x="2" y="140"/>
                  </a:lnTo>
                  <a:lnTo>
                    <a:pt x="8" y="148"/>
                  </a:lnTo>
                  <a:lnTo>
                    <a:pt x="8" y="148"/>
                  </a:lnTo>
                  <a:lnTo>
                    <a:pt x="14" y="156"/>
                  </a:lnTo>
                  <a:lnTo>
                    <a:pt x="20" y="162"/>
                  </a:lnTo>
                  <a:lnTo>
                    <a:pt x="28" y="166"/>
                  </a:lnTo>
                  <a:lnTo>
                    <a:pt x="36" y="168"/>
                  </a:lnTo>
                  <a:lnTo>
                    <a:pt x="46" y="168"/>
                  </a:lnTo>
                  <a:lnTo>
                    <a:pt x="54" y="168"/>
                  </a:lnTo>
                  <a:lnTo>
                    <a:pt x="62" y="164"/>
                  </a:lnTo>
                  <a:lnTo>
                    <a:pt x="70" y="160"/>
                  </a:lnTo>
                  <a:lnTo>
                    <a:pt x="180" y="84"/>
                  </a:lnTo>
                  <a:lnTo>
                    <a:pt x="180" y="84"/>
                  </a:lnTo>
                  <a:lnTo>
                    <a:pt x="188" y="76"/>
                  </a:lnTo>
                  <a:lnTo>
                    <a:pt x="194" y="70"/>
                  </a:lnTo>
                  <a:lnTo>
                    <a:pt x="198" y="62"/>
                  </a:lnTo>
                  <a:lnTo>
                    <a:pt x="200" y="54"/>
                  </a:lnTo>
                  <a:lnTo>
                    <a:pt x="200" y="44"/>
                  </a:lnTo>
                  <a:lnTo>
                    <a:pt x="200" y="36"/>
                  </a:lnTo>
                  <a:lnTo>
                    <a:pt x="196" y="28"/>
                  </a:lnTo>
                  <a:lnTo>
                    <a:pt x="192" y="20"/>
                  </a:lnTo>
                  <a:lnTo>
                    <a:pt x="192"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09" name="Freeform 166">
              <a:extLst>
                <a:ext uri="{FF2B5EF4-FFF2-40B4-BE49-F238E27FC236}">
                  <a16:creationId xmlns:a16="http://schemas.microsoft.com/office/drawing/2014/main" id="{D24F7484-3E4F-4790-9877-9500526196AF}"/>
                </a:ext>
              </a:extLst>
            </p:cNvPr>
            <p:cNvSpPr>
              <a:spLocks/>
            </p:cNvSpPr>
            <p:nvPr/>
          </p:nvSpPr>
          <p:spPr bwMode="auto">
            <a:xfrm>
              <a:off x="-3289300" y="4073525"/>
              <a:ext cx="406400" cy="723900"/>
            </a:xfrm>
            <a:custGeom>
              <a:avLst/>
              <a:gdLst>
                <a:gd name="T0" fmla="*/ 242 w 256"/>
                <a:gd name="T1" fmla="*/ 24 h 456"/>
                <a:gd name="T2" fmla="*/ 242 w 256"/>
                <a:gd name="T3" fmla="*/ 24 h 456"/>
                <a:gd name="T4" fmla="*/ 234 w 256"/>
                <a:gd name="T5" fmla="*/ 14 h 456"/>
                <a:gd name="T6" fmla="*/ 224 w 256"/>
                <a:gd name="T7" fmla="*/ 8 h 456"/>
                <a:gd name="T8" fmla="*/ 214 w 256"/>
                <a:gd name="T9" fmla="*/ 2 h 456"/>
                <a:gd name="T10" fmla="*/ 204 w 256"/>
                <a:gd name="T11" fmla="*/ 0 h 456"/>
                <a:gd name="T12" fmla="*/ 192 w 256"/>
                <a:gd name="T13" fmla="*/ 0 h 456"/>
                <a:gd name="T14" fmla="*/ 182 w 256"/>
                <a:gd name="T15" fmla="*/ 2 h 456"/>
                <a:gd name="T16" fmla="*/ 170 w 256"/>
                <a:gd name="T17" fmla="*/ 6 h 456"/>
                <a:gd name="T18" fmla="*/ 160 w 256"/>
                <a:gd name="T19" fmla="*/ 12 h 456"/>
                <a:gd name="T20" fmla="*/ 36 w 256"/>
                <a:gd name="T21" fmla="*/ 98 h 456"/>
                <a:gd name="T22" fmla="*/ 36 w 256"/>
                <a:gd name="T23" fmla="*/ 98 h 456"/>
                <a:gd name="T24" fmla="*/ 26 w 256"/>
                <a:gd name="T25" fmla="*/ 108 h 456"/>
                <a:gd name="T26" fmla="*/ 18 w 256"/>
                <a:gd name="T27" fmla="*/ 118 h 456"/>
                <a:gd name="T28" fmla="*/ 12 w 256"/>
                <a:gd name="T29" fmla="*/ 130 h 456"/>
                <a:gd name="T30" fmla="*/ 10 w 256"/>
                <a:gd name="T31" fmla="*/ 144 h 456"/>
                <a:gd name="T32" fmla="*/ 10 w 256"/>
                <a:gd name="T33" fmla="*/ 144 h 456"/>
                <a:gd name="T34" fmla="*/ 10 w 256"/>
                <a:gd name="T35" fmla="*/ 144 h 456"/>
                <a:gd name="T36" fmla="*/ 10 w 256"/>
                <a:gd name="T37" fmla="*/ 166 h 456"/>
                <a:gd name="T38" fmla="*/ 10 w 256"/>
                <a:gd name="T39" fmla="*/ 216 h 456"/>
                <a:gd name="T40" fmla="*/ 12 w 256"/>
                <a:gd name="T41" fmla="*/ 248 h 456"/>
                <a:gd name="T42" fmla="*/ 14 w 256"/>
                <a:gd name="T43" fmla="*/ 280 h 456"/>
                <a:gd name="T44" fmla="*/ 18 w 256"/>
                <a:gd name="T45" fmla="*/ 308 h 456"/>
                <a:gd name="T46" fmla="*/ 26 w 256"/>
                <a:gd name="T47" fmla="*/ 334 h 456"/>
                <a:gd name="T48" fmla="*/ 0 w 256"/>
                <a:gd name="T49" fmla="*/ 352 h 456"/>
                <a:gd name="T50" fmla="*/ 74 w 256"/>
                <a:gd name="T51" fmla="*/ 456 h 456"/>
                <a:gd name="T52" fmla="*/ 74 w 256"/>
                <a:gd name="T53" fmla="*/ 456 h 456"/>
                <a:gd name="T54" fmla="*/ 88 w 256"/>
                <a:gd name="T55" fmla="*/ 450 h 456"/>
                <a:gd name="T56" fmla="*/ 104 w 256"/>
                <a:gd name="T57" fmla="*/ 440 h 456"/>
                <a:gd name="T58" fmla="*/ 122 w 256"/>
                <a:gd name="T59" fmla="*/ 426 h 456"/>
                <a:gd name="T60" fmla="*/ 142 w 256"/>
                <a:gd name="T61" fmla="*/ 406 h 456"/>
                <a:gd name="T62" fmla="*/ 152 w 256"/>
                <a:gd name="T63" fmla="*/ 394 h 456"/>
                <a:gd name="T64" fmla="*/ 162 w 256"/>
                <a:gd name="T65" fmla="*/ 382 h 456"/>
                <a:gd name="T66" fmla="*/ 170 w 256"/>
                <a:gd name="T67" fmla="*/ 368 h 456"/>
                <a:gd name="T68" fmla="*/ 178 w 256"/>
                <a:gd name="T69" fmla="*/ 352 h 456"/>
                <a:gd name="T70" fmla="*/ 184 w 256"/>
                <a:gd name="T71" fmla="*/ 334 h 456"/>
                <a:gd name="T72" fmla="*/ 190 w 256"/>
                <a:gd name="T73" fmla="*/ 314 h 456"/>
                <a:gd name="T74" fmla="*/ 190 w 256"/>
                <a:gd name="T75" fmla="*/ 314 h 456"/>
                <a:gd name="T76" fmla="*/ 192 w 256"/>
                <a:gd name="T77" fmla="*/ 300 h 456"/>
                <a:gd name="T78" fmla="*/ 192 w 256"/>
                <a:gd name="T79" fmla="*/ 286 h 456"/>
                <a:gd name="T80" fmla="*/ 192 w 256"/>
                <a:gd name="T81" fmla="*/ 272 h 456"/>
                <a:gd name="T82" fmla="*/ 190 w 256"/>
                <a:gd name="T83" fmla="*/ 258 h 456"/>
                <a:gd name="T84" fmla="*/ 184 w 256"/>
                <a:gd name="T85" fmla="*/ 232 h 456"/>
                <a:gd name="T86" fmla="*/ 174 w 256"/>
                <a:gd name="T87" fmla="*/ 210 h 456"/>
                <a:gd name="T88" fmla="*/ 166 w 256"/>
                <a:gd name="T89" fmla="*/ 192 h 456"/>
                <a:gd name="T90" fmla="*/ 156 w 256"/>
                <a:gd name="T91" fmla="*/ 178 h 456"/>
                <a:gd name="T92" fmla="*/ 148 w 256"/>
                <a:gd name="T93" fmla="*/ 166 h 456"/>
                <a:gd name="T94" fmla="*/ 148 w 256"/>
                <a:gd name="T95" fmla="*/ 166 h 456"/>
                <a:gd name="T96" fmla="*/ 188 w 256"/>
                <a:gd name="T97" fmla="*/ 136 h 456"/>
                <a:gd name="T98" fmla="*/ 222 w 256"/>
                <a:gd name="T99" fmla="*/ 110 h 456"/>
                <a:gd name="T100" fmla="*/ 236 w 256"/>
                <a:gd name="T101" fmla="*/ 98 h 456"/>
                <a:gd name="T102" fmla="*/ 246 w 256"/>
                <a:gd name="T103" fmla="*/ 88 h 456"/>
                <a:gd name="T104" fmla="*/ 246 w 256"/>
                <a:gd name="T105" fmla="*/ 88 h 456"/>
                <a:gd name="T106" fmla="*/ 252 w 256"/>
                <a:gd name="T107" fmla="*/ 82 h 456"/>
                <a:gd name="T108" fmla="*/ 254 w 256"/>
                <a:gd name="T109" fmla="*/ 74 h 456"/>
                <a:gd name="T110" fmla="*/ 256 w 256"/>
                <a:gd name="T111" fmla="*/ 66 h 456"/>
                <a:gd name="T112" fmla="*/ 256 w 256"/>
                <a:gd name="T113" fmla="*/ 58 h 456"/>
                <a:gd name="T114" fmla="*/ 254 w 256"/>
                <a:gd name="T115" fmla="*/ 48 h 456"/>
                <a:gd name="T116" fmla="*/ 252 w 256"/>
                <a:gd name="T117" fmla="*/ 40 h 456"/>
                <a:gd name="T118" fmla="*/ 242 w 256"/>
                <a:gd name="T119" fmla="*/ 24 h 456"/>
                <a:gd name="T120" fmla="*/ 242 w 256"/>
                <a:gd name="T121" fmla="*/ 2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456">
                  <a:moveTo>
                    <a:pt x="242" y="24"/>
                  </a:move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74" y="456"/>
                  </a:lnTo>
                  <a:lnTo>
                    <a:pt x="74" y="456"/>
                  </a:lnTo>
                  <a:lnTo>
                    <a:pt x="88" y="450"/>
                  </a:lnTo>
                  <a:lnTo>
                    <a:pt x="104" y="440"/>
                  </a:lnTo>
                  <a:lnTo>
                    <a:pt x="122" y="426"/>
                  </a:lnTo>
                  <a:lnTo>
                    <a:pt x="142" y="406"/>
                  </a:lnTo>
                  <a:lnTo>
                    <a:pt x="152" y="394"/>
                  </a:lnTo>
                  <a:lnTo>
                    <a:pt x="162" y="382"/>
                  </a:lnTo>
                  <a:lnTo>
                    <a:pt x="170" y="368"/>
                  </a:lnTo>
                  <a:lnTo>
                    <a:pt x="178" y="352"/>
                  </a:lnTo>
                  <a:lnTo>
                    <a:pt x="184" y="334"/>
                  </a:lnTo>
                  <a:lnTo>
                    <a:pt x="190" y="314"/>
                  </a:lnTo>
                  <a:lnTo>
                    <a:pt x="190" y="314"/>
                  </a:lnTo>
                  <a:lnTo>
                    <a:pt x="192" y="300"/>
                  </a:lnTo>
                  <a:lnTo>
                    <a:pt x="192" y="286"/>
                  </a:lnTo>
                  <a:lnTo>
                    <a:pt x="192" y="272"/>
                  </a:lnTo>
                  <a:lnTo>
                    <a:pt x="190" y="258"/>
                  </a:lnTo>
                  <a:lnTo>
                    <a:pt x="184" y="232"/>
                  </a:lnTo>
                  <a:lnTo>
                    <a:pt x="174" y="210"/>
                  </a:lnTo>
                  <a:lnTo>
                    <a:pt x="166" y="192"/>
                  </a:lnTo>
                  <a:lnTo>
                    <a:pt x="156" y="178"/>
                  </a:lnTo>
                  <a:lnTo>
                    <a:pt x="148" y="166"/>
                  </a:lnTo>
                  <a:lnTo>
                    <a:pt x="148" y="166"/>
                  </a:lnTo>
                  <a:lnTo>
                    <a:pt x="188" y="136"/>
                  </a:lnTo>
                  <a:lnTo>
                    <a:pt x="222" y="110"/>
                  </a:lnTo>
                  <a:lnTo>
                    <a:pt x="236" y="98"/>
                  </a:lnTo>
                  <a:lnTo>
                    <a:pt x="246" y="88"/>
                  </a:lnTo>
                  <a:lnTo>
                    <a:pt x="246" y="88"/>
                  </a:lnTo>
                  <a:lnTo>
                    <a:pt x="252" y="82"/>
                  </a:lnTo>
                  <a:lnTo>
                    <a:pt x="254" y="74"/>
                  </a:lnTo>
                  <a:lnTo>
                    <a:pt x="256" y="66"/>
                  </a:lnTo>
                  <a:lnTo>
                    <a:pt x="256" y="58"/>
                  </a:lnTo>
                  <a:lnTo>
                    <a:pt x="254" y="48"/>
                  </a:lnTo>
                  <a:lnTo>
                    <a:pt x="252" y="40"/>
                  </a:lnTo>
                  <a:lnTo>
                    <a:pt x="242" y="24"/>
                  </a:lnTo>
                  <a:lnTo>
                    <a:pt x="242" y="2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0" name="Freeform 167">
              <a:extLst>
                <a:ext uri="{FF2B5EF4-FFF2-40B4-BE49-F238E27FC236}">
                  <a16:creationId xmlns:a16="http://schemas.microsoft.com/office/drawing/2014/main" id="{FD72ADA4-F492-4BCC-9691-6AC0BAF77D8C}"/>
                </a:ext>
              </a:extLst>
            </p:cNvPr>
            <p:cNvSpPr>
              <a:spLocks/>
            </p:cNvSpPr>
            <p:nvPr/>
          </p:nvSpPr>
          <p:spPr bwMode="auto">
            <a:xfrm>
              <a:off x="-2432050" y="1857375"/>
              <a:ext cx="1133475" cy="1768475"/>
            </a:xfrm>
            <a:custGeom>
              <a:avLst/>
              <a:gdLst>
                <a:gd name="T0" fmla="*/ 710 w 714"/>
                <a:gd name="T1" fmla="*/ 1064 h 1114"/>
                <a:gd name="T2" fmla="*/ 60 w 714"/>
                <a:gd name="T3" fmla="*/ 14 h 1114"/>
                <a:gd name="T4" fmla="*/ 60 w 714"/>
                <a:gd name="T5" fmla="*/ 14 h 1114"/>
                <a:gd name="T6" fmla="*/ 56 w 714"/>
                <a:gd name="T7" fmla="*/ 8 h 1114"/>
                <a:gd name="T8" fmla="*/ 52 w 714"/>
                <a:gd name="T9" fmla="*/ 4 h 1114"/>
                <a:gd name="T10" fmla="*/ 42 w 714"/>
                <a:gd name="T11" fmla="*/ 0 h 1114"/>
                <a:gd name="T12" fmla="*/ 30 w 714"/>
                <a:gd name="T13" fmla="*/ 0 h 1114"/>
                <a:gd name="T14" fmla="*/ 24 w 714"/>
                <a:gd name="T15" fmla="*/ 0 h 1114"/>
                <a:gd name="T16" fmla="*/ 18 w 714"/>
                <a:gd name="T17" fmla="*/ 4 h 1114"/>
                <a:gd name="T18" fmla="*/ 14 w 714"/>
                <a:gd name="T19" fmla="*/ 6 h 1114"/>
                <a:gd name="T20" fmla="*/ 14 w 714"/>
                <a:gd name="T21" fmla="*/ 6 h 1114"/>
                <a:gd name="T22" fmla="*/ 8 w 714"/>
                <a:gd name="T23" fmla="*/ 10 h 1114"/>
                <a:gd name="T24" fmla="*/ 4 w 714"/>
                <a:gd name="T25" fmla="*/ 14 h 1114"/>
                <a:gd name="T26" fmla="*/ 0 w 714"/>
                <a:gd name="T27" fmla="*/ 26 h 1114"/>
                <a:gd name="T28" fmla="*/ 0 w 714"/>
                <a:gd name="T29" fmla="*/ 36 h 1114"/>
                <a:gd name="T30" fmla="*/ 2 w 714"/>
                <a:gd name="T31" fmla="*/ 42 h 1114"/>
                <a:gd name="T32" fmla="*/ 4 w 714"/>
                <a:gd name="T33" fmla="*/ 48 h 1114"/>
                <a:gd name="T34" fmla="*/ 654 w 714"/>
                <a:gd name="T35" fmla="*/ 1100 h 1114"/>
                <a:gd name="T36" fmla="*/ 654 w 714"/>
                <a:gd name="T37" fmla="*/ 1100 h 1114"/>
                <a:gd name="T38" fmla="*/ 658 w 714"/>
                <a:gd name="T39" fmla="*/ 1104 h 1114"/>
                <a:gd name="T40" fmla="*/ 662 w 714"/>
                <a:gd name="T41" fmla="*/ 1108 h 1114"/>
                <a:gd name="T42" fmla="*/ 672 w 714"/>
                <a:gd name="T43" fmla="*/ 1114 h 1114"/>
                <a:gd name="T44" fmla="*/ 684 w 714"/>
                <a:gd name="T45" fmla="*/ 1114 h 1114"/>
                <a:gd name="T46" fmla="*/ 690 w 714"/>
                <a:gd name="T47" fmla="*/ 1112 h 1114"/>
                <a:gd name="T48" fmla="*/ 696 w 714"/>
                <a:gd name="T49" fmla="*/ 1110 h 1114"/>
                <a:gd name="T50" fmla="*/ 700 w 714"/>
                <a:gd name="T51" fmla="*/ 1106 h 1114"/>
                <a:gd name="T52" fmla="*/ 700 w 714"/>
                <a:gd name="T53" fmla="*/ 1106 h 1114"/>
                <a:gd name="T54" fmla="*/ 706 w 714"/>
                <a:gd name="T55" fmla="*/ 1102 h 1114"/>
                <a:gd name="T56" fmla="*/ 710 w 714"/>
                <a:gd name="T57" fmla="*/ 1098 h 1114"/>
                <a:gd name="T58" fmla="*/ 714 w 714"/>
                <a:gd name="T59" fmla="*/ 1088 h 1114"/>
                <a:gd name="T60" fmla="*/ 714 w 714"/>
                <a:gd name="T61" fmla="*/ 1076 h 1114"/>
                <a:gd name="T62" fmla="*/ 714 w 714"/>
                <a:gd name="T63" fmla="*/ 1070 h 1114"/>
                <a:gd name="T64" fmla="*/ 710 w 714"/>
                <a:gd name="T65" fmla="*/ 1064 h 1114"/>
                <a:gd name="T66" fmla="*/ 710 w 714"/>
                <a:gd name="T67" fmla="*/ 106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4" h="1114">
                  <a:moveTo>
                    <a:pt x="710" y="1064"/>
                  </a:moveTo>
                  <a:lnTo>
                    <a:pt x="60" y="14"/>
                  </a:lnTo>
                  <a:lnTo>
                    <a:pt x="60" y="14"/>
                  </a:lnTo>
                  <a:lnTo>
                    <a:pt x="56" y="8"/>
                  </a:lnTo>
                  <a:lnTo>
                    <a:pt x="52" y="4"/>
                  </a:lnTo>
                  <a:lnTo>
                    <a:pt x="42" y="0"/>
                  </a:lnTo>
                  <a:lnTo>
                    <a:pt x="30" y="0"/>
                  </a:lnTo>
                  <a:lnTo>
                    <a:pt x="24" y="0"/>
                  </a:lnTo>
                  <a:lnTo>
                    <a:pt x="18" y="4"/>
                  </a:lnTo>
                  <a:lnTo>
                    <a:pt x="14" y="6"/>
                  </a:lnTo>
                  <a:lnTo>
                    <a:pt x="14" y="6"/>
                  </a:lnTo>
                  <a:lnTo>
                    <a:pt x="8" y="10"/>
                  </a:lnTo>
                  <a:lnTo>
                    <a:pt x="4" y="14"/>
                  </a:lnTo>
                  <a:lnTo>
                    <a:pt x="0" y="26"/>
                  </a:lnTo>
                  <a:lnTo>
                    <a:pt x="0" y="36"/>
                  </a:lnTo>
                  <a:lnTo>
                    <a:pt x="2" y="42"/>
                  </a:lnTo>
                  <a:lnTo>
                    <a:pt x="4" y="48"/>
                  </a:lnTo>
                  <a:lnTo>
                    <a:pt x="654" y="1100"/>
                  </a:lnTo>
                  <a:lnTo>
                    <a:pt x="654" y="1100"/>
                  </a:lnTo>
                  <a:lnTo>
                    <a:pt x="658" y="1104"/>
                  </a:lnTo>
                  <a:lnTo>
                    <a:pt x="662" y="1108"/>
                  </a:lnTo>
                  <a:lnTo>
                    <a:pt x="672" y="1114"/>
                  </a:lnTo>
                  <a:lnTo>
                    <a:pt x="684" y="1114"/>
                  </a:lnTo>
                  <a:lnTo>
                    <a:pt x="690" y="1112"/>
                  </a:lnTo>
                  <a:lnTo>
                    <a:pt x="696" y="1110"/>
                  </a:lnTo>
                  <a:lnTo>
                    <a:pt x="700" y="1106"/>
                  </a:lnTo>
                  <a:lnTo>
                    <a:pt x="700" y="1106"/>
                  </a:lnTo>
                  <a:lnTo>
                    <a:pt x="706" y="1102"/>
                  </a:lnTo>
                  <a:lnTo>
                    <a:pt x="710" y="1098"/>
                  </a:lnTo>
                  <a:lnTo>
                    <a:pt x="714" y="1088"/>
                  </a:lnTo>
                  <a:lnTo>
                    <a:pt x="714" y="1076"/>
                  </a:lnTo>
                  <a:lnTo>
                    <a:pt x="714" y="1070"/>
                  </a:lnTo>
                  <a:lnTo>
                    <a:pt x="710" y="1064"/>
                  </a:lnTo>
                  <a:lnTo>
                    <a:pt x="710" y="106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1" name="Freeform 168">
              <a:extLst>
                <a:ext uri="{FF2B5EF4-FFF2-40B4-BE49-F238E27FC236}">
                  <a16:creationId xmlns:a16="http://schemas.microsoft.com/office/drawing/2014/main" id="{72F1BEF3-58B4-4ACA-9640-1950A53FC4CB}"/>
                </a:ext>
              </a:extLst>
            </p:cNvPr>
            <p:cNvSpPr>
              <a:spLocks/>
            </p:cNvSpPr>
            <p:nvPr/>
          </p:nvSpPr>
          <p:spPr bwMode="auto">
            <a:xfrm>
              <a:off x="-3295650" y="4600575"/>
              <a:ext cx="346075" cy="460375"/>
            </a:xfrm>
            <a:custGeom>
              <a:avLst/>
              <a:gdLst>
                <a:gd name="T0" fmla="*/ 182 w 218"/>
                <a:gd name="T1" fmla="*/ 218 h 290"/>
                <a:gd name="T2" fmla="*/ 182 w 218"/>
                <a:gd name="T3" fmla="*/ 218 h 290"/>
                <a:gd name="T4" fmla="*/ 28 w 218"/>
                <a:gd name="T5" fmla="*/ 0 h 290"/>
                <a:gd name="T6" fmla="*/ 0 w 218"/>
                <a:gd name="T7" fmla="*/ 20 h 290"/>
                <a:gd name="T8" fmla="*/ 190 w 218"/>
                <a:gd name="T9" fmla="*/ 290 h 290"/>
                <a:gd name="T10" fmla="*/ 218 w 218"/>
                <a:gd name="T11" fmla="*/ 270 h 290"/>
                <a:gd name="T12" fmla="*/ 182 w 218"/>
                <a:gd name="T13" fmla="*/ 218 h 290"/>
              </a:gdLst>
              <a:ahLst/>
              <a:cxnLst>
                <a:cxn ang="0">
                  <a:pos x="T0" y="T1"/>
                </a:cxn>
                <a:cxn ang="0">
                  <a:pos x="T2" y="T3"/>
                </a:cxn>
                <a:cxn ang="0">
                  <a:pos x="T4" y="T5"/>
                </a:cxn>
                <a:cxn ang="0">
                  <a:pos x="T6" y="T7"/>
                </a:cxn>
                <a:cxn ang="0">
                  <a:pos x="T8" y="T9"/>
                </a:cxn>
                <a:cxn ang="0">
                  <a:pos x="T10" y="T11"/>
                </a:cxn>
                <a:cxn ang="0">
                  <a:pos x="T12" y="T13"/>
                </a:cxn>
              </a:cxnLst>
              <a:rect l="0" t="0" r="r" b="b"/>
              <a:pathLst>
                <a:path w="218" h="290">
                  <a:moveTo>
                    <a:pt x="182" y="218"/>
                  </a:moveTo>
                  <a:lnTo>
                    <a:pt x="182" y="218"/>
                  </a:lnTo>
                  <a:lnTo>
                    <a:pt x="28" y="0"/>
                  </a:lnTo>
                  <a:lnTo>
                    <a:pt x="0" y="20"/>
                  </a:lnTo>
                  <a:lnTo>
                    <a:pt x="190" y="290"/>
                  </a:lnTo>
                  <a:lnTo>
                    <a:pt x="218" y="270"/>
                  </a:lnTo>
                  <a:lnTo>
                    <a:pt x="182"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2" name="Freeform 169">
              <a:extLst>
                <a:ext uri="{FF2B5EF4-FFF2-40B4-BE49-F238E27FC236}">
                  <a16:creationId xmlns:a16="http://schemas.microsoft.com/office/drawing/2014/main" id="{3B624330-B1DB-4129-A862-EBADA9D6C7BF}"/>
                </a:ext>
              </a:extLst>
            </p:cNvPr>
            <p:cNvSpPr>
              <a:spLocks/>
            </p:cNvSpPr>
            <p:nvPr/>
          </p:nvSpPr>
          <p:spPr bwMode="auto">
            <a:xfrm>
              <a:off x="-4127500" y="4629150"/>
              <a:ext cx="1146175" cy="1111250"/>
            </a:xfrm>
            <a:custGeom>
              <a:avLst/>
              <a:gdLst>
                <a:gd name="T0" fmla="*/ 526 w 722"/>
                <a:gd name="T1" fmla="*/ 0 h 700"/>
                <a:gd name="T2" fmla="*/ 0 w 722"/>
                <a:gd name="T3" fmla="*/ 370 h 700"/>
                <a:gd name="T4" fmla="*/ 126 w 722"/>
                <a:gd name="T5" fmla="*/ 700 h 700"/>
                <a:gd name="T6" fmla="*/ 722 w 722"/>
                <a:gd name="T7" fmla="*/ 280 h 700"/>
                <a:gd name="T8" fmla="*/ 526 w 722"/>
                <a:gd name="T9" fmla="*/ 0 h 700"/>
              </a:gdLst>
              <a:ahLst/>
              <a:cxnLst>
                <a:cxn ang="0">
                  <a:pos x="T0" y="T1"/>
                </a:cxn>
                <a:cxn ang="0">
                  <a:pos x="T2" y="T3"/>
                </a:cxn>
                <a:cxn ang="0">
                  <a:pos x="T4" y="T5"/>
                </a:cxn>
                <a:cxn ang="0">
                  <a:pos x="T6" y="T7"/>
                </a:cxn>
                <a:cxn ang="0">
                  <a:pos x="T8" y="T9"/>
                </a:cxn>
              </a:cxnLst>
              <a:rect l="0" t="0" r="r" b="b"/>
              <a:pathLst>
                <a:path w="722" h="700">
                  <a:moveTo>
                    <a:pt x="526" y="0"/>
                  </a:moveTo>
                  <a:lnTo>
                    <a:pt x="0" y="370"/>
                  </a:lnTo>
                  <a:lnTo>
                    <a:pt x="126" y="700"/>
                  </a:lnTo>
                  <a:lnTo>
                    <a:pt x="722" y="280"/>
                  </a:lnTo>
                  <a:lnTo>
                    <a:pt x="526" y="0"/>
                  </a:ln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3" name="Freeform 170">
              <a:extLst>
                <a:ext uri="{FF2B5EF4-FFF2-40B4-BE49-F238E27FC236}">
                  <a16:creationId xmlns:a16="http://schemas.microsoft.com/office/drawing/2014/main" id="{8FA90A49-0C44-4B70-8F54-44C68463BF58}"/>
                </a:ext>
              </a:extLst>
            </p:cNvPr>
            <p:cNvSpPr>
              <a:spLocks/>
            </p:cNvSpPr>
            <p:nvPr/>
          </p:nvSpPr>
          <p:spPr bwMode="auto">
            <a:xfrm>
              <a:off x="-1924050" y="2543175"/>
              <a:ext cx="231775" cy="339725"/>
            </a:xfrm>
            <a:custGeom>
              <a:avLst/>
              <a:gdLst>
                <a:gd name="T0" fmla="*/ 138 w 146"/>
                <a:gd name="T1" fmla="*/ 136 h 214"/>
                <a:gd name="T2" fmla="*/ 138 w 146"/>
                <a:gd name="T3" fmla="*/ 136 h 214"/>
                <a:gd name="T4" fmla="*/ 134 w 146"/>
                <a:gd name="T5" fmla="*/ 124 h 214"/>
                <a:gd name="T6" fmla="*/ 104 w 146"/>
                <a:gd name="T7" fmla="*/ 78 h 214"/>
                <a:gd name="T8" fmla="*/ 104 w 146"/>
                <a:gd name="T9" fmla="*/ 78 h 214"/>
                <a:gd name="T10" fmla="*/ 80 w 146"/>
                <a:gd name="T11" fmla="*/ 38 h 214"/>
                <a:gd name="T12" fmla="*/ 80 w 146"/>
                <a:gd name="T13" fmla="*/ 38 h 214"/>
                <a:gd name="T14" fmla="*/ 72 w 146"/>
                <a:gd name="T15" fmla="*/ 28 h 214"/>
                <a:gd name="T16" fmla="*/ 64 w 146"/>
                <a:gd name="T17" fmla="*/ 20 h 214"/>
                <a:gd name="T18" fmla="*/ 56 w 146"/>
                <a:gd name="T19" fmla="*/ 12 h 214"/>
                <a:gd name="T20" fmla="*/ 44 w 146"/>
                <a:gd name="T21" fmla="*/ 8 h 214"/>
                <a:gd name="T22" fmla="*/ 34 w 146"/>
                <a:gd name="T23" fmla="*/ 4 h 214"/>
                <a:gd name="T24" fmla="*/ 22 w 146"/>
                <a:gd name="T25" fmla="*/ 0 h 214"/>
                <a:gd name="T26" fmla="*/ 12 w 146"/>
                <a:gd name="T27" fmla="*/ 0 h 214"/>
                <a:gd name="T28" fmla="*/ 0 w 146"/>
                <a:gd name="T29" fmla="*/ 0 h 214"/>
                <a:gd name="T30" fmla="*/ 132 w 146"/>
                <a:gd name="T31" fmla="*/ 214 h 214"/>
                <a:gd name="T32" fmla="*/ 132 w 146"/>
                <a:gd name="T33" fmla="*/ 214 h 214"/>
                <a:gd name="T34" fmla="*/ 136 w 146"/>
                <a:gd name="T35" fmla="*/ 204 h 214"/>
                <a:gd name="T36" fmla="*/ 140 w 146"/>
                <a:gd name="T37" fmla="*/ 196 h 214"/>
                <a:gd name="T38" fmla="*/ 144 w 146"/>
                <a:gd name="T39" fmla="*/ 186 h 214"/>
                <a:gd name="T40" fmla="*/ 144 w 146"/>
                <a:gd name="T41" fmla="*/ 176 h 214"/>
                <a:gd name="T42" fmla="*/ 146 w 146"/>
                <a:gd name="T43" fmla="*/ 166 h 214"/>
                <a:gd name="T44" fmla="*/ 144 w 146"/>
                <a:gd name="T45" fmla="*/ 156 h 214"/>
                <a:gd name="T46" fmla="*/ 142 w 146"/>
                <a:gd name="T47" fmla="*/ 146 h 214"/>
                <a:gd name="T48" fmla="*/ 138 w 146"/>
                <a:gd name="T49" fmla="*/ 136 h 214"/>
                <a:gd name="T50" fmla="*/ 138 w 146"/>
                <a:gd name="T51" fmla="*/ 1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14">
                  <a:moveTo>
                    <a:pt x="138" y="136"/>
                  </a:moveTo>
                  <a:lnTo>
                    <a:pt x="138" y="136"/>
                  </a:lnTo>
                  <a:lnTo>
                    <a:pt x="134" y="124"/>
                  </a:lnTo>
                  <a:lnTo>
                    <a:pt x="104" y="78"/>
                  </a:lnTo>
                  <a:lnTo>
                    <a:pt x="104" y="78"/>
                  </a:lnTo>
                  <a:lnTo>
                    <a:pt x="80" y="38"/>
                  </a:lnTo>
                  <a:lnTo>
                    <a:pt x="80" y="38"/>
                  </a:lnTo>
                  <a:lnTo>
                    <a:pt x="72" y="28"/>
                  </a:lnTo>
                  <a:lnTo>
                    <a:pt x="64" y="20"/>
                  </a:lnTo>
                  <a:lnTo>
                    <a:pt x="56" y="12"/>
                  </a:lnTo>
                  <a:lnTo>
                    <a:pt x="44" y="8"/>
                  </a:lnTo>
                  <a:lnTo>
                    <a:pt x="34" y="4"/>
                  </a:lnTo>
                  <a:lnTo>
                    <a:pt x="22" y="0"/>
                  </a:lnTo>
                  <a:lnTo>
                    <a:pt x="12" y="0"/>
                  </a:lnTo>
                  <a:lnTo>
                    <a:pt x="0" y="0"/>
                  </a:lnTo>
                  <a:lnTo>
                    <a:pt x="132" y="214"/>
                  </a:lnTo>
                  <a:lnTo>
                    <a:pt x="132" y="214"/>
                  </a:lnTo>
                  <a:lnTo>
                    <a:pt x="136" y="204"/>
                  </a:lnTo>
                  <a:lnTo>
                    <a:pt x="140" y="196"/>
                  </a:lnTo>
                  <a:lnTo>
                    <a:pt x="144" y="186"/>
                  </a:lnTo>
                  <a:lnTo>
                    <a:pt x="144" y="176"/>
                  </a:lnTo>
                  <a:lnTo>
                    <a:pt x="146" y="166"/>
                  </a:lnTo>
                  <a:lnTo>
                    <a:pt x="144" y="156"/>
                  </a:lnTo>
                  <a:lnTo>
                    <a:pt x="142" y="146"/>
                  </a:lnTo>
                  <a:lnTo>
                    <a:pt x="138" y="136"/>
                  </a:lnTo>
                  <a:lnTo>
                    <a:pt x="138" y="136"/>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4" name="Freeform 171">
              <a:extLst>
                <a:ext uri="{FF2B5EF4-FFF2-40B4-BE49-F238E27FC236}">
                  <a16:creationId xmlns:a16="http://schemas.microsoft.com/office/drawing/2014/main" id="{E32B75EB-A7D1-4D43-874F-169343DD21DA}"/>
                </a:ext>
              </a:extLst>
            </p:cNvPr>
            <p:cNvSpPr>
              <a:spLocks/>
            </p:cNvSpPr>
            <p:nvPr/>
          </p:nvSpPr>
          <p:spPr bwMode="auto">
            <a:xfrm>
              <a:off x="-3438525" y="1930400"/>
              <a:ext cx="2044700" cy="2044700"/>
            </a:xfrm>
            <a:custGeom>
              <a:avLst/>
              <a:gdLst>
                <a:gd name="T0" fmla="*/ 1064 w 1288"/>
                <a:gd name="T1" fmla="*/ 692 h 1288"/>
                <a:gd name="T2" fmla="*/ 1064 w 1288"/>
                <a:gd name="T3" fmla="*/ 692 h 1288"/>
                <a:gd name="T4" fmla="*/ 638 w 1288"/>
                <a:gd name="T5" fmla="*/ 0 h 1288"/>
                <a:gd name="T6" fmla="*/ 638 w 1288"/>
                <a:gd name="T7" fmla="*/ 0 h 1288"/>
                <a:gd name="T8" fmla="*/ 638 w 1288"/>
                <a:gd name="T9" fmla="*/ 26 h 1288"/>
                <a:gd name="T10" fmla="*/ 634 w 1288"/>
                <a:gd name="T11" fmla="*/ 54 h 1288"/>
                <a:gd name="T12" fmla="*/ 626 w 1288"/>
                <a:gd name="T13" fmla="*/ 82 h 1288"/>
                <a:gd name="T14" fmla="*/ 616 w 1288"/>
                <a:gd name="T15" fmla="*/ 112 h 1288"/>
                <a:gd name="T16" fmla="*/ 602 w 1288"/>
                <a:gd name="T17" fmla="*/ 140 h 1288"/>
                <a:gd name="T18" fmla="*/ 586 w 1288"/>
                <a:gd name="T19" fmla="*/ 172 h 1288"/>
                <a:gd name="T20" fmla="*/ 568 w 1288"/>
                <a:gd name="T21" fmla="*/ 202 h 1288"/>
                <a:gd name="T22" fmla="*/ 546 w 1288"/>
                <a:gd name="T23" fmla="*/ 234 h 1288"/>
                <a:gd name="T24" fmla="*/ 524 w 1288"/>
                <a:gd name="T25" fmla="*/ 264 h 1288"/>
                <a:gd name="T26" fmla="*/ 498 w 1288"/>
                <a:gd name="T27" fmla="*/ 296 h 1288"/>
                <a:gd name="T28" fmla="*/ 444 w 1288"/>
                <a:gd name="T29" fmla="*/ 358 h 1288"/>
                <a:gd name="T30" fmla="*/ 386 w 1288"/>
                <a:gd name="T31" fmla="*/ 420 h 1288"/>
                <a:gd name="T32" fmla="*/ 326 w 1288"/>
                <a:gd name="T33" fmla="*/ 480 h 1288"/>
                <a:gd name="T34" fmla="*/ 266 w 1288"/>
                <a:gd name="T35" fmla="*/ 536 h 1288"/>
                <a:gd name="T36" fmla="*/ 208 w 1288"/>
                <a:gd name="T37" fmla="*/ 588 h 1288"/>
                <a:gd name="T38" fmla="*/ 152 w 1288"/>
                <a:gd name="T39" fmla="*/ 634 h 1288"/>
                <a:gd name="T40" fmla="*/ 102 w 1288"/>
                <a:gd name="T41" fmla="*/ 674 h 1288"/>
                <a:gd name="T42" fmla="*/ 28 w 1288"/>
                <a:gd name="T43" fmla="*/ 732 h 1288"/>
                <a:gd name="T44" fmla="*/ 0 w 1288"/>
                <a:gd name="T45" fmla="*/ 754 h 1288"/>
                <a:gd name="T46" fmla="*/ 272 w 1288"/>
                <a:gd name="T47" fmla="*/ 1194 h 1288"/>
                <a:gd name="T48" fmla="*/ 272 w 1288"/>
                <a:gd name="T49" fmla="*/ 1194 h 1288"/>
                <a:gd name="T50" fmla="*/ 330 w 1288"/>
                <a:gd name="T51" fmla="*/ 1288 h 1288"/>
                <a:gd name="T52" fmla="*/ 330 w 1288"/>
                <a:gd name="T53" fmla="*/ 1288 h 1288"/>
                <a:gd name="T54" fmla="*/ 362 w 1288"/>
                <a:gd name="T55" fmla="*/ 1272 h 1288"/>
                <a:gd name="T56" fmla="*/ 446 w 1288"/>
                <a:gd name="T57" fmla="*/ 1232 h 1288"/>
                <a:gd name="T58" fmla="*/ 504 w 1288"/>
                <a:gd name="T59" fmla="*/ 1206 h 1288"/>
                <a:gd name="T60" fmla="*/ 568 w 1288"/>
                <a:gd name="T61" fmla="*/ 1178 h 1288"/>
                <a:gd name="T62" fmla="*/ 640 w 1288"/>
                <a:gd name="T63" fmla="*/ 1148 h 1288"/>
                <a:gd name="T64" fmla="*/ 718 w 1288"/>
                <a:gd name="T65" fmla="*/ 1120 h 1288"/>
                <a:gd name="T66" fmla="*/ 796 w 1288"/>
                <a:gd name="T67" fmla="*/ 1092 h 1288"/>
                <a:gd name="T68" fmla="*/ 878 w 1288"/>
                <a:gd name="T69" fmla="*/ 1068 h 1288"/>
                <a:gd name="T70" fmla="*/ 958 w 1288"/>
                <a:gd name="T71" fmla="*/ 1048 h 1288"/>
                <a:gd name="T72" fmla="*/ 996 w 1288"/>
                <a:gd name="T73" fmla="*/ 1040 h 1288"/>
                <a:gd name="T74" fmla="*/ 1036 w 1288"/>
                <a:gd name="T75" fmla="*/ 1032 h 1288"/>
                <a:gd name="T76" fmla="*/ 1072 w 1288"/>
                <a:gd name="T77" fmla="*/ 1028 h 1288"/>
                <a:gd name="T78" fmla="*/ 1108 w 1288"/>
                <a:gd name="T79" fmla="*/ 1024 h 1288"/>
                <a:gd name="T80" fmla="*/ 1144 w 1288"/>
                <a:gd name="T81" fmla="*/ 1024 h 1288"/>
                <a:gd name="T82" fmla="*/ 1176 w 1288"/>
                <a:gd name="T83" fmla="*/ 1024 h 1288"/>
                <a:gd name="T84" fmla="*/ 1208 w 1288"/>
                <a:gd name="T85" fmla="*/ 1028 h 1288"/>
                <a:gd name="T86" fmla="*/ 1238 w 1288"/>
                <a:gd name="T87" fmla="*/ 1034 h 1288"/>
                <a:gd name="T88" fmla="*/ 1264 w 1288"/>
                <a:gd name="T89" fmla="*/ 1042 h 1288"/>
                <a:gd name="T90" fmla="*/ 1288 w 1288"/>
                <a:gd name="T91" fmla="*/ 1054 h 1288"/>
                <a:gd name="T92" fmla="*/ 1064 w 1288"/>
                <a:gd name="T93" fmla="*/ 692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8" h="1288">
                  <a:moveTo>
                    <a:pt x="1064" y="692"/>
                  </a:moveTo>
                  <a:lnTo>
                    <a:pt x="1064" y="692"/>
                  </a:lnTo>
                  <a:lnTo>
                    <a:pt x="638" y="0"/>
                  </a:lnTo>
                  <a:lnTo>
                    <a:pt x="638" y="0"/>
                  </a:lnTo>
                  <a:lnTo>
                    <a:pt x="638" y="26"/>
                  </a:lnTo>
                  <a:lnTo>
                    <a:pt x="634" y="54"/>
                  </a:lnTo>
                  <a:lnTo>
                    <a:pt x="626" y="82"/>
                  </a:lnTo>
                  <a:lnTo>
                    <a:pt x="616" y="112"/>
                  </a:lnTo>
                  <a:lnTo>
                    <a:pt x="602" y="140"/>
                  </a:lnTo>
                  <a:lnTo>
                    <a:pt x="586" y="172"/>
                  </a:lnTo>
                  <a:lnTo>
                    <a:pt x="568" y="202"/>
                  </a:lnTo>
                  <a:lnTo>
                    <a:pt x="546" y="234"/>
                  </a:lnTo>
                  <a:lnTo>
                    <a:pt x="524" y="264"/>
                  </a:lnTo>
                  <a:lnTo>
                    <a:pt x="498" y="296"/>
                  </a:lnTo>
                  <a:lnTo>
                    <a:pt x="444" y="358"/>
                  </a:lnTo>
                  <a:lnTo>
                    <a:pt x="386" y="420"/>
                  </a:lnTo>
                  <a:lnTo>
                    <a:pt x="326" y="480"/>
                  </a:lnTo>
                  <a:lnTo>
                    <a:pt x="266" y="536"/>
                  </a:lnTo>
                  <a:lnTo>
                    <a:pt x="208" y="588"/>
                  </a:lnTo>
                  <a:lnTo>
                    <a:pt x="152" y="634"/>
                  </a:lnTo>
                  <a:lnTo>
                    <a:pt x="102" y="674"/>
                  </a:lnTo>
                  <a:lnTo>
                    <a:pt x="28" y="732"/>
                  </a:lnTo>
                  <a:lnTo>
                    <a:pt x="0" y="754"/>
                  </a:lnTo>
                  <a:lnTo>
                    <a:pt x="272" y="1194"/>
                  </a:lnTo>
                  <a:lnTo>
                    <a:pt x="272" y="1194"/>
                  </a:lnTo>
                  <a:lnTo>
                    <a:pt x="330" y="1288"/>
                  </a:lnTo>
                  <a:lnTo>
                    <a:pt x="330" y="1288"/>
                  </a:lnTo>
                  <a:lnTo>
                    <a:pt x="362" y="1272"/>
                  </a:lnTo>
                  <a:lnTo>
                    <a:pt x="446" y="1232"/>
                  </a:lnTo>
                  <a:lnTo>
                    <a:pt x="504" y="1206"/>
                  </a:lnTo>
                  <a:lnTo>
                    <a:pt x="568" y="1178"/>
                  </a:lnTo>
                  <a:lnTo>
                    <a:pt x="640" y="1148"/>
                  </a:lnTo>
                  <a:lnTo>
                    <a:pt x="718" y="1120"/>
                  </a:lnTo>
                  <a:lnTo>
                    <a:pt x="796" y="1092"/>
                  </a:lnTo>
                  <a:lnTo>
                    <a:pt x="878" y="1068"/>
                  </a:lnTo>
                  <a:lnTo>
                    <a:pt x="958" y="1048"/>
                  </a:lnTo>
                  <a:lnTo>
                    <a:pt x="996" y="1040"/>
                  </a:lnTo>
                  <a:lnTo>
                    <a:pt x="1036" y="1032"/>
                  </a:lnTo>
                  <a:lnTo>
                    <a:pt x="1072" y="1028"/>
                  </a:lnTo>
                  <a:lnTo>
                    <a:pt x="1108" y="1024"/>
                  </a:lnTo>
                  <a:lnTo>
                    <a:pt x="1144" y="1024"/>
                  </a:lnTo>
                  <a:lnTo>
                    <a:pt x="1176" y="1024"/>
                  </a:lnTo>
                  <a:lnTo>
                    <a:pt x="1208" y="1028"/>
                  </a:lnTo>
                  <a:lnTo>
                    <a:pt x="1238" y="1034"/>
                  </a:lnTo>
                  <a:lnTo>
                    <a:pt x="1264" y="1042"/>
                  </a:lnTo>
                  <a:lnTo>
                    <a:pt x="1288" y="1054"/>
                  </a:lnTo>
                  <a:lnTo>
                    <a:pt x="1064" y="69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5" name="Freeform 172">
              <a:extLst>
                <a:ext uri="{FF2B5EF4-FFF2-40B4-BE49-F238E27FC236}">
                  <a16:creationId xmlns:a16="http://schemas.microsoft.com/office/drawing/2014/main" id="{5E43E58B-3139-4E59-9C41-C4679DA270D3}"/>
                </a:ext>
              </a:extLst>
            </p:cNvPr>
            <p:cNvSpPr>
              <a:spLocks/>
            </p:cNvSpPr>
            <p:nvPr/>
          </p:nvSpPr>
          <p:spPr bwMode="auto">
            <a:xfrm>
              <a:off x="-3790950" y="3721100"/>
              <a:ext cx="241300" cy="311150"/>
            </a:xfrm>
            <a:custGeom>
              <a:avLst/>
              <a:gdLst>
                <a:gd name="T0" fmla="*/ 142 w 152"/>
                <a:gd name="T1" fmla="*/ 184 h 196"/>
                <a:gd name="T2" fmla="*/ 142 w 152"/>
                <a:gd name="T3" fmla="*/ 184 h 196"/>
                <a:gd name="T4" fmla="*/ 138 w 152"/>
                <a:gd name="T5" fmla="*/ 180 h 196"/>
                <a:gd name="T6" fmla="*/ 138 w 152"/>
                <a:gd name="T7" fmla="*/ 180 h 196"/>
                <a:gd name="T8" fmla="*/ 126 w 152"/>
                <a:gd name="T9" fmla="*/ 162 h 196"/>
                <a:gd name="T10" fmla="*/ 84 w 152"/>
                <a:gd name="T11" fmla="*/ 94 h 196"/>
                <a:gd name="T12" fmla="*/ 84 w 152"/>
                <a:gd name="T13" fmla="*/ 94 h 196"/>
                <a:gd name="T14" fmla="*/ 30 w 152"/>
                <a:gd name="T15" fmla="*/ 6 h 196"/>
                <a:gd name="T16" fmla="*/ 30 w 152"/>
                <a:gd name="T17" fmla="*/ 6 h 196"/>
                <a:gd name="T18" fmla="*/ 26 w 152"/>
                <a:gd name="T19" fmla="*/ 0 h 196"/>
                <a:gd name="T20" fmla="*/ 26 w 152"/>
                <a:gd name="T21" fmla="*/ 0 h 196"/>
                <a:gd name="T22" fmla="*/ 16 w 152"/>
                <a:gd name="T23" fmla="*/ 18 h 196"/>
                <a:gd name="T24" fmla="*/ 8 w 152"/>
                <a:gd name="T25" fmla="*/ 36 h 196"/>
                <a:gd name="T26" fmla="*/ 2 w 152"/>
                <a:gd name="T27" fmla="*/ 52 h 196"/>
                <a:gd name="T28" fmla="*/ 0 w 152"/>
                <a:gd name="T29" fmla="*/ 66 h 196"/>
                <a:gd name="T30" fmla="*/ 0 w 152"/>
                <a:gd name="T31" fmla="*/ 66 h 196"/>
                <a:gd name="T32" fmla="*/ 2 w 152"/>
                <a:gd name="T33" fmla="*/ 80 h 196"/>
                <a:gd name="T34" fmla="*/ 8 w 152"/>
                <a:gd name="T35" fmla="*/ 96 h 196"/>
                <a:gd name="T36" fmla="*/ 16 w 152"/>
                <a:gd name="T37" fmla="*/ 114 h 196"/>
                <a:gd name="T38" fmla="*/ 26 w 152"/>
                <a:gd name="T39" fmla="*/ 132 h 196"/>
                <a:gd name="T40" fmla="*/ 26 w 152"/>
                <a:gd name="T41" fmla="*/ 132 h 196"/>
                <a:gd name="T42" fmla="*/ 26 w 152"/>
                <a:gd name="T43" fmla="*/ 132 h 196"/>
                <a:gd name="T44" fmla="*/ 26 w 152"/>
                <a:gd name="T45" fmla="*/ 134 h 196"/>
                <a:gd name="T46" fmla="*/ 26 w 152"/>
                <a:gd name="T47" fmla="*/ 134 h 196"/>
                <a:gd name="T48" fmla="*/ 30 w 152"/>
                <a:gd name="T49" fmla="*/ 142 h 196"/>
                <a:gd name="T50" fmla="*/ 30 w 152"/>
                <a:gd name="T51" fmla="*/ 142 h 196"/>
                <a:gd name="T52" fmla="*/ 32 w 152"/>
                <a:gd name="T53" fmla="*/ 142 h 196"/>
                <a:gd name="T54" fmla="*/ 32 w 152"/>
                <a:gd name="T55" fmla="*/ 142 h 196"/>
                <a:gd name="T56" fmla="*/ 36 w 152"/>
                <a:gd name="T57" fmla="*/ 150 h 196"/>
                <a:gd name="T58" fmla="*/ 36 w 152"/>
                <a:gd name="T59" fmla="*/ 150 h 196"/>
                <a:gd name="T60" fmla="*/ 38 w 152"/>
                <a:gd name="T61" fmla="*/ 152 h 196"/>
                <a:gd name="T62" fmla="*/ 38 w 152"/>
                <a:gd name="T63" fmla="*/ 152 h 196"/>
                <a:gd name="T64" fmla="*/ 44 w 152"/>
                <a:gd name="T65" fmla="*/ 160 h 196"/>
                <a:gd name="T66" fmla="*/ 44 w 152"/>
                <a:gd name="T67" fmla="*/ 160 h 196"/>
                <a:gd name="T68" fmla="*/ 44 w 152"/>
                <a:gd name="T69" fmla="*/ 160 h 196"/>
                <a:gd name="T70" fmla="*/ 44 w 152"/>
                <a:gd name="T71" fmla="*/ 160 h 196"/>
                <a:gd name="T72" fmla="*/ 50 w 152"/>
                <a:gd name="T73" fmla="*/ 168 h 196"/>
                <a:gd name="T74" fmla="*/ 50 w 152"/>
                <a:gd name="T75" fmla="*/ 168 h 196"/>
                <a:gd name="T76" fmla="*/ 50 w 152"/>
                <a:gd name="T77" fmla="*/ 168 h 196"/>
                <a:gd name="T78" fmla="*/ 50 w 152"/>
                <a:gd name="T79" fmla="*/ 168 h 196"/>
                <a:gd name="T80" fmla="*/ 64 w 152"/>
                <a:gd name="T81" fmla="*/ 180 h 196"/>
                <a:gd name="T82" fmla="*/ 76 w 152"/>
                <a:gd name="T83" fmla="*/ 190 h 196"/>
                <a:gd name="T84" fmla="*/ 76 w 152"/>
                <a:gd name="T85" fmla="*/ 190 h 196"/>
                <a:gd name="T86" fmla="*/ 90 w 152"/>
                <a:gd name="T87" fmla="*/ 194 h 196"/>
                <a:gd name="T88" fmla="*/ 108 w 152"/>
                <a:gd name="T89" fmla="*/ 196 h 196"/>
                <a:gd name="T90" fmla="*/ 130 w 152"/>
                <a:gd name="T91" fmla="*/ 196 h 196"/>
                <a:gd name="T92" fmla="*/ 152 w 152"/>
                <a:gd name="T93" fmla="*/ 196 h 196"/>
                <a:gd name="T94" fmla="*/ 152 w 152"/>
                <a:gd name="T95" fmla="*/ 196 h 196"/>
                <a:gd name="T96" fmla="*/ 142 w 152"/>
                <a:gd name="T97" fmla="*/ 184 h 196"/>
                <a:gd name="T98" fmla="*/ 142 w 152"/>
                <a:gd name="T9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96">
                  <a:moveTo>
                    <a:pt x="142" y="184"/>
                  </a:moveTo>
                  <a:lnTo>
                    <a:pt x="142" y="184"/>
                  </a:lnTo>
                  <a:lnTo>
                    <a:pt x="138" y="180"/>
                  </a:lnTo>
                  <a:lnTo>
                    <a:pt x="138" y="180"/>
                  </a:lnTo>
                  <a:lnTo>
                    <a:pt x="126" y="162"/>
                  </a:lnTo>
                  <a:lnTo>
                    <a:pt x="84" y="94"/>
                  </a:lnTo>
                  <a:lnTo>
                    <a:pt x="84" y="94"/>
                  </a:lnTo>
                  <a:lnTo>
                    <a:pt x="30" y="6"/>
                  </a:lnTo>
                  <a:lnTo>
                    <a:pt x="30" y="6"/>
                  </a:lnTo>
                  <a:lnTo>
                    <a:pt x="26" y="0"/>
                  </a:lnTo>
                  <a:lnTo>
                    <a:pt x="26" y="0"/>
                  </a:lnTo>
                  <a:lnTo>
                    <a:pt x="16" y="18"/>
                  </a:lnTo>
                  <a:lnTo>
                    <a:pt x="8" y="36"/>
                  </a:lnTo>
                  <a:lnTo>
                    <a:pt x="2" y="52"/>
                  </a:lnTo>
                  <a:lnTo>
                    <a:pt x="0" y="66"/>
                  </a:lnTo>
                  <a:lnTo>
                    <a:pt x="0" y="66"/>
                  </a:lnTo>
                  <a:lnTo>
                    <a:pt x="2" y="80"/>
                  </a:lnTo>
                  <a:lnTo>
                    <a:pt x="8" y="96"/>
                  </a:lnTo>
                  <a:lnTo>
                    <a:pt x="16" y="114"/>
                  </a:lnTo>
                  <a:lnTo>
                    <a:pt x="26" y="132"/>
                  </a:lnTo>
                  <a:lnTo>
                    <a:pt x="26" y="132"/>
                  </a:lnTo>
                  <a:lnTo>
                    <a:pt x="26" y="132"/>
                  </a:lnTo>
                  <a:lnTo>
                    <a:pt x="26" y="134"/>
                  </a:lnTo>
                  <a:lnTo>
                    <a:pt x="26" y="134"/>
                  </a:lnTo>
                  <a:lnTo>
                    <a:pt x="30" y="142"/>
                  </a:lnTo>
                  <a:lnTo>
                    <a:pt x="30" y="142"/>
                  </a:lnTo>
                  <a:lnTo>
                    <a:pt x="32" y="142"/>
                  </a:lnTo>
                  <a:lnTo>
                    <a:pt x="32" y="142"/>
                  </a:lnTo>
                  <a:lnTo>
                    <a:pt x="36" y="150"/>
                  </a:lnTo>
                  <a:lnTo>
                    <a:pt x="36" y="150"/>
                  </a:lnTo>
                  <a:lnTo>
                    <a:pt x="38" y="152"/>
                  </a:lnTo>
                  <a:lnTo>
                    <a:pt x="38" y="152"/>
                  </a:lnTo>
                  <a:lnTo>
                    <a:pt x="44" y="160"/>
                  </a:lnTo>
                  <a:lnTo>
                    <a:pt x="44" y="160"/>
                  </a:lnTo>
                  <a:lnTo>
                    <a:pt x="44" y="160"/>
                  </a:lnTo>
                  <a:lnTo>
                    <a:pt x="44" y="160"/>
                  </a:lnTo>
                  <a:lnTo>
                    <a:pt x="50" y="168"/>
                  </a:lnTo>
                  <a:lnTo>
                    <a:pt x="50" y="168"/>
                  </a:lnTo>
                  <a:lnTo>
                    <a:pt x="50" y="168"/>
                  </a:lnTo>
                  <a:lnTo>
                    <a:pt x="50" y="168"/>
                  </a:lnTo>
                  <a:lnTo>
                    <a:pt x="64" y="180"/>
                  </a:lnTo>
                  <a:lnTo>
                    <a:pt x="76" y="190"/>
                  </a:lnTo>
                  <a:lnTo>
                    <a:pt x="76" y="190"/>
                  </a:lnTo>
                  <a:lnTo>
                    <a:pt x="90" y="194"/>
                  </a:lnTo>
                  <a:lnTo>
                    <a:pt x="108" y="196"/>
                  </a:lnTo>
                  <a:lnTo>
                    <a:pt x="130" y="196"/>
                  </a:lnTo>
                  <a:lnTo>
                    <a:pt x="152" y="196"/>
                  </a:lnTo>
                  <a:lnTo>
                    <a:pt x="152" y="196"/>
                  </a:lnTo>
                  <a:lnTo>
                    <a:pt x="142" y="184"/>
                  </a:lnTo>
                  <a:lnTo>
                    <a:pt x="142" y="184"/>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116" name="Freeform 173">
              <a:extLst>
                <a:ext uri="{FF2B5EF4-FFF2-40B4-BE49-F238E27FC236}">
                  <a16:creationId xmlns:a16="http://schemas.microsoft.com/office/drawing/2014/main" id="{12D375E1-E96A-49AE-B0B6-8B24DC0C4810}"/>
                </a:ext>
              </a:extLst>
            </p:cNvPr>
            <p:cNvSpPr>
              <a:spLocks/>
            </p:cNvSpPr>
            <p:nvPr/>
          </p:nvSpPr>
          <p:spPr bwMode="auto">
            <a:xfrm>
              <a:off x="-3797300" y="3127375"/>
              <a:ext cx="882650" cy="1019175"/>
            </a:xfrm>
            <a:custGeom>
              <a:avLst/>
              <a:gdLst>
                <a:gd name="T0" fmla="*/ 296 w 556"/>
                <a:gd name="T1" fmla="*/ 114 h 642"/>
                <a:gd name="T2" fmla="*/ 226 w 556"/>
                <a:gd name="T3" fmla="*/ 0 h 642"/>
                <a:gd name="T4" fmla="*/ 106 w 556"/>
                <a:gd name="T5" fmla="*/ 74 h 642"/>
                <a:gd name="T6" fmla="*/ 106 w 556"/>
                <a:gd name="T7" fmla="*/ 74 h 642"/>
                <a:gd name="T8" fmla="*/ 106 w 556"/>
                <a:gd name="T9" fmla="*/ 74 h 642"/>
                <a:gd name="T10" fmla="*/ 106 w 556"/>
                <a:gd name="T11" fmla="*/ 74 h 642"/>
                <a:gd name="T12" fmla="*/ 106 w 556"/>
                <a:gd name="T13" fmla="*/ 74 h 642"/>
                <a:gd name="T14" fmla="*/ 88 w 556"/>
                <a:gd name="T15" fmla="*/ 88 h 642"/>
                <a:gd name="T16" fmla="*/ 70 w 556"/>
                <a:gd name="T17" fmla="*/ 102 h 642"/>
                <a:gd name="T18" fmla="*/ 56 w 556"/>
                <a:gd name="T19" fmla="*/ 118 h 642"/>
                <a:gd name="T20" fmla="*/ 42 w 556"/>
                <a:gd name="T21" fmla="*/ 134 h 642"/>
                <a:gd name="T22" fmla="*/ 30 w 556"/>
                <a:gd name="T23" fmla="*/ 152 h 642"/>
                <a:gd name="T24" fmla="*/ 20 w 556"/>
                <a:gd name="T25" fmla="*/ 172 h 642"/>
                <a:gd name="T26" fmla="*/ 12 w 556"/>
                <a:gd name="T27" fmla="*/ 192 h 642"/>
                <a:gd name="T28" fmla="*/ 6 w 556"/>
                <a:gd name="T29" fmla="*/ 212 h 642"/>
                <a:gd name="T30" fmla="*/ 2 w 556"/>
                <a:gd name="T31" fmla="*/ 234 h 642"/>
                <a:gd name="T32" fmla="*/ 0 w 556"/>
                <a:gd name="T33" fmla="*/ 254 h 642"/>
                <a:gd name="T34" fmla="*/ 2 w 556"/>
                <a:gd name="T35" fmla="*/ 276 h 642"/>
                <a:gd name="T36" fmla="*/ 4 w 556"/>
                <a:gd name="T37" fmla="*/ 298 h 642"/>
                <a:gd name="T38" fmla="*/ 8 w 556"/>
                <a:gd name="T39" fmla="*/ 318 h 642"/>
                <a:gd name="T40" fmla="*/ 14 w 556"/>
                <a:gd name="T41" fmla="*/ 340 h 642"/>
                <a:gd name="T42" fmla="*/ 22 w 556"/>
                <a:gd name="T43" fmla="*/ 360 h 642"/>
                <a:gd name="T44" fmla="*/ 34 w 556"/>
                <a:gd name="T45" fmla="*/ 380 h 642"/>
                <a:gd name="T46" fmla="*/ 130 w 556"/>
                <a:gd name="T47" fmla="*/ 536 h 642"/>
                <a:gd name="T48" fmla="*/ 130 w 556"/>
                <a:gd name="T49" fmla="*/ 536 h 642"/>
                <a:gd name="T50" fmla="*/ 144 w 556"/>
                <a:gd name="T51" fmla="*/ 554 h 642"/>
                <a:gd name="T52" fmla="*/ 158 w 556"/>
                <a:gd name="T53" fmla="*/ 572 h 642"/>
                <a:gd name="T54" fmla="*/ 174 w 556"/>
                <a:gd name="T55" fmla="*/ 588 h 642"/>
                <a:gd name="T56" fmla="*/ 190 w 556"/>
                <a:gd name="T57" fmla="*/ 600 h 642"/>
                <a:gd name="T58" fmla="*/ 208 w 556"/>
                <a:gd name="T59" fmla="*/ 612 h 642"/>
                <a:gd name="T60" fmla="*/ 228 w 556"/>
                <a:gd name="T61" fmla="*/ 622 h 642"/>
                <a:gd name="T62" fmla="*/ 248 w 556"/>
                <a:gd name="T63" fmla="*/ 630 h 642"/>
                <a:gd name="T64" fmla="*/ 268 w 556"/>
                <a:gd name="T65" fmla="*/ 636 h 642"/>
                <a:gd name="T66" fmla="*/ 290 w 556"/>
                <a:gd name="T67" fmla="*/ 640 h 642"/>
                <a:gd name="T68" fmla="*/ 310 w 556"/>
                <a:gd name="T69" fmla="*/ 642 h 642"/>
                <a:gd name="T70" fmla="*/ 332 w 556"/>
                <a:gd name="T71" fmla="*/ 642 h 642"/>
                <a:gd name="T72" fmla="*/ 354 w 556"/>
                <a:gd name="T73" fmla="*/ 638 h 642"/>
                <a:gd name="T74" fmla="*/ 374 w 556"/>
                <a:gd name="T75" fmla="*/ 634 h 642"/>
                <a:gd name="T76" fmla="*/ 396 w 556"/>
                <a:gd name="T77" fmla="*/ 628 h 642"/>
                <a:gd name="T78" fmla="*/ 416 w 556"/>
                <a:gd name="T79" fmla="*/ 620 h 642"/>
                <a:gd name="T80" fmla="*/ 436 w 556"/>
                <a:gd name="T81" fmla="*/ 608 h 642"/>
                <a:gd name="T82" fmla="*/ 556 w 556"/>
                <a:gd name="T83" fmla="*/ 534 h 642"/>
                <a:gd name="T84" fmla="*/ 296 w 556"/>
                <a:gd name="T85" fmla="*/ 11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6" h="642">
                  <a:moveTo>
                    <a:pt x="296" y="114"/>
                  </a:moveTo>
                  <a:lnTo>
                    <a:pt x="226" y="0"/>
                  </a:lnTo>
                  <a:lnTo>
                    <a:pt x="106" y="74"/>
                  </a:lnTo>
                  <a:lnTo>
                    <a:pt x="106" y="74"/>
                  </a:lnTo>
                  <a:lnTo>
                    <a:pt x="106" y="74"/>
                  </a:lnTo>
                  <a:lnTo>
                    <a:pt x="106" y="74"/>
                  </a:lnTo>
                  <a:lnTo>
                    <a:pt x="106" y="74"/>
                  </a:lnTo>
                  <a:lnTo>
                    <a:pt x="88" y="88"/>
                  </a:lnTo>
                  <a:lnTo>
                    <a:pt x="70" y="102"/>
                  </a:lnTo>
                  <a:lnTo>
                    <a:pt x="56" y="118"/>
                  </a:lnTo>
                  <a:lnTo>
                    <a:pt x="42" y="134"/>
                  </a:lnTo>
                  <a:lnTo>
                    <a:pt x="30" y="152"/>
                  </a:lnTo>
                  <a:lnTo>
                    <a:pt x="20" y="172"/>
                  </a:lnTo>
                  <a:lnTo>
                    <a:pt x="12" y="192"/>
                  </a:lnTo>
                  <a:lnTo>
                    <a:pt x="6" y="212"/>
                  </a:lnTo>
                  <a:lnTo>
                    <a:pt x="2" y="234"/>
                  </a:lnTo>
                  <a:lnTo>
                    <a:pt x="0" y="254"/>
                  </a:lnTo>
                  <a:lnTo>
                    <a:pt x="2" y="276"/>
                  </a:lnTo>
                  <a:lnTo>
                    <a:pt x="4" y="298"/>
                  </a:lnTo>
                  <a:lnTo>
                    <a:pt x="8" y="318"/>
                  </a:lnTo>
                  <a:lnTo>
                    <a:pt x="14" y="340"/>
                  </a:lnTo>
                  <a:lnTo>
                    <a:pt x="22" y="360"/>
                  </a:lnTo>
                  <a:lnTo>
                    <a:pt x="34" y="380"/>
                  </a:lnTo>
                  <a:lnTo>
                    <a:pt x="130" y="536"/>
                  </a:lnTo>
                  <a:lnTo>
                    <a:pt x="130" y="536"/>
                  </a:lnTo>
                  <a:lnTo>
                    <a:pt x="144" y="554"/>
                  </a:lnTo>
                  <a:lnTo>
                    <a:pt x="158" y="572"/>
                  </a:lnTo>
                  <a:lnTo>
                    <a:pt x="174" y="588"/>
                  </a:lnTo>
                  <a:lnTo>
                    <a:pt x="190" y="600"/>
                  </a:lnTo>
                  <a:lnTo>
                    <a:pt x="208" y="612"/>
                  </a:lnTo>
                  <a:lnTo>
                    <a:pt x="228" y="622"/>
                  </a:lnTo>
                  <a:lnTo>
                    <a:pt x="248" y="630"/>
                  </a:lnTo>
                  <a:lnTo>
                    <a:pt x="268" y="636"/>
                  </a:lnTo>
                  <a:lnTo>
                    <a:pt x="290" y="640"/>
                  </a:lnTo>
                  <a:lnTo>
                    <a:pt x="310" y="642"/>
                  </a:lnTo>
                  <a:lnTo>
                    <a:pt x="332" y="642"/>
                  </a:lnTo>
                  <a:lnTo>
                    <a:pt x="354" y="638"/>
                  </a:lnTo>
                  <a:lnTo>
                    <a:pt x="374" y="634"/>
                  </a:lnTo>
                  <a:lnTo>
                    <a:pt x="396" y="628"/>
                  </a:lnTo>
                  <a:lnTo>
                    <a:pt x="416" y="620"/>
                  </a:lnTo>
                  <a:lnTo>
                    <a:pt x="436" y="608"/>
                  </a:lnTo>
                  <a:lnTo>
                    <a:pt x="556" y="534"/>
                  </a:lnTo>
                  <a:lnTo>
                    <a:pt x="296" y="11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Tree>
    <p:extLst>
      <p:ext uri="{BB962C8B-B14F-4D97-AF65-F5344CB8AC3E}">
        <p14:creationId xmlns:p14="http://schemas.microsoft.com/office/powerpoint/2010/main" val="12449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4834438"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Fraude, </a:t>
            </a:r>
            <a:br>
              <a:rPr lang="pt-BR" sz="3200" b="1" dirty="0">
                <a:solidFill>
                  <a:srgbClr val="343535"/>
                </a:solidFill>
                <a:latin typeface="Calibri" panose="020F0502020204030204"/>
                <a:ea typeface="+mn-ea"/>
                <a:cs typeface="+mn-cs"/>
              </a:rPr>
            </a:br>
            <a:r>
              <a:rPr lang="pt-BR" sz="3200" b="1" dirty="0">
                <a:solidFill>
                  <a:srgbClr val="343535"/>
                </a:solidFill>
                <a:latin typeface="Calibri" panose="020F0502020204030204"/>
                <a:ea typeface="+mn-ea"/>
                <a:cs typeface="+mn-cs"/>
              </a:rPr>
              <a:t>Corrupção, Suborno e Lavagem de Dinheiro</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2947274"/>
          </a:xfrm>
        </p:spPr>
        <p:txBody>
          <a:bodyPr>
            <a:noAutofit/>
          </a:bodyPr>
          <a:lstStyle/>
          <a:p>
            <a:pPr marL="0" indent="0">
              <a:buNone/>
            </a:pPr>
            <a:r>
              <a:rPr lang="pt-BR" sz="1400" dirty="0">
                <a:solidFill>
                  <a:srgbClr val="343535"/>
                </a:solidFill>
              </a:rPr>
              <a:t>A Sustenidos entende que a ética e a transparência devem embasar todas as decisões e exige condutas éticas de nossos conselheiros, diretores, colaboradores e parceiros de negócios. Por isso, além das previsões da Lei Anticorrupção (Lei n°. 12.846/2013), que englobam a responsabilização objetiva de pessoas jurídicas por atos de corrupção, proíbe qualquer tipo de fraude ou atos de corrupção e suborno, direta ou indireta, seja na esfera de relações públicas ou privadas. </a:t>
            </a:r>
          </a:p>
          <a:p>
            <a:pPr marL="0" indent="0">
              <a:buNone/>
            </a:pPr>
            <a:r>
              <a:rPr lang="pt-BR" sz="1400" dirty="0">
                <a:solidFill>
                  <a:srgbClr val="343535"/>
                </a:solidFill>
              </a:rPr>
              <a:t>De acordo com o Código Penal Brasileiro, a definição de Fraude, Corrupção Suborno e Lavagem de Dinheiro consiste em:</a:t>
            </a: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16</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grpSp>
        <p:nvGrpSpPr>
          <p:cNvPr id="5" name="Group 4">
            <a:extLst>
              <a:ext uri="{FF2B5EF4-FFF2-40B4-BE49-F238E27FC236}">
                <a16:creationId xmlns:a16="http://schemas.microsoft.com/office/drawing/2014/main" id="{23E5024C-2204-47E0-9365-B5C257FEE723}"/>
              </a:ext>
            </a:extLst>
          </p:cNvPr>
          <p:cNvGrpSpPr/>
          <p:nvPr/>
        </p:nvGrpSpPr>
        <p:grpSpPr>
          <a:xfrm>
            <a:off x="471486" y="4385587"/>
            <a:ext cx="5845220" cy="2947274"/>
            <a:chOff x="-3756115" y="486836"/>
            <a:chExt cx="2760754" cy="4383978"/>
          </a:xfrm>
        </p:grpSpPr>
        <p:sp>
          <p:nvSpPr>
            <p:cNvPr id="10" name="Rectangle 9">
              <a:extLst>
                <a:ext uri="{FF2B5EF4-FFF2-40B4-BE49-F238E27FC236}">
                  <a16:creationId xmlns:a16="http://schemas.microsoft.com/office/drawing/2014/main" id="{27E38E18-F1CD-46A3-8F38-37D7EC8D64F5}"/>
                </a:ext>
              </a:extLst>
            </p:cNvPr>
            <p:cNvSpPr/>
            <p:nvPr/>
          </p:nvSpPr>
          <p:spPr>
            <a:xfrm>
              <a:off x="-3756115" y="788431"/>
              <a:ext cx="2760754" cy="4082383"/>
            </a:xfrm>
            <a:prstGeom prst="rect">
              <a:avLst/>
            </a:prstGeom>
            <a:no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0">
              <a:extLst>
                <a:ext uri="{FF2B5EF4-FFF2-40B4-BE49-F238E27FC236}">
                  <a16:creationId xmlns:a16="http://schemas.microsoft.com/office/drawing/2014/main" id="{9CB0E120-C1DF-409E-A8FD-C6FD2701DB38}"/>
                </a:ext>
              </a:extLst>
            </p:cNvPr>
            <p:cNvSpPr/>
            <p:nvPr/>
          </p:nvSpPr>
          <p:spPr>
            <a:xfrm>
              <a:off x="-3689440" y="486836"/>
              <a:ext cx="2636929" cy="520407"/>
            </a:xfrm>
            <a:prstGeom prst="rect">
              <a:avLst/>
            </a:prstGeom>
            <a:solidFill>
              <a:srgbClr val="00BAAE"/>
            </a:solidFill>
          </p:spPr>
          <p:txBody>
            <a:bodyPr wrap="square">
              <a:spAutoFit/>
            </a:bodyPr>
            <a:lstStyle/>
            <a:p>
              <a:pPr algn="ctr"/>
              <a:r>
                <a:rPr lang="pt-BR" b="1" dirty="0">
                  <a:solidFill>
                    <a:srgbClr val="EEEDE4"/>
                  </a:solidFill>
                </a:rPr>
                <a:t>FRAUDE</a:t>
              </a:r>
            </a:p>
          </p:txBody>
        </p:sp>
      </p:grpSp>
      <p:sp>
        <p:nvSpPr>
          <p:cNvPr id="14" name="Rectangle 13">
            <a:extLst>
              <a:ext uri="{FF2B5EF4-FFF2-40B4-BE49-F238E27FC236}">
                <a16:creationId xmlns:a16="http://schemas.microsoft.com/office/drawing/2014/main" id="{ED455978-EC4D-42E6-B601-DDBF60451143}"/>
              </a:ext>
            </a:extLst>
          </p:cNvPr>
          <p:cNvSpPr/>
          <p:nvPr/>
        </p:nvSpPr>
        <p:spPr>
          <a:xfrm>
            <a:off x="584134" y="4837217"/>
            <a:ext cx="5837279" cy="2246769"/>
          </a:xfrm>
          <a:prstGeom prst="rect">
            <a:avLst/>
          </a:prstGeom>
        </p:spPr>
        <p:txBody>
          <a:bodyPr wrap="square">
            <a:spAutoFit/>
          </a:bodyPr>
          <a:lstStyle/>
          <a:p>
            <a:r>
              <a:rPr lang="pt-BR" sz="1400" dirty="0"/>
              <a:t>Vantagem ilícita, em prejuízo alheio, induzindo ou mantendo alguém a erro, mediante artifício, ardil, ou qualquer outro meio fraudulento. Exemplos de fraudes incluem:</a:t>
            </a:r>
          </a:p>
          <a:p>
            <a:endParaRPr lang="pt-BR" sz="1400" dirty="0"/>
          </a:p>
          <a:p>
            <a:pPr marL="460375" indent="-285750">
              <a:buFont typeface="Arial" panose="020B0604020202020204" pitchFamily="34" charset="0"/>
              <a:buChar char="•"/>
            </a:pPr>
            <a:r>
              <a:rPr lang="pt-BR" sz="1400" dirty="0"/>
              <a:t>Manipulações contábeis</a:t>
            </a:r>
          </a:p>
          <a:p>
            <a:pPr marL="460375" indent="-285750">
              <a:buFont typeface="Arial" panose="020B0604020202020204" pitchFamily="34" charset="0"/>
              <a:buChar char="•"/>
            </a:pPr>
            <a:r>
              <a:rPr lang="pt-BR" sz="1400" dirty="0"/>
              <a:t>Registro de transações sem documentação suporte</a:t>
            </a:r>
          </a:p>
          <a:p>
            <a:pPr marL="460375" indent="-285750">
              <a:buFont typeface="Arial" panose="020B0604020202020204" pitchFamily="34" charset="0"/>
              <a:buChar char="•"/>
            </a:pPr>
            <a:r>
              <a:rPr lang="pt-BR" sz="1400" dirty="0"/>
              <a:t>Reembolso de despesas realizado de forma irregular</a:t>
            </a:r>
          </a:p>
          <a:p>
            <a:pPr marL="460375" indent="-285750">
              <a:buFont typeface="Arial" panose="020B0604020202020204" pitchFamily="34" charset="0"/>
              <a:buChar char="•"/>
            </a:pPr>
            <a:r>
              <a:rPr lang="pt-BR" sz="1400" dirty="0"/>
              <a:t>Falsificação de documentos</a:t>
            </a:r>
          </a:p>
          <a:p>
            <a:pPr marL="460375" indent="-285750">
              <a:buFont typeface="Arial" panose="020B0604020202020204" pitchFamily="34" charset="0"/>
              <a:buChar char="•"/>
            </a:pPr>
            <a:r>
              <a:rPr lang="pt-BR" sz="1400" dirty="0"/>
              <a:t>Apropriação indébita  ou desvio de bens da Entidade e alteração nos registros internos</a:t>
            </a:r>
          </a:p>
        </p:txBody>
      </p:sp>
    </p:spTree>
    <p:extLst>
      <p:ext uri="{BB962C8B-B14F-4D97-AF65-F5344CB8AC3E}">
        <p14:creationId xmlns:p14="http://schemas.microsoft.com/office/powerpoint/2010/main" val="220672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16DC6-01BC-4734-A7F6-29BA16035557}" type="slidenum">
              <a:rPr kumimoji="0" lang="pt-B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t-B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grpSp>
        <p:nvGrpSpPr>
          <p:cNvPr id="5" name="Group 4">
            <a:extLst>
              <a:ext uri="{FF2B5EF4-FFF2-40B4-BE49-F238E27FC236}">
                <a16:creationId xmlns:a16="http://schemas.microsoft.com/office/drawing/2014/main" id="{23E5024C-2204-47E0-9365-B5C257FEE723}"/>
              </a:ext>
            </a:extLst>
          </p:cNvPr>
          <p:cNvGrpSpPr/>
          <p:nvPr/>
        </p:nvGrpSpPr>
        <p:grpSpPr>
          <a:xfrm>
            <a:off x="549231" y="2370802"/>
            <a:ext cx="5845220" cy="3175710"/>
            <a:chOff x="-3756115" y="486836"/>
            <a:chExt cx="2760754" cy="4499103"/>
          </a:xfrm>
        </p:grpSpPr>
        <p:sp>
          <p:nvSpPr>
            <p:cNvPr id="10" name="Rectangle 9">
              <a:extLst>
                <a:ext uri="{FF2B5EF4-FFF2-40B4-BE49-F238E27FC236}">
                  <a16:creationId xmlns:a16="http://schemas.microsoft.com/office/drawing/2014/main" id="{27E38E18-F1CD-46A3-8F38-37D7EC8D64F5}"/>
                </a:ext>
              </a:extLst>
            </p:cNvPr>
            <p:cNvSpPr/>
            <p:nvPr/>
          </p:nvSpPr>
          <p:spPr>
            <a:xfrm>
              <a:off x="-3756115" y="788431"/>
              <a:ext cx="2760754" cy="4197508"/>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CB0E120-C1DF-409E-A8FD-C6FD2701DB38}"/>
                </a:ext>
              </a:extLst>
            </p:cNvPr>
            <p:cNvSpPr/>
            <p:nvPr/>
          </p:nvSpPr>
          <p:spPr>
            <a:xfrm>
              <a:off x="-3689440" y="486836"/>
              <a:ext cx="2636929" cy="584420"/>
            </a:xfrm>
            <a:prstGeom prst="rect">
              <a:avLst/>
            </a:prstGeom>
            <a:solidFill>
              <a:srgbClr val="34353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EEEDE4"/>
                  </a:solidFill>
                  <a:latin typeface="Calibri" panose="020F0502020204030204"/>
                </a:rPr>
                <a:t>CORRUPÇÃO</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0F256108-3565-4C19-81AC-AC9307D214D8}"/>
              </a:ext>
            </a:extLst>
          </p:cNvPr>
          <p:cNvSpPr/>
          <p:nvPr/>
        </p:nvSpPr>
        <p:spPr>
          <a:xfrm>
            <a:off x="8229600" y="-4598134"/>
            <a:ext cx="3429000" cy="369331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Sonegação de imposto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Oferecer vantagem visando o benefício próprio, por exemplo, quando um colaborador favorece um determinado fornecedor em uma contratação em troca de algum benefício pessoal;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Envolvimento de colaboradores da Sustenidos com um ou mais grupos que possam estar envolvidos em atos de corrupção.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Suborno:</a:t>
            </a: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55978-EC4D-42E6-B601-DDBF60451143}"/>
              </a:ext>
            </a:extLst>
          </p:cNvPr>
          <p:cNvSpPr/>
          <p:nvPr/>
        </p:nvSpPr>
        <p:spPr>
          <a:xfrm>
            <a:off x="568281" y="2953342"/>
            <a:ext cx="5826170" cy="2246769"/>
          </a:xfrm>
          <a:prstGeom prst="rect">
            <a:avLst/>
          </a:prstGeom>
        </p:spPr>
        <p:txBody>
          <a:bodyPr wrap="square">
            <a:spAutoFit/>
          </a:bodyPr>
          <a:lstStyle/>
          <a:p>
            <a:pPr lvl="0"/>
            <a:r>
              <a:rPr lang="pt-BR" sz="1400" dirty="0">
                <a:solidFill>
                  <a:prstClr val="black"/>
                </a:solidFill>
              </a:rPr>
              <a:t>Solicitar ou receber, para si ou para outrem, direta ou indiretamente, ainda que fora da função ou antes de assumi-la, mas em razão dela, vantagem indevida, ou aceitar promessa de tal vantagem. </a:t>
            </a:r>
          </a:p>
          <a:p>
            <a:pPr lvl="0"/>
            <a:r>
              <a:rPr lang="pt-BR" sz="1400" dirty="0">
                <a:solidFill>
                  <a:prstClr val="black"/>
                </a:solidFill>
              </a:rPr>
              <a:t>Exemplos de atos de corrupção incluem: </a:t>
            </a:r>
          </a:p>
          <a:p>
            <a:pPr marL="460375" lvl="0" indent="-285750">
              <a:buFont typeface="Arial" panose="020B0604020202020204" pitchFamily="34" charset="0"/>
              <a:buChar char="•"/>
            </a:pPr>
            <a:r>
              <a:rPr lang="pt-BR" sz="1400" dirty="0">
                <a:solidFill>
                  <a:prstClr val="black"/>
                </a:solidFill>
              </a:rPr>
              <a:t>Sonegação de imposto</a:t>
            </a:r>
          </a:p>
          <a:p>
            <a:pPr marL="460375" lvl="0" indent="-285750">
              <a:buFont typeface="Arial" panose="020B0604020202020204" pitchFamily="34" charset="0"/>
              <a:buChar char="•"/>
            </a:pPr>
            <a:r>
              <a:rPr lang="pt-BR" sz="1400" dirty="0">
                <a:solidFill>
                  <a:prstClr val="black"/>
                </a:solidFill>
              </a:rPr>
              <a:t>Oferecer vantagem visando o benefício próprio, por exemplo, quando um colaborador favorece um determinado fornecedor em uma contratação em troca de algum benefício pessoal</a:t>
            </a:r>
          </a:p>
          <a:p>
            <a:pPr marL="460375" lvl="0" indent="-285750">
              <a:buFont typeface="Arial" panose="020B0604020202020204" pitchFamily="34" charset="0"/>
              <a:buChar char="•"/>
            </a:pPr>
            <a:r>
              <a:rPr lang="pt-BR" sz="1400" dirty="0">
                <a:solidFill>
                  <a:prstClr val="black"/>
                </a:solidFill>
              </a:rPr>
              <a:t>Envolvimento de colaboradores da Sustenidos com um ou mais grupos que possam estar envolvidos em atos de corrupção</a:t>
            </a:r>
          </a:p>
        </p:txBody>
      </p:sp>
      <p:grpSp>
        <p:nvGrpSpPr>
          <p:cNvPr id="15" name="Group 14">
            <a:extLst>
              <a:ext uri="{FF2B5EF4-FFF2-40B4-BE49-F238E27FC236}">
                <a16:creationId xmlns:a16="http://schemas.microsoft.com/office/drawing/2014/main" id="{74F3EC77-70CE-48F0-86F2-8FD7B6A7E418}"/>
              </a:ext>
            </a:extLst>
          </p:cNvPr>
          <p:cNvGrpSpPr/>
          <p:nvPr/>
        </p:nvGrpSpPr>
        <p:grpSpPr>
          <a:xfrm>
            <a:off x="568281" y="5691672"/>
            <a:ext cx="5845220" cy="2907435"/>
            <a:chOff x="-3756115" y="486836"/>
            <a:chExt cx="2760754" cy="5157298"/>
          </a:xfrm>
        </p:grpSpPr>
        <p:sp>
          <p:nvSpPr>
            <p:cNvPr id="16" name="Rectangle 15">
              <a:extLst>
                <a:ext uri="{FF2B5EF4-FFF2-40B4-BE49-F238E27FC236}">
                  <a16:creationId xmlns:a16="http://schemas.microsoft.com/office/drawing/2014/main" id="{DE86FB77-0F12-435E-B7DC-3492A0936601}"/>
                </a:ext>
              </a:extLst>
            </p:cNvPr>
            <p:cNvSpPr/>
            <p:nvPr/>
          </p:nvSpPr>
          <p:spPr>
            <a:xfrm>
              <a:off x="-3756115" y="788431"/>
              <a:ext cx="2760754" cy="4855703"/>
            </a:xfrm>
            <a:prstGeom prst="rect">
              <a:avLst/>
            </a:prstGeom>
            <a:no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4CCD842-7516-4EF2-A4D4-7CCB1DC6944E}"/>
                </a:ext>
              </a:extLst>
            </p:cNvPr>
            <p:cNvSpPr/>
            <p:nvPr/>
          </p:nvSpPr>
          <p:spPr>
            <a:xfrm>
              <a:off x="-3689440" y="486836"/>
              <a:ext cx="2636929" cy="584420"/>
            </a:xfrm>
            <a:prstGeom prst="rect">
              <a:avLst/>
            </a:prstGeom>
            <a:solidFill>
              <a:srgbClr val="00BAAE"/>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rPr>
                <a:t>SUBORNO</a:t>
              </a:r>
            </a:p>
          </p:txBody>
        </p:sp>
      </p:grpSp>
      <p:sp>
        <p:nvSpPr>
          <p:cNvPr id="18" name="Rectangle 17">
            <a:extLst>
              <a:ext uri="{FF2B5EF4-FFF2-40B4-BE49-F238E27FC236}">
                <a16:creationId xmlns:a16="http://schemas.microsoft.com/office/drawing/2014/main" id="{96703906-F5EE-47C4-A9E0-FE62CE6C0709}"/>
              </a:ext>
            </a:extLst>
          </p:cNvPr>
          <p:cNvSpPr/>
          <p:nvPr/>
        </p:nvSpPr>
        <p:spPr>
          <a:xfrm>
            <a:off x="549231" y="6133068"/>
            <a:ext cx="5845220" cy="2246769"/>
          </a:xfrm>
          <a:prstGeom prst="rect">
            <a:avLst/>
          </a:prstGeom>
        </p:spPr>
        <p:txBody>
          <a:bodyPr wrap="square">
            <a:spAutoFit/>
          </a:bodyPr>
          <a:lstStyle/>
          <a:p>
            <a:pPr lvl="0"/>
            <a:r>
              <a:rPr lang="pt-BR" sz="1400" dirty="0">
                <a:solidFill>
                  <a:prstClr val="black"/>
                </a:solidFill>
              </a:rPr>
              <a:t>Oferecer ou prometer vantagem indevida a funcionário público, para determiná-lo a praticar, omitir ou retardar ato de ofício. Exemplos de suborno incluem:</a:t>
            </a:r>
          </a:p>
          <a:p>
            <a:pPr lvl="0"/>
            <a:endParaRPr lang="pt-BR" sz="1400" dirty="0">
              <a:solidFill>
                <a:prstClr val="black"/>
              </a:solidFill>
            </a:endParaRPr>
          </a:p>
          <a:p>
            <a:pPr marL="447675" lvl="0" indent="-260350">
              <a:buFont typeface="Arial" panose="020B0604020202020204" pitchFamily="34" charset="0"/>
              <a:buChar char="•"/>
            </a:pPr>
            <a:r>
              <a:rPr lang="pt-BR" sz="1400" dirty="0">
                <a:solidFill>
                  <a:prstClr val="black"/>
                </a:solidFill>
              </a:rPr>
              <a:t>Pagamentos em dinheiro a funcionário público</a:t>
            </a:r>
          </a:p>
          <a:p>
            <a:pPr marL="447675" lvl="0" indent="-260350">
              <a:buFont typeface="Arial" panose="020B0604020202020204" pitchFamily="34" charset="0"/>
              <a:buChar char="•"/>
            </a:pPr>
            <a:r>
              <a:rPr lang="pt-BR" sz="1400" dirty="0">
                <a:solidFill>
                  <a:prstClr val="black"/>
                </a:solidFill>
              </a:rPr>
              <a:t>Oferecimento de presentes, entretenimento, hospitalidade excessiva,  despesas de viagem e acomodação</a:t>
            </a:r>
          </a:p>
          <a:p>
            <a:pPr marL="447675" lvl="0" indent="-260350">
              <a:buFont typeface="Arial" panose="020B0604020202020204" pitchFamily="34" charset="0"/>
              <a:buChar char="•"/>
            </a:pPr>
            <a:r>
              <a:rPr lang="pt-BR" sz="1400" dirty="0">
                <a:solidFill>
                  <a:prstClr val="black"/>
                </a:solidFill>
              </a:rPr>
              <a:t>Pagamento a funcionário público para ganhar uma licitação do interesse da Entidade</a:t>
            </a:r>
          </a:p>
          <a:p>
            <a:pPr marL="447675" lvl="0" indent="-260350">
              <a:buFont typeface="Arial" panose="020B0604020202020204" pitchFamily="34" charset="0"/>
              <a:buChar char="•"/>
            </a:pPr>
            <a:r>
              <a:rPr lang="pt-BR" sz="1400" dirty="0">
                <a:solidFill>
                  <a:prstClr val="black"/>
                </a:solidFill>
              </a:rPr>
              <a:t>Favores concedidos a funcionário público</a:t>
            </a:r>
            <a:endParaRPr lang="pt-BR" sz="1400" strike="sngStrike" dirty="0">
              <a:solidFill>
                <a:srgbClr val="FF0000"/>
              </a:solidFill>
            </a:endParaRPr>
          </a:p>
        </p:txBody>
      </p:sp>
      <p:sp>
        <p:nvSpPr>
          <p:cNvPr id="20" name="Title 5">
            <a:extLst>
              <a:ext uri="{FF2B5EF4-FFF2-40B4-BE49-F238E27FC236}">
                <a16:creationId xmlns:a16="http://schemas.microsoft.com/office/drawing/2014/main" id="{92B8E6E2-4903-4720-813F-2224926EB369}"/>
              </a:ext>
            </a:extLst>
          </p:cNvPr>
          <p:cNvSpPr txBox="1">
            <a:spLocks/>
          </p:cNvSpPr>
          <p:nvPr/>
        </p:nvSpPr>
        <p:spPr>
          <a:xfrm>
            <a:off x="471489" y="486836"/>
            <a:ext cx="4834438" cy="176741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pPr>
            <a:r>
              <a:rPr lang="pt-BR" sz="3200" b="1">
                <a:solidFill>
                  <a:srgbClr val="343535"/>
                </a:solidFill>
                <a:latin typeface="Calibri" panose="020F0502020204030204"/>
                <a:ea typeface="+mn-ea"/>
                <a:cs typeface="+mn-cs"/>
              </a:rPr>
              <a:t>Fraude, </a:t>
            </a:r>
            <a:br>
              <a:rPr lang="pt-BR" sz="3200" b="1">
                <a:solidFill>
                  <a:srgbClr val="343535"/>
                </a:solidFill>
                <a:latin typeface="Calibri" panose="020F0502020204030204"/>
                <a:ea typeface="+mn-ea"/>
                <a:cs typeface="+mn-cs"/>
              </a:rPr>
            </a:br>
            <a:r>
              <a:rPr lang="pt-BR" sz="3200" b="1">
                <a:solidFill>
                  <a:srgbClr val="343535"/>
                </a:solidFill>
                <a:latin typeface="Calibri" panose="020F0502020204030204"/>
                <a:ea typeface="+mn-ea"/>
                <a:cs typeface="+mn-cs"/>
              </a:rPr>
              <a:t>Corrupção, Suborno e Lavagem de Dinheiro</a:t>
            </a:r>
            <a:endParaRPr lang="pt-BR" sz="3200" b="1" dirty="0">
              <a:solidFill>
                <a:srgbClr val="343535"/>
              </a:solidFill>
              <a:latin typeface="Calibri" panose="020F0502020204030204"/>
              <a:ea typeface="+mn-ea"/>
              <a:cs typeface="+mn-cs"/>
            </a:endParaRPr>
          </a:p>
        </p:txBody>
      </p:sp>
    </p:spTree>
    <p:extLst>
      <p:ext uri="{BB962C8B-B14F-4D97-AF65-F5344CB8AC3E}">
        <p14:creationId xmlns:p14="http://schemas.microsoft.com/office/powerpoint/2010/main" val="428854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16DC6-01BC-4734-A7F6-29BA16035557}" type="slidenum">
              <a:rPr kumimoji="0" lang="pt-B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t-B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0" name="Rectangle 9">
            <a:extLst>
              <a:ext uri="{FF2B5EF4-FFF2-40B4-BE49-F238E27FC236}">
                <a16:creationId xmlns:a16="http://schemas.microsoft.com/office/drawing/2014/main" id="{27E38E18-F1CD-46A3-8F38-37D7EC8D64F5}"/>
              </a:ext>
            </a:extLst>
          </p:cNvPr>
          <p:cNvSpPr/>
          <p:nvPr/>
        </p:nvSpPr>
        <p:spPr>
          <a:xfrm>
            <a:off x="541293" y="2567500"/>
            <a:ext cx="5845220" cy="5695133"/>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F256108-3565-4C19-81AC-AC9307D214D8}"/>
              </a:ext>
            </a:extLst>
          </p:cNvPr>
          <p:cNvSpPr/>
          <p:nvPr/>
        </p:nvSpPr>
        <p:spPr>
          <a:xfrm>
            <a:off x="8229600" y="-4598134"/>
            <a:ext cx="3429000" cy="369331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Sonegação de imposto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Oferecer vantagem visando o benefício próprio, por exemplo, quando um colaborador favorece um determinado fornecedor em uma contratação em troca de algum benefício pessoal;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Envolvimento de colaboradores da Sustenidos com um ou mais grupos que possam estar envolvidos em atos de corrupção.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Suborno:</a:t>
            </a: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55978-EC4D-42E6-B601-DDBF60451143}"/>
              </a:ext>
            </a:extLst>
          </p:cNvPr>
          <p:cNvSpPr/>
          <p:nvPr/>
        </p:nvSpPr>
        <p:spPr>
          <a:xfrm>
            <a:off x="568839" y="2844651"/>
            <a:ext cx="5826170" cy="5478423"/>
          </a:xfrm>
          <a:prstGeom prst="rect">
            <a:avLst/>
          </a:prstGeom>
        </p:spPr>
        <p:txBody>
          <a:bodyPr wrap="square">
            <a:spAutoFit/>
          </a:bodyPr>
          <a:lstStyle/>
          <a:p>
            <a:pPr lvl="0"/>
            <a:r>
              <a:rPr lang="pt-BR" sz="1400" dirty="0">
                <a:solidFill>
                  <a:prstClr val="black"/>
                </a:solidFill>
              </a:rPr>
              <a:t>Ocultar ou dissimular a natureza, origem, localização, disposição, movimentação ou propriedade de bens, direitos ou valores provenientes, direta ou indiretamente, de infração penal. Exemplos que podem apresentar indícios de Lavagem de Dinheiro: </a:t>
            </a:r>
          </a:p>
          <a:p>
            <a:pPr lvl="0"/>
            <a:endParaRPr lang="pt-BR" sz="1400" dirty="0">
              <a:solidFill>
                <a:prstClr val="black"/>
              </a:solidFill>
            </a:endParaRPr>
          </a:p>
          <a:p>
            <a:pPr marL="460375" lvl="0" indent="-285750">
              <a:buFont typeface="Arial" panose="020B0604020202020204" pitchFamily="34" charset="0"/>
              <a:buChar char="•"/>
            </a:pPr>
            <a:r>
              <a:rPr lang="pt-BR" sz="1400" dirty="0">
                <a:solidFill>
                  <a:prstClr val="black"/>
                </a:solidFill>
              </a:rPr>
              <a:t>Propostas ou operações com valores incompatíveis com o perfil socioeconômico, capacidade financeira ou ocupação profissional do beneficiário, Terceiros e/ou partes relacionadas;</a:t>
            </a:r>
          </a:p>
          <a:p>
            <a:pPr marL="460375" lvl="0" indent="-285750">
              <a:buFont typeface="Arial" panose="020B0604020202020204" pitchFamily="34" charset="0"/>
              <a:buChar char="•"/>
            </a:pPr>
            <a:r>
              <a:rPr lang="pt-BR" sz="1400" dirty="0">
                <a:solidFill>
                  <a:prstClr val="black"/>
                </a:solidFill>
              </a:rPr>
              <a:t>Recebimento ou pagamento de valores em contas correntes de titularidades diferentes da empresa, representantes legais ou profissionais envolvidos na contratação;</a:t>
            </a:r>
          </a:p>
          <a:p>
            <a:pPr marL="460375" lvl="0" indent="-285750">
              <a:buFont typeface="Arial" panose="020B0604020202020204" pitchFamily="34" charset="0"/>
              <a:buChar char="•"/>
            </a:pPr>
            <a:r>
              <a:rPr lang="pt-BR" sz="1400" dirty="0">
                <a:solidFill>
                  <a:prstClr val="black"/>
                </a:solidFill>
              </a:rPr>
              <a:t>Pagamento ou recebimento de valores, sem a comprovação da entrega do objeto ou serviço contratado;</a:t>
            </a:r>
          </a:p>
          <a:p>
            <a:pPr marL="460375" lvl="0" indent="-285750">
              <a:buFont typeface="Arial" panose="020B0604020202020204" pitchFamily="34" charset="0"/>
              <a:buChar char="•"/>
            </a:pPr>
            <a:r>
              <a:rPr lang="pt-BR" sz="1400" dirty="0">
                <a:solidFill>
                  <a:prstClr val="black"/>
                </a:solidFill>
              </a:rPr>
              <a:t>Registro contábil intencionalmente incorreto, para ocultar ou dissimular a real origem ou justificativa da transação;</a:t>
            </a:r>
          </a:p>
          <a:p>
            <a:pPr marL="460375" lvl="0" indent="-285750">
              <a:buFont typeface="Arial" panose="020B0604020202020204" pitchFamily="34" charset="0"/>
              <a:buChar char="•"/>
            </a:pPr>
            <a:r>
              <a:rPr lang="pt-BR" sz="1400" dirty="0">
                <a:solidFill>
                  <a:prstClr val="black"/>
                </a:solidFill>
              </a:rPr>
              <a:t>Operações e Transações em nome de terceiros, para ocultar o real beneficiário final;</a:t>
            </a:r>
          </a:p>
          <a:p>
            <a:pPr marL="460375" lvl="0" indent="-285750">
              <a:buFont typeface="Arial" panose="020B0604020202020204" pitchFamily="34" charset="0"/>
              <a:buChar char="•"/>
            </a:pPr>
            <a:r>
              <a:rPr lang="pt-BR" sz="1400" dirty="0">
                <a:solidFill>
                  <a:prstClr val="black"/>
                </a:solidFill>
              </a:rPr>
              <a:t>Operações ou Transações realizadas com finalidade de gerar perda ou ganho sem que haja fundamento econômico;</a:t>
            </a:r>
          </a:p>
          <a:p>
            <a:pPr marL="460375" lvl="0" indent="-285750">
              <a:buFont typeface="Arial" panose="020B0604020202020204" pitchFamily="34" charset="0"/>
              <a:buChar char="•"/>
            </a:pPr>
            <a:r>
              <a:rPr lang="pt-BR" sz="1400" dirty="0">
                <a:solidFill>
                  <a:prstClr val="black"/>
                </a:solidFill>
              </a:rPr>
              <a:t>Transferências privadas de recursos e de valores mobiliários, sem justificativa ou formalização de instrumento contratual;</a:t>
            </a:r>
          </a:p>
          <a:p>
            <a:pPr marL="460375" lvl="0" indent="-285750">
              <a:buFont typeface="Arial" panose="020B0604020202020204" pitchFamily="34" charset="0"/>
              <a:buChar char="•"/>
            </a:pPr>
            <a:r>
              <a:rPr lang="pt-BR" sz="1400" dirty="0">
                <a:solidFill>
                  <a:prstClr val="black"/>
                </a:solidFill>
              </a:rPr>
              <a:t>Operações ou transações em que não seja possível identificar os envolvidos e/ou beneficiário final;</a:t>
            </a:r>
          </a:p>
          <a:p>
            <a:pPr marL="460375" lvl="0" indent="-285750">
              <a:buFont typeface="Arial" panose="020B0604020202020204" pitchFamily="34" charset="0"/>
              <a:buChar char="•"/>
            </a:pPr>
            <a:r>
              <a:rPr lang="pt-BR" sz="1400" dirty="0">
                <a:solidFill>
                  <a:prstClr val="black"/>
                </a:solidFill>
              </a:rPr>
              <a:t>Declaração de diversas contas bancárias e/ou modificação com habitualidade;</a:t>
            </a:r>
          </a:p>
        </p:txBody>
      </p:sp>
      <p:sp>
        <p:nvSpPr>
          <p:cNvPr id="20" name="Rectangle 19">
            <a:extLst>
              <a:ext uri="{FF2B5EF4-FFF2-40B4-BE49-F238E27FC236}">
                <a16:creationId xmlns:a16="http://schemas.microsoft.com/office/drawing/2014/main" id="{6A94626B-DB61-4966-903B-72C3CD0563C5}"/>
              </a:ext>
            </a:extLst>
          </p:cNvPr>
          <p:cNvSpPr/>
          <p:nvPr/>
        </p:nvSpPr>
        <p:spPr>
          <a:xfrm>
            <a:off x="690399" y="2370802"/>
            <a:ext cx="5583051" cy="369332"/>
          </a:xfrm>
          <a:prstGeom prst="rect">
            <a:avLst/>
          </a:prstGeom>
          <a:solidFill>
            <a:srgbClr val="34353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EEEDE4"/>
                </a:solidFill>
                <a:latin typeface="Calibri" panose="020F0502020204030204"/>
              </a:rPr>
              <a:t>LAVAGEM DE DINHEIRO</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sp>
        <p:nvSpPr>
          <p:cNvPr id="13" name="Title 5">
            <a:extLst>
              <a:ext uri="{FF2B5EF4-FFF2-40B4-BE49-F238E27FC236}">
                <a16:creationId xmlns:a16="http://schemas.microsoft.com/office/drawing/2014/main" id="{75180395-067A-4E4A-8A96-28BFFEDFFE47}"/>
              </a:ext>
            </a:extLst>
          </p:cNvPr>
          <p:cNvSpPr txBox="1">
            <a:spLocks/>
          </p:cNvSpPr>
          <p:nvPr/>
        </p:nvSpPr>
        <p:spPr>
          <a:xfrm>
            <a:off x="471489" y="486836"/>
            <a:ext cx="4834438" cy="176741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pPr>
            <a:r>
              <a:rPr lang="pt-BR" sz="3200" b="1">
                <a:solidFill>
                  <a:srgbClr val="343535"/>
                </a:solidFill>
                <a:latin typeface="Calibri" panose="020F0502020204030204"/>
                <a:ea typeface="+mn-ea"/>
                <a:cs typeface="+mn-cs"/>
              </a:rPr>
              <a:t>Fraude, </a:t>
            </a:r>
            <a:br>
              <a:rPr lang="pt-BR" sz="3200" b="1">
                <a:solidFill>
                  <a:srgbClr val="343535"/>
                </a:solidFill>
                <a:latin typeface="Calibri" panose="020F0502020204030204"/>
                <a:ea typeface="+mn-ea"/>
                <a:cs typeface="+mn-cs"/>
              </a:rPr>
            </a:br>
            <a:r>
              <a:rPr lang="pt-BR" sz="3200" b="1">
                <a:solidFill>
                  <a:srgbClr val="343535"/>
                </a:solidFill>
                <a:latin typeface="Calibri" panose="020F0502020204030204"/>
                <a:ea typeface="+mn-ea"/>
                <a:cs typeface="+mn-cs"/>
              </a:rPr>
              <a:t>Corrupção, Suborno e Lavagem de Dinheiro</a:t>
            </a:r>
            <a:endParaRPr lang="pt-BR" sz="3200" b="1" dirty="0">
              <a:solidFill>
                <a:srgbClr val="343535"/>
              </a:solidFill>
              <a:latin typeface="Calibri" panose="020F0502020204030204"/>
              <a:ea typeface="+mn-ea"/>
              <a:cs typeface="+mn-cs"/>
            </a:endParaRPr>
          </a:p>
        </p:txBody>
      </p:sp>
    </p:spTree>
    <p:extLst>
      <p:ext uri="{BB962C8B-B14F-4D97-AF65-F5344CB8AC3E}">
        <p14:creationId xmlns:p14="http://schemas.microsoft.com/office/powerpoint/2010/main" val="170337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16DC6-01BC-4734-A7F6-29BA16035557}" type="slidenum">
              <a:rPr kumimoji="0" lang="pt-B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pt-B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4" name="Rectangle 3">
            <a:extLst>
              <a:ext uri="{FF2B5EF4-FFF2-40B4-BE49-F238E27FC236}">
                <a16:creationId xmlns:a16="http://schemas.microsoft.com/office/drawing/2014/main" id="{0F256108-3565-4C19-81AC-AC9307D214D8}"/>
              </a:ext>
            </a:extLst>
          </p:cNvPr>
          <p:cNvSpPr/>
          <p:nvPr/>
        </p:nvSpPr>
        <p:spPr>
          <a:xfrm>
            <a:off x="8229600" y="-4598134"/>
            <a:ext cx="3429000" cy="369331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Sonegação de imposto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Oferecer vantagem visando o benefício próprio, por exemplo, quando um colaborador favorece um determinado fornecedor em uma contratação em troca de algum benefício pessoal;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	Envolvimento de colaboradores da Sustenidos com um ou mais grupos que possam estar envolvidos em atos de corrupção.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rgbClr val="343535"/>
                </a:solidFill>
                <a:effectLst/>
                <a:uLnTx/>
                <a:uFillTx/>
                <a:latin typeface="Calibri" panose="020F0502020204030204"/>
                <a:ea typeface="+mn-ea"/>
                <a:cs typeface="+mn-cs"/>
              </a:rPr>
              <a:t>Suborno:</a:t>
            </a: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56B784A-AE4C-4A8D-BA32-F778F00E094C}"/>
              </a:ext>
            </a:extLst>
          </p:cNvPr>
          <p:cNvGrpSpPr/>
          <p:nvPr/>
        </p:nvGrpSpPr>
        <p:grpSpPr>
          <a:xfrm>
            <a:off x="549231" y="2370802"/>
            <a:ext cx="5845220" cy="3921708"/>
            <a:chOff x="549231" y="2527218"/>
            <a:chExt cx="5845220" cy="3921708"/>
          </a:xfrm>
        </p:grpSpPr>
        <p:sp>
          <p:nvSpPr>
            <p:cNvPr id="10" name="Rectangle 9">
              <a:extLst>
                <a:ext uri="{FF2B5EF4-FFF2-40B4-BE49-F238E27FC236}">
                  <a16:creationId xmlns:a16="http://schemas.microsoft.com/office/drawing/2014/main" id="{27E38E18-F1CD-46A3-8F38-37D7EC8D64F5}"/>
                </a:ext>
              </a:extLst>
            </p:cNvPr>
            <p:cNvSpPr/>
            <p:nvPr/>
          </p:nvSpPr>
          <p:spPr>
            <a:xfrm>
              <a:off x="549231" y="2780003"/>
              <a:ext cx="5845220" cy="3668923"/>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55978-EC4D-42E6-B601-DDBF60451143}"/>
                </a:ext>
              </a:extLst>
            </p:cNvPr>
            <p:cNvSpPr/>
            <p:nvPr/>
          </p:nvSpPr>
          <p:spPr>
            <a:xfrm>
              <a:off x="568281" y="2953342"/>
              <a:ext cx="5826170" cy="3323987"/>
            </a:xfrm>
            <a:prstGeom prst="rect">
              <a:avLst/>
            </a:prstGeom>
          </p:spPr>
          <p:txBody>
            <a:bodyPr wrap="square">
              <a:spAutoFit/>
            </a:bodyPr>
            <a:lstStyle/>
            <a:p>
              <a:pPr lvl="0"/>
              <a:r>
                <a:rPr lang="pt-BR" sz="1400" dirty="0">
                  <a:solidFill>
                    <a:prstClr val="black"/>
                  </a:solidFill>
                </a:rPr>
                <a:t>Ocultar ou dissimular a natureza, origem, localização, disposição, movimentação ou propriedade de bens, direitos ou valores provenientes, direta ou indiretamente, de infração penal. Exemplos que podem apresentar indícios de Lavagem de Dinheiro: </a:t>
              </a:r>
            </a:p>
            <a:p>
              <a:pPr lvl="0"/>
              <a:endParaRPr lang="pt-BR" sz="1400" dirty="0">
                <a:solidFill>
                  <a:prstClr val="black"/>
                </a:solidFill>
              </a:endParaRPr>
            </a:p>
            <a:p>
              <a:pPr marL="460375" lvl="0" indent="-285750">
                <a:buFont typeface="Arial" panose="020B0604020202020204" pitchFamily="34" charset="0"/>
                <a:buChar char="•"/>
              </a:pPr>
              <a:r>
                <a:rPr lang="pt-BR" sz="1400" dirty="0">
                  <a:solidFill>
                    <a:prstClr val="black"/>
                  </a:solidFill>
                </a:rPr>
                <a:t>A realização de diversas operações de câmbio, sem motivo aparente, especialmente se anteriormente havia pouca ou nenhuma atividade na conta;</a:t>
              </a:r>
            </a:p>
            <a:p>
              <a:pPr marL="460375" lvl="0" indent="-285750">
                <a:buFont typeface="Arial" panose="020B0604020202020204" pitchFamily="34" charset="0"/>
                <a:buChar char="•"/>
              </a:pPr>
              <a:r>
                <a:rPr lang="pt-BR" sz="1400" dirty="0">
                  <a:solidFill>
                    <a:prstClr val="black"/>
                  </a:solidFill>
                </a:rPr>
                <a:t>A nomeação de procurador que não apresente vínculo aparente com o outorgante;</a:t>
              </a:r>
            </a:p>
            <a:p>
              <a:pPr marL="460375" lvl="0" indent="-285750">
                <a:buFont typeface="Arial" panose="020B0604020202020204" pitchFamily="34" charset="0"/>
                <a:buChar char="•"/>
              </a:pPr>
              <a:r>
                <a:rPr lang="pt-BR" sz="1400" dirty="0">
                  <a:solidFill>
                    <a:prstClr val="black"/>
                  </a:solidFill>
                </a:rPr>
                <a:t>O oferecimento de resistência em fornecer informações, ou fornecimento de informações incorretas, relativas à identificação ou à operação; e</a:t>
              </a:r>
            </a:p>
            <a:p>
              <a:pPr marL="460375" lvl="0" indent="-285750">
                <a:buFont typeface="Arial" panose="020B0604020202020204" pitchFamily="34" charset="0"/>
                <a:buChar char="•"/>
              </a:pPr>
              <a:r>
                <a:rPr lang="pt-BR" sz="1400" dirty="0">
                  <a:solidFill>
                    <a:prstClr val="black"/>
                  </a:solidFill>
                </a:rPr>
                <a:t>A alteração do titular do negócio ou bem imediatamente anterior a seu sinistro.</a:t>
              </a:r>
            </a:p>
          </p:txBody>
        </p:sp>
        <p:sp>
          <p:nvSpPr>
            <p:cNvPr id="20" name="Rectangle 19">
              <a:extLst>
                <a:ext uri="{FF2B5EF4-FFF2-40B4-BE49-F238E27FC236}">
                  <a16:creationId xmlns:a16="http://schemas.microsoft.com/office/drawing/2014/main" id="{6A94626B-DB61-4966-903B-72C3CD0563C5}"/>
                </a:ext>
              </a:extLst>
            </p:cNvPr>
            <p:cNvSpPr/>
            <p:nvPr/>
          </p:nvSpPr>
          <p:spPr>
            <a:xfrm>
              <a:off x="690399" y="2527218"/>
              <a:ext cx="5583051" cy="369332"/>
            </a:xfrm>
            <a:prstGeom prst="rect">
              <a:avLst/>
            </a:prstGeom>
            <a:solidFill>
              <a:srgbClr val="343535"/>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dirty="0">
                  <a:solidFill>
                    <a:srgbClr val="EEEDE4"/>
                  </a:solidFill>
                  <a:latin typeface="Calibri" panose="020F0502020204030204"/>
                </a:rPr>
                <a:t>LAVAGEM DE DINHEIRO</a:t>
              </a:r>
              <a:endParaRPr kumimoji="0" lang="pt-BR" sz="1800" b="1" i="0" u="none" strike="noStrike" kern="1200" cap="none" spc="0" normalizeH="0" baseline="0" noProof="0" dirty="0">
                <a:ln>
                  <a:noFill/>
                </a:ln>
                <a:solidFill>
                  <a:srgbClr val="EEEDE4"/>
                </a:solidFill>
                <a:effectLst/>
                <a:uLnTx/>
                <a:uFillTx/>
                <a:latin typeface="Calibri" panose="020F0502020204030204"/>
                <a:ea typeface="+mn-ea"/>
                <a:cs typeface="+mn-cs"/>
              </a:endParaRPr>
            </a:p>
          </p:txBody>
        </p:sp>
      </p:grpSp>
      <p:sp>
        <p:nvSpPr>
          <p:cNvPr id="21" name="Content Placeholder 6">
            <a:extLst>
              <a:ext uri="{FF2B5EF4-FFF2-40B4-BE49-F238E27FC236}">
                <a16:creationId xmlns:a16="http://schemas.microsoft.com/office/drawing/2014/main" id="{201D365F-61E7-4861-83D5-335620E5FBB4}"/>
              </a:ext>
            </a:extLst>
          </p:cNvPr>
          <p:cNvSpPr>
            <a:spLocks noGrp="1"/>
          </p:cNvSpPr>
          <p:nvPr>
            <p:ph idx="1"/>
          </p:nvPr>
        </p:nvSpPr>
        <p:spPr>
          <a:xfrm>
            <a:off x="568281" y="6622265"/>
            <a:ext cx="5915025" cy="1852871"/>
          </a:xfrm>
        </p:spPr>
        <p:txBody>
          <a:bodyPr>
            <a:noAutofit/>
          </a:bodyPr>
          <a:lstStyle/>
          <a:p>
            <a:pPr marL="0" indent="0">
              <a:buNone/>
            </a:pPr>
            <a:r>
              <a:rPr lang="pt-BR" sz="1400" dirty="0">
                <a:solidFill>
                  <a:srgbClr val="343535"/>
                </a:solidFill>
              </a:rPr>
              <a:t>Desta forma, os membros do conselho, diretoria e colaboradores, devem observar as regras dispostas neste manual e </a:t>
            </a:r>
            <a:r>
              <a:rPr lang="pt-BR" sz="1400" dirty="0" smtClean="0">
                <a:solidFill>
                  <a:srgbClr val="343535"/>
                </a:solidFill>
              </a:rPr>
              <a:t>na política de integridade</a:t>
            </a:r>
            <a:r>
              <a:rPr lang="pt-BR" sz="1400" dirty="0" smtClean="0"/>
              <a:t>, </a:t>
            </a:r>
            <a:r>
              <a:rPr lang="pt-BR" sz="1400" dirty="0">
                <a:solidFill>
                  <a:srgbClr val="343535"/>
                </a:solidFill>
              </a:rPr>
              <a:t>em seus relacionamentos com o poder público ou com o setor privado.</a:t>
            </a:r>
          </a:p>
          <a:p>
            <a:pPr marL="0" indent="0">
              <a:buNone/>
            </a:pPr>
            <a:r>
              <a:rPr lang="pt-BR" sz="1400" dirty="0">
                <a:solidFill>
                  <a:srgbClr val="343535"/>
                </a:solidFill>
              </a:rPr>
              <a:t>A Sustenidos é contra e possui tolerância zero a qualquer ato de fraude, corrupção, suborno, lavagem de dinheiro e quaisquer outros atos ilícitos que violem as leis aplicáveis a Organização, portanto, a inobservância desse Manual poderá acarretar medidas disciplinares aos colaboradores e/ou parceiros infratores.</a:t>
            </a:r>
          </a:p>
        </p:txBody>
      </p:sp>
      <p:sp>
        <p:nvSpPr>
          <p:cNvPr id="15" name="Title 5">
            <a:extLst>
              <a:ext uri="{FF2B5EF4-FFF2-40B4-BE49-F238E27FC236}">
                <a16:creationId xmlns:a16="http://schemas.microsoft.com/office/drawing/2014/main" id="{A8D531E8-4925-4A34-B72F-3CD509E3EF7A}"/>
              </a:ext>
            </a:extLst>
          </p:cNvPr>
          <p:cNvSpPr txBox="1">
            <a:spLocks/>
          </p:cNvSpPr>
          <p:nvPr/>
        </p:nvSpPr>
        <p:spPr>
          <a:xfrm>
            <a:off x="471489" y="486836"/>
            <a:ext cx="4834438" cy="176741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457200">
              <a:lnSpc>
                <a:spcPct val="100000"/>
              </a:lnSpc>
              <a:spcBef>
                <a:spcPts val="0"/>
              </a:spcBef>
            </a:pPr>
            <a:r>
              <a:rPr lang="pt-BR" sz="3200" b="1">
                <a:solidFill>
                  <a:srgbClr val="343535"/>
                </a:solidFill>
                <a:latin typeface="Calibri" panose="020F0502020204030204"/>
                <a:ea typeface="+mn-ea"/>
                <a:cs typeface="+mn-cs"/>
              </a:rPr>
              <a:t>Fraude, </a:t>
            </a:r>
            <a:br>
              <a:rPr lang="pt-BR" sz="3200" b="1">
                <a:solidFill>
                  <a:srgbClr val="343535"/>
                </a:solidFill>
                <a:latin typeface="Calibri" panose="020F0502020204030204"/>
                <a:ea typeface="+mn-ea"/>
                <a:cs typeface="+mn-cs"/>
              </a:rPr>
            </a:br>
            <a:r>
              <a:rPr lang="pt-BR" sz="3200" b="1">
                <a:solidFill>
                  <a:srgbClr val="343535"/>
                </a:solidFill>
                <a:latin typeface="Calibri" panose="020F0502020204030204"/>
                <a:ea typeface="+mn-ea"/>
                <a:cs typeface="+mn-cs"/>
              </a:rPr>
              <a:t>Corrupção, Suborno e Lavagem de Dinheiro</a:t>
            </a:r>
            <a:endParaRPr lang="pt-BR" sz="3200" b="1" dirty="0">
              <a:solidFill>
                <a:srgbClr val="343535"/>
              </a:solidFill>
              <a:latin typeface="Calibri" panose="020F0502020204030204"/>
              <a:ea typeface="+mn-ea"/>
              <a:cs typeface="+mn-cs"/>
            </a:endParaRPr>
          </a:p>
        </p:txBody>
      </p:sp>
    </p:spTree>
    <p:extLst>
      <p:ext uri="{BB962C8B-B14F-4D97-AF65-F5344CB8AC3E}">
        <p14:creationId xmlns:p14="http://schemas.microsoft.com/office/powerpoint/2010/main" val="364463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DE4"/>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7" y="0"/>
            <a:ext cx="5915025" cy="1767417"/>
          </a:xfrm>
        </p:spPr>
        <p:txBody>
          <a:bodyPr>
            <a:normAutofit/>
          </a:bodyPr>
          <a:lstStyle/>
          <a:p>
            <a:pPr lvl="0" defTabSz="457200">
              <a:lnSpc>
                <a:spcPct val="100000"/>
              </a:lnSpc>
              <a:spcBef>
                <a:spcPts val="0"/>
              </a:spcBef>
            </a:pPr>
            <a:r>
              <a:rPr lang="pt-BR" sz="7000" b="1" dirty="0">
                <a:solidFill>
                  <a:srgbClr val="343535"/>
                </a:solidFill>
                <a:latin typeface="Calibri" panose="020F0502020204030204"/>
                <a:ea typeface="+mn-ea"/>
                <a:cs typeface="+mn-cs"/>
              </a:rPr>
              <a:t>S</a:t>
            </a:r>
            <a:r>
              <a:rPr lang="pt-BR" sz="4500" b="1" dirty="0">
                <a:solidFill>
                  <a:srgbClr val="343535"/>
                </a:solidFill>
                <a:latin typeface="Calibri" panose="020F0502020204030204"/>
                <a:ea typeface="+mn-ea"/>
                <a:cs typeface="+mn-cs"/>
              </a:rPr>
              <a:t>UMÁRIO</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7" y="1829182"/>
            <a:ext cx="6172201" cy="6879370"/>
          </a:xfrm>
        </p:spPr>
        <p:txBody>
          <a:bodyPr numCol="2" spcCol="540000">
            <a:noAutofit/>
          </a:bodyPr>
          <a:lstStyle/>
          <a:p>
            <a:pPr marL="342900" indent="-342900">
              <a:lnSpc>
                <a:spcPct val="100000"/>
              </a:lnSpc>
              <a:buFont typeface="+mj-lt"/>
              <a:buAutoNum type="arabicPeriod"/>
            </a:pPr>
            <a:r>
              <a:rPr lang="pt-BR" sz="1800" b="1" dirty="0">
                <a:solidFill>
                  <a:srgbClr val="343535"/>
                </a:solidFill>
              </a:rPr>
              <a:t>Apresentação e abrangência</a:t>
            </a:r>
          </a:p>
          <a:p>
            <a:pPr marL="342900" indent="-342900">
              <a:lnSpc>
                <a:spcPct val="100000"/>
              </a:lnSpc>
              <a:buFont typeface="+mj-lt"/>
              <a:buAutoNum type="arabicPeriod"/>
            </a:pPr>
            <a:r>
              <a:rPr lang="pt-BR" sz="1800" b="1" dirty="0">
                <a:solidFill>
                  <a:srgbClr val="343535"/>
                </a:solidFill>
              </a:rPr>
              <a:t>Programa de Integridade</a:t>
            </a:r>
          </a:p>
          <a:p>
            <a:pPr marL="342900" indent="-342900">
              <a:lnSpc>
                <a:spcPct val="100000"/>
              </a:lnSpc>
              <a:buFont typeface="+mj-lt"/>
              <a:buAutoNum type="arabicPeriod"/>
            </a:pPr>
            <a:r>
              <a:rPr lang="pt-BR" sz="1800" b="1" dirty="0">
                <a:solidFill>
                  <a:srgbClr val="343535"/>
                </a:solidFill>
              </a:rPr>
              <a:t>Conformidade</a:t>
            </a:r>
          </a:p>
          <a:p>
            <a:pPr marL="342900" indent="-342900">
              <a:lnSpc>
                <a:spcPct val="100000"/>
              </a:lnSpc>
              <a:buFont typeface="+mj-lt"/>
              <a:buAutoNum type="arabicPeriod"/>
            </a:pPr>
            <a:r>
              <a:rPr lang="pt-BR" sz="1800" b="1" dirty="0">
                <a:solidFill>
                  <a:srgbClr val="343535"/>
                </a:solidFill>
              </a:rPr>
              <a:t>Assédio, Intimidação e Bullying </a:t>
            </a:r>
          </a:p>
          <a:p>
            <a:pPr marL="342900" indent="-342900">
              <a:lnSpc>
                <a:spcPct val="100000"/>
              </a:lnSpc>
              <a:buFont typeface="+mj-lt"/>
              <a:buAutoNum type="arabicPeriod"/>
            </a:pPr>
            <a:r>
              <a:rPr lang="pt-BR" sz="1800" b="1" dirty="0">
                <a:solidFill>
                  <a:srgbClr val="343535"/>
                </a:solidFill>
              </a:rPr>
              <a:t>Conflito de Interesses</a:t>
            </a:r>
          </a:p>
          <a:p>
            <a:pPr marL="342900" indent="-342900">
              <a:lnSpc>
                <a:spcPct val="100000"/>
              </a:lnSpc>
              <a:buFont typeface="+mj-lt"/>
              <a:buAutoNum type="arabicPeriod"/>
            </a:pPr>
            <a:r>
              <a:rPr lang="pt-BR" sz="1800" b="1" dirty="0">
                <a:solidFill>
                  <a:srgbClr val="343535"/>
                </a:solidFill>
              </a:rPr>
              <a:t>Imagem e Reputação</a:t>
            </a:r>
          </a:p>
          <a:p>
            <a:pPr marL="342900" indent="-342900">
              <a:lnSpc>
                <a:spcPct val="100000"/>
              </a:lnSpc>
              <a:buFont typeface="+mj-lt"/>
              <a:buAutoNum type="arabicPeriod"/>
            </a:pPr>
            <a:r>
              <a:rPr lang="pt-BR" sz="1800" b="1" dirty="0">
                <a:solidFill>
                  <a:srgbClr val="343535"/>
                </a:solidFill>
              </a:rPr>
              <a:t>Relacionamento com o Poder Público</a:t>
            </a:r>
          </a:p>
          <a:p>
            <a:pPr marL="342900" indent="-342900">
              <a:lnSpc>
                <a:spcPct val="100000"/>
              </a:lnSpc>
              <a:buFont typeface="+mj-lt"/>
              <a:buAutoNum type="arabicPeriod"/>
            </a:pPr>
            <a:r>
              <a:rPr lang="pt-BR" sz="1800" b="1" dirty="0">
                <a:solidFill>
                  <a:srgbClr val="343535"/>
                </a:solidFill>
              </a:rPr>
              <a:t>Licitação</a:t>
            </a:r>
          </a:p>
          <a:p>
            <a:pPr marL="342900" indent="-342900">
              <a:lnSpc>
                <a:spcPct val="100000"/>
              </a:lnSpc>
              <a:buFont typeface="+mj-lt"/>
              <a:buAutoNum type="arabicPeriod"/>
            </a:pPr>
            <a:r>
              <a:rPr lang="pt-BR" sz="1800" b="1" dirty="0">
                <a:solidFill>
                  <a:srgbClr val="343535"/>
                </a:solidFill>
              </a:rPr>
              <a:t>Licitação e Gestão de Fornecedores</a:t>
            </a:r>
          </a:p>
          <a:p>
            <a:pPr marL="342900" indent="-342900">
              <a:lnSpc>
                <a:spcPct val="100000"/>
              </a:lnSpc>
              <a:buFont typeface="+mj-lt"/>
              <a:buAutoNum type="arabicPeriod"/>
            </a:pPr>
            <a:r>
              <a:rPr lang="pt-BR" sz="1800" b="1" dirty="0">
                <a:solidFill>
                  <a:srgbClr val="343535"/>
                </a:solidFill>
              </a:rPr>
              <a:t>Fraude, Corrupção, Suborno e Lavagem de Dinheiro</a:t>
            </a:r>
          </a:p>
          <a:p>
            <a:pPr marL="342900" indent="-342900">
              <a:lnSpc>
                <a:spcPct val="100000"/>
              </a:lnSpc>
              <a:buFont typeface="+mj-lt"/>
              <a:buAutoNum type="arabicPeriod"/>
            </a:pPr>
            <a:r>
              <a:rPr lang="pt-BR" sz="1800" b="1" dirty="0">
                <a:solidFill>
                  <a:srgbClr val="343535"/>
                </a:solidFill>
              </a:rPr>
              <a:t>Informações Institucionais e Confidencialidade</a:t>
            </a:r>
          </a:p>
          <a:p>
            <a:pPr marL="342900" indent="-342900">
              <a:lnSpc>
                <a:spcPct val="100000"/>
              </a:lnSpc>
              <a:buFont typeface="+mj-lt"/>
              <a:buAutoNum type="arabicPeriod"/>
            </a:pPr>
            <a:r>
              <a:rPr lang="pt-BR" sz="1800" b="1" dirty="0">
                <a:solidFill>
                  <a:srgbClr val="343535"/>
                </a:solidFill>
              </a:rPr>
              <a:t>Canal de Denúncias</a:t>
            </a:r>
          </a:p>
          <a:p>
            <a:pPr marL="0" indent="0">
              <a:lnSpc>
                <a:spcPct val="100000"/>
              </a:lnSpc>
              <a:buNone/>
            </a:pPr>
            <a:endParaRPr lang="pt-BR" sz="1400" b="1" dirty="0">
              <a:solidFill>
                <a:srgbClr val="343535"/>
              </a:solidFill>
            </a:endParaRPr>
          </a:p>
        </p:txBody>
      </p:sp>
      <p:pic>
        <p:nvPicPr>
          <p:cNvPr id="5" name="Picture 4">
            <a:extLst>
              <a:ext uri="{FF2B5EF4-FFF2-40B4-BE49-F238E27FC236}">
                <a16:creationId xmlns:a16="http://schemas.microsoft.com/office/drawing/2014/main" id="{B127E833-5609-4F7C-9558-9476CAC2C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3" name="Footer Placeholder 2">
            <a:extLst>
              <a:ext uri="{FF2B5EF4-FFF2-40B4-BE49-F238E27FC236}">
                <a16:creationId xmlns:a16="http://schemas.microsoft.com/office/drawing/2014/main" id="{C8493E89-D06F-4954-9233-23BFE94AF0D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Manual de Integridade</a:t>
            </a:r>
          </a:p>
        </p:txBody>
      </p:sp>
      <p:sp>
        <p:nvSpPr>
          <p:cNvPr id="4" name="Slide Number Placeholder 3">
            <a:extLst>
              <a:ext uri="{FF2B5EF4-FFF2-40B4-BE49-F238E27FC236}">
                <a16:creationId xmlns:a16="http://schemas.microsoft.com/office/drawing/2014/main" id="{E57E9A07-BBC5-40C1-8B9B-6619598F14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16DC6-01BC-4734-A7F6-29BA16035557}" type="slidenum">
              <a:rPr kumimoji="0" lang="pt-B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t-B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F7CFAB8-B61F-4334-A051-64A63F62272F}"/>
              </a:ext>
            </a:extLst>
          </p:cNvPr>
          <p:cNvSpPr txBox="1"/>
          <p:nvPr/>
        </p:nvSpPr>
        <p:spPr>
          <a:xfrm>
            <a:off x="3116425" y="1"/>
            <a:ext cx="3741576" cy="335902"/>
          </a:xfrm>
          <a:prstGeom prst="rect">
            <a:avLst/>
          </a:prstGeom>
          <a:noFill/>
        </p:spPr>
        <p:txBody>
          <a:bodyPr wrap="square" lIns="54610" tIns="54610" rIns="54610" bIns="54610" rtlCol="0">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127079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396579"/>
          </a:xfrm>
        </p:spPr>
        <p:txBody>
          <a:bodyPr>
            <a:noAutofit/>
          </a:bodyPr>
          <a:lstStyle/>
          <a:p>
            <a:pPr marL="0" indent="0">
              <a:buNone/>
            </a:pPr>
            <a:r>
              <a:rPr lang="pt-BR" sz="1400" dirty="0">
                <a:solidFill>
                  <a:srgbClr val="343535"/>
                </a:solidFill>
              </a:rPr>
              <a:t>É expressamente proibído:</a:t>
            </a:r>
          </a:p>
          <a:p>
            <a:pPr marL="0" indent="0">
              <a:buNone/>
            </a:pPr>
            <a:endParaRPr lang="pt-BR" sz="1400" dirty="0">
              <a:solidFill>
                <a:srgbClr val="343535"/>
              </a:solidFill>
            </a:endParaRP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20</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grpSp>
        <p:nvGrpSpPr>
          <p:cNvPr id="13" name="Group 12">
            <a:extLst>
              <a:ext uri="{FF2B5EF4-FFF2-40B4-BE49-F238E27FC236}">
                <a16:creationId xmlns:a16="http://schemas.microsoft.com/office/drawing/2014/main" id="{6A3A69DC-47BF-46CF-B8F8-E9319821ED9F}"/>
              </a:ext>
            </a:extLst>
          </p:cNvPr>
          <p:cNvGrpSpPr/>
          <p:nvPr/>
        </p:nvGrpSpPr>
        <p:grpSpPr>
          <a:xfrm>
            <a:off x="872348" y="2814856"/>
            <a:ext cx="5167506" cy="5660280"/>
            <a:chOff x="1736815" y="1371056"/>
            <a:chExt cx="5546425" cy="4769957"/>
          </a:xfrm>
        </p:grpSpPr>
        <p:sp>
          <p:nvSpPr>
            <p:cNvPr id="15" name="Freeform: Shape 14">
              <a:extLst>
                <a:ext uri="{FF2B5EF4-FFF2-40B4-BE49-F238E27FC236}">
                  <a16:creationId xmlns:a16="http://schemas.microsoft.com/office/drawing/2014/main" id="{076F57B8-2878-400C-BB6F-2AC78F5902B8}"/>
                </a:ext>
              </a:extLst>
            </p:cNvPr>
            <p:cNvSpPr/>
            <p:nvPr/>
          </p:nvSpPr>
          <p:spPr>
            <a:xfrm>
              <a:off x="1736815" y="1371056"/>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Triangle 15">
              <a:extLst>
                <a:ext uri="{FF2B5EF4-FFF2-40B4-BE49-F238E27FC236}">
                  <a16:creationId xmlns:a16="http://schemas.microsoft.com/office/drawing/2014/main" id="{AECE7498-102C-41EB-BBC3-86B2E464366A}"/>
                </a:ext>
              </a:extLst>
            </p:cNvPr>
            <p:cNvSpPr/>
            <p:nvPr/>
          </p:nvSpPr>
          <p:spPr>
            <a:xfrm flipH="1" flipV="1">
              <a:off x="1736815" y="2428331"/>
              <a:ext cx="517225" cy="287547"/>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9B0DB521-981D-41D8-862F-E5CDB6D5AD76}"/>
                </a:ext>
              </a:extLst>
            </p:cNvPr>
            <p:cNvSpPr/>
            <p:nvPr/>
          </p:nvSpPr>
          <p:spPr>
            <a:xfrm flipV="1">
              <a:off x="6762032" y="2428330"/>
              <a:ext cx="521208" cy="287547"/>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1BD53C1-9B1C-4638-8032-616204AC9670}"/>
                </a:ext>
              </a:extLst>
            </p:cNvPr>
            <p:cNvSpPr/>
            <p:nvPr/>
          </p:nvSpPr>
          <p:spPr>
            <a:xfrm>
              <a:off x="4128234" y="1371056"/>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17E6FC63-CBBC-4529-872E-C5D4A3B34DBD}"/>
                </a:ext>
              </a:extLst>
            </p:cNvPr>
            <p:cNvSpPr/>
            <p:nvPr/>
          </p:nvSpPr>
          <p:spPr>
            <a:xfrm>
              <a:off x="1736815" y="3083624"/>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1AA0EEFE-A396-498B-B9A7-101872A9B1CA}"/>
                </a:ext>
              </a:extLst>
            </p:cNvPr>
            <p:cNvSpPr/>
            <p:nvPr/>
          </p:nvSpPr>
          <p:spPr>
            <a:xfrm flipH="1" flipV="1">
              <a:off x="1736815" y="4140899"/>
              <a:ext cx="517225" cy="287547"/>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12652BE5-F0E3-4AA7-9C6C-1BCC54322796}"/>
                </a:ext>
              </a:extLst>
            </p:cNvPr>
            <p:cNvSpPr/>
            <p:nvPr/>
          </p:nvSpPr>
          <p:spPr>
            <a:xfrm flipV="1">
              <a:off x="6762032" y="4140898"/>
              <a:ext cx="521208" cy="287547"/>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DDB83FA-69BD-49F8-AAC4-FE975D40A011}"/>
                </a:ext>
              </a:extLst>
            </p:cNvPr>
            <p:cNvSpPr/>
            <p:nvPr/>
          </p:nvSpPr>
          <p:spPr>
            <a:xfrm>
              <a:off x="4128234" y="3083624"/>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EB392EA-D9B9-472A-9159-49FE2ACAAC1A}"/>
                </a:ext>
              </a:extLst>
            </p:cNvPr>
            <p:cNvSpPr/>
            <p:nvPr/>
          </p:nvSpPr>
          <p:spPr>
            <a:xfrm>
              <a:off x="1736815" y="4796191"/>
              <a:ext cx="3155006" cy="1057275"/>
            </a:xfrm>
            <a:custGeom>
              <a:avLst/>
              <a:gdLst>
                <a:gd name="connsiteX0" fmla="*/ 0 w 3155006"/>
                <a:gd name="connsiteY0" fmla="*/ 0 h 1057275"/>
                <a:gd name="connsiteX1" fmla="*/ 2242498 w 3155006"/>
                <a:gd name="connsiteY1" fmla="*/ 0 h 1057275"/>
                <a:gd name="connsiteX2" fmla="*/ 3155006 w 3155006"/>
                <a:gd name="connsiteY2" fmla="*/ 1057275 h 1057275"/>
                <a:gd name="connsiteX3" fmla="*/ 0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2242498" y="0"/>
                  </a:lnTo>
                  <a:lnTo>
                    <a:pt x="3155006" y="1057275"/>
                  </a:lnTo>
                  <a:lnTo>
                    <a:pt x="0" y="1057275"/>
                  </a:lnTo>
                  <a:close/>
                </a:path>
              </a:pathLst>
            </a:custGeom>
            <a:solidFill>
              <a:srgbClr val="00BAAE"/>
            </a:soli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24" name="Right Triangle 23">
              <a:extLst>
                <a:ext uri="{FF2B5EF4-FFF2-40B4-BE49-F238E27FC236}">
                  <a16:creationId xmlns:a16="http://schemas.microsoft.com/office/drawing/2014/main" id="{EBB81167-6ADE-49BC-BA3D-9D9DDB7310D5}"/>
                </a:ext>
              </a:extLst>
            </p:cNvPr>
            <p:cNvSpPr/>
            <p:nvPr/>
          </p:nvSpPr>
          <p:spPr>
            <a:xfrm flipH="1" flipV="1">
              <a:off x="1736815" y="5853466"/>
              <a:ext cx="517225" cy="287547"/>
            </a:xfrm>
            <a:prstGeom prst="rtTriangle">
              <a:avLst/>
            </a:prstGeom>
            <a:gradFill flip="none" rotWithShape="1">
              <a:gsLst>
                <a:gs pos="0">
                  <a:srgbClr val="00BAAE">
                    <a:tint val="66000"/>
                    <a:satMod val="160000"/>
                  </a:srgbClr>
                </a:gs>
                <a:gs pos="50000">
                  <a:srgbClr val="00BAAE">
                    <a:tint val="44500"/>
                    <a:satMod val="160000"/>
                  </a:srgbClr>
                </a:gs>
                <a:gs pos="100000">
                  <a:srgbClr val="00BAAE">
                    <a:tint val="23500"/>
                    <a:satMod val="160000"/>
                  </a:srgbClr>
                </a:gs>
              </a:gsLst>
              <a:lin ang="2700000" scaled="1"/>
              <a:tileRect/>
            </a:grad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E55BFE16-4FDA-448E-ACEA-741EC21CBC3E}"/>
                </a:ext>
              </a:extLst>
            </p:cNvPr>
            <p:cNvSpPr/>
            <p:nvPr/>
          </p:nvSpPr>
          <p:spPr>
            <a:xfrm flipV="1">
              <a:off x="6762032" y="5853465"/>
              <a:ext cx="521208" cy="287547"/>
            </a:xfrm>
            <a:prstGeom prst="rtTriangle">
              <a:avLst/>
            </a:prstGeom>
            <a:gradFill flip="none" rotWithShape="1">
              <a:gsLst>
                <a:gs pos="0">
                  <a:srgbClr val="343535">
                    <a:tint val="66000"/>
                    <a:satMod val="160000"/>
                  </a:srgbClr>
                </a:gs>
                <a:gs pos="50000">
                  <a:srgbClr val="343535">
                    <a:tint val="44500"/>
                    <a:satMod val="160000"/>
                  </a:srgbClr>
                </a:gs>
                <a:gs pos="100000">
                  <a:srgbClr val="343535">
                    <a:tint val="23500"/>
                    <a:satMod val="160000"/>
                  </a:srgbClr>
                </a:gs>
              </a:gsLst>
              <a:lin ang="2700000" scaled="1"/>
              <a:tileRect/>
            </a:gra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5066BD-A266-429F-9B85-56EDC4867E41}"/>
                </a:ext>
              </a:extLst>
            </p:cNvPr>
            <p:cNvSpPr/>
            <p:nvPr/>
          </p:nvSpPr>
          <p:spPr>
            <a:xfrm>
              <a:off x="4128234" y="4796191"/>
              <a:ext cx="3155006" cy="1057275"/>
            </a:xfrm>
            <a:custGeom>
              <a:avLst/>
              <a:gdLst>
                <a:gd name="connsiteX0" fmla="*/ 0 w 3155006"/>
                <a:gd name="connsiteY0" fmla="*/ 0 h 1057275"/>
                <a:gd name="connsiteX1" fmla="*/ 3155006 w 3155006"/>
                <a:gd name="connsiteY1" fmla="*/ 0 h 1057275"/>
                <a:gd name="connsiteX2" fmla="*/ 3155006 w 3155006"/>
                <a:gd name="connsiteY2" fmla="*/ 1057275 h 1057275"/>
                <a:gd name="connsiteX3" fmla="*/ 912508 w 3155006"/>
                <a:gd name="connsiteY3" fmla="*/ 1057275 h 1057275"/>
              </a:gdLst>
              <a:ahLst/>
              <a:cxnLst>
                <a:cxn ang="0">
                  <a:pos x="connsiteX0" y="connsiteY0"/>
                </a:cxn>
                <a:cxn ang="0">
                  <a:pos x="connsiteX1" y="connsiteY1"/>
                </a:cxn>
                <a:cxn ang="0">
                  <a:pos x="connsiteX2" y="connsiteY2"/>
                </a:cxn>
                <a:cxn ang="0">
                  <a:pos x="connsiteX3" y="connsiteY3"/>
                </a:cxn>
              </a:cxnLst>
              <a:rect l="l" t="t" r="r" b="b"/>
              <a:pathLst>
                <a:path w="3155006" h="1057275">
                  <a:moveTo>
                    <a:pt x="0" y="0"/>
                  </a:moveTo>
                  <a:lnTo>
                    <a:pt x="3155006" y="0"/>
                  </a:lnTo>
                  <a:lnTo>
                    <a:pt x="3155006" y="1057275"/>
                  </a:lnTo>
                  <a:lnTo>
                    <a:pt x="912508" y="1057275"/>
                  </a:lnTo>
                  <a:close/>
                </a:path>
              </a:pathLst>
            </a:custGeom>
            <a:solidFill>
              <a:srgbClr val="343535"/>
            </a:solid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B94EF5FD-17BC-48FB-9063-1372DE13DA71}"/>
              </a:ext>
            </a:extLst>
          </p:cNvPr>
          <p:cNvSpPr txBox="1"/>
          <p:nvPr/>
        </p:nvSpPr>
        <p:spPr>
          <a:xfrm>
            <a:off x="4167997" y="6266516"/>
            <a:ext cx="1995491" cy="338554"/>
          </a:xfrm>
          <a:prstGeom prst="rect">
            <a:avLst/>
          </a:prstGeom>
          <a:noFill/>
        </p:spPr>
        <p:txBody>
          <a:bodyPr wrap="square" lIns="0" rtlCol="0" anchor="ctr">
            <a:spAutoFit/>
          </a:bodyPr>
          <a:lstStyle/>
          <a:p>
            <a:r>
              <a:rPr lang="en-US" sz="1600" b="1" dirty="0">
                <a:solidFill>
                  <a:schemeClr val="bg1"/>
                </a:solidFill>
              </a:rPr>
              <a:t>Lorem Ipsum</a:t>
            </a:r>
          </a:p>
        </p:txBody>
      </p:sp>
      <p:sp>
        <p:nvSpPr>
          <p:cNvPr id="29" name="TextBox 28">
            <a:extLst>
              <a:ext uri="{FF2B5EF4-FFF2-40B4-BE49-F238E27FC236}">
                <a16:creationId xmlns:a16="http://schemas.microsoft.com/office/drawing/2014/main" id="{4928BAE1-D062-4A90-BA1E-263AE98273D0}"/>
              </a:ext>
            </a:extLst>
          </p:cNvPr>
          <p:cNvSpPr txBox="1"/>
          <p:nvPr/>
        </p:nvSpPr>
        <p:spPr>
          <a:xfrm>
            <a:off x="4167997" y="4536902"/>
            <a:ext cx="1995491" cy="338554"/>
          </a:xfrm>
          <a:prstGeom prst="rect">
            <a:avLst/>
          </a:prstGeom>
          <a:noFill/>
        </p:spPr>
        <p:txBody>
          <a:bodyPr wrap="square" lIns="0" rtlCol="0" anchor="ctr">
            <a:spAutoFit/>
          </a:bodyPr>
          <a:lstStyle/>
          <a:p>
            <a:r>
              <a:rPr lang="en-US" sz="1600" b="1" dirty="0">
                <a:solidFill>
                  <a:schemeClr val="bg1"/>
                </a:solidFill>
              </a:rPr>
              <a:t>Lorem Ipsum</a:t>
            </a:r>
          </a:p>
        </p:txBody>
      </p:sp>
      <p:sp>
        <p:nvSpPr>
          <p:cNvPr id="30" name="TextBox 29">
            <a:extLst>
              <a:ext uri="{FF2B5EF4-FFF2-40B4-BE49-F238E27FC236}">
                <a16:creationId xmlns:a16="http://schemas.microsoft.com/office/drawing/2014/main" id="{9D601152-613C-4E68-92BB-642686355DC7}"/>
              </a:ext>
            </a:extLst>
          </p:cNvPr>
          <p:cNvSpPr txBox="1"/>
          <p:nvPr/>
        </p:nvSpPr>
        <p:spPr>
          <a:xfrm>
            <a:off x="3924855" y="4852667"/>
            <a:ext cx="1988676" cy="1169551"/>
          </a:xfrm>
          <a:prstGeom prst="rect">
            <a:avLst/>
          </a:prstGeom>
          <a:noFill/>
        </p:spPr>
        <p:txBody>
          <a:bodyPr wrap="square" lIns="0" rIns="0" rtlCol="0" anchor="t">
            <a:spAutoFit/>
          </a:bodyPr>
          <a:lstStyle/>
          <a:p>
            <a:r>
              <a:rPr lang="en-US" sz="1000" dirty="0" err="1">
                <a:solidFill>
                  <a:schemeClr val="bg1"/>
                </a:solidFill>
              </a:rPr>
              <a:t>Realizar</a:t>
            </a:r>
            <a:r>
              <a:rPr lang="en-US" sz="1000" dirty="0">
                <a:solidFill>
                  <a:schemeClr val="bg1"/>
                </a:solidFill>
              </a:rPr>
              <a:t> </a:t>
            </a:r>
            <a:r>
              <a:rPr lang="en-US" sz="1000" dirty="0" err="1">
                <a:solidFill>
                  <a:schemeClr val="bg1"/>
                </a:solidFill>
              </a:rPr>
              <a:t>qualquer</a:t>
            </a:r>
            <a:r>
              <a:rPr lang="en-US" sz="1000" dirty="0">
                <a:solidFill>
                  <a:schemeClr val="bg1"/>
                </a:solidFill>
              </a:rPr>
              <a:t> </a:t>
            </a:r>
            <a:r>
              <a:rPr lang="en-US" sz="1000" dirty="0" err="1">
                <a:solidFill>
                  <a:schemeClr val="bg1"/>
                </a:solidFill>
              </a:rPr>
              <a:t>tipo</a:t>
            </a:r>
            <a:r>
              <a:rPr lang="en-US" sz="1000" dirty="0">
                <a:solidFill>
                  <a:schemeClr val="bg1"/>
                </a:solidFill>
              </a:rPr>
              <a:t> de </a:t>
            </a:r>
            <a:r>
              <a:rPr lang="en-US" sz="1000" dirty="0" err="1">
                <a:solidFill>
                  <a:schemeClr val="bg1"/>
                </a:solidFill>
              </a:rPr>
              <a:t>fraude</a:t>
            </a:r>
            <a:r>
              <a:rPr lang="en-US" sz="1000" dirty="0">
                <a:solidFill>
                  <a:schemeClr val="bg1"/>
                </a:solidFill>
              </a:rPr>
              <a:t> </a:t>
            </a:r>
            <a:r>
              <a:rPr lang="en-US" sz="1000" dirty="0" err="1">
                <a:solidFill>
                  <a:schemeClr val="bg1"/>
                </a:solidFill>
              </a:rPr>
              <a:t>através</a:t>
            </a:r>
            <a:r>
              <a:rPr lang="en-US" sz="1000" dirty="0">
                <a:solidFill>
                  <a:schemeClr val="bg1"/>
                </a:solidFill>
              </a:rPr>
              <a:t> da, </a:t>
            </a:r>
            <a:r>
              <a:rPr lang="en-US" sz="1000" dirty="0" err="1">
                <a:solidFill>
                  <a:schemeClr val="bg1"/>
                </a:solidFill>
              </a:rPr>
              <a:t>frustração</a:t>
            </a:r>
            <a:r>
              <a:rPr lang="en-US" sz="1000" dirty="0">
                <a:solidFill>
                  <a:schemeClr val="bg1"/>
                </a:solidFill>
              </a:rPr>
              <a:t>, </a:t>
            </a:r>
            <a:r>
              <a:rPr lang="en-US" sz="1000" dirty="0" err="1">
                <a:solidFill>
                  <a:schemeClr val="bg1"/>
                </a:solidFill>
              </a:rPr>
              <a:t>manipulação</a:t>
            </a:r>
            <a:r>
              <a:rPr lang="en-US" sz="1000" dirty="0">
                <a:solidFill>
                  <a:schemeClr val="bg1"/>
                </a:solidFill>
              </a:rPr>
              <a:t>, </a:t>
            </a:r>
            <a:r>
              <a:rPr lang="en-US" sz="1000" dirty="0" err="1">
                <a:solidFill>
                  <a:schemeClr val="bg1"/>
                </a:solidFill>
              </a:rPr>
              <a:t>desvio</a:t>
            </a:r>
            <a:r>
              <a:rPr lang="en-US" sz="1000" dirty="0">
                <a:solidFill>
                  <a:schemeClr val="bg1"/>
                </a:solidFill>
              </a:rPr>
              <a:t>, </a:t>
            </a:r>
            <a:r>
              <a:rPr lang="en-US" sz="1000" dirty="0" err="1">
                <a:solidFill>
                  <a:schemeClr val="bg1"/>
                </a:solidFill>
              </a:rPr>
              <a:t>impedimento</a:t>
            </a:r>
            <a:r>
              <a:rPr lang="en-US" sz="1000" dirty="0">
                <a:solidFill>
                  <a:schemeClr val="bg1"/>
                </a:solidFill>
              </a:rPr>
              <a:t> </a:t>
            </a:r>
            <a:r>
              <a:rPr lang="en-US" sz="1000" dirty="0" err="1">
                <a:solidFill>
                  <a:schemeClr val="bg1"/>
                </a:solidFill>
              </a:rPr>
              <a:t>ou</a:t>
            </a:r>
            <a:r>
              <a:rPr lang="en-US" sz="1000" dirty="0">
                <a:solidFill>
                  <a:schemeClr val="bg1"/>
                </a:solidFill>
              </a:rPr>
              <a:t> </a:t>
            </a:r>
            <a:r>
              <a:rPr lang="en-US" sz="1000" dirty="0" err="1">
                <a:solidFill>
                  <a:schemeClr val="bg1"/>
                </a:solidFill>
              </a:rPr>
              <a:t>falsificação</a:t>
            </a:r>
            <a:r>
              <a:rPr lang="en-US" sz="1000" dirty="0">
                <a:solidFill>
                  <a:schemeClr val="bg1"/>
                </a:solidFill>
              </a:rPr>
              <a:t> de </a:t>
            </a:r>
            <a:r>
              <a:rPr lang="en-US" sz="1000" dirty="0" err="1">
                <a:solidFill>
                  <a:schemeClr val="bg1"/>
                </a:solidFill>
              </a:rPr>
              <a:t>registros</a:t>
            </a:r>
            <a:r>
              <a:rPr lang="en-US" sz="1000" dirty="0">
                <a:solidFill>
                  <a:schemeClr val="bg1"/>
                </a:solidFill>
              </a:rPr>
              <a:t> </a:t>
            </a:r>
            <a:r>
              <a:rPr lang="en-US" sz="1000" dirty="0" err="1">
                <a:solidFill>
                  <a:schemeClr val="bg1"/>
                </a:solidFill>
              </a:rPr>
              <a:t>contábeis</a:t>
            </a:r>
            <a:r>
              <a:rPr lang="en-US" sz="1000" dirty="0">
                <a:solidFill>
                  <a:schemeClr val="bg1"/>
                </a:solidFill>
              </a:rPr>
              <a:t>, </a:t>
            </a:r>
            <a:r>
              <a:rPr lang="en-US" sz="1000" dirty="0" err="1">
                <a:solidFill>
                  <a:schemeClr val="bg1"/>
                </a:solidFill>
              </a:rPr>
              <a:t>documentos</a:t>
            </a:r>
            <a:r>
              <a:rPr lang="en-US" sz="1000" dirty="0">
                <a:solidFill>
                  <a:schemeClr val="bg1"/>
                </a:solidFill>
              </a:rPr>
              <a:t> </a:t>
            </a:r>
            <a:r>
              <a:rPr lang="en-US" sz="1000" dirty="0" err="1">
                <a:solidFill>
                  <a:schemeClr val="bg1"/>
                </a:solidFill>
              </a:rPr>
              <a:t>institucionais</a:t>
            </a:r>
            <a:r>
              <a:rPr lang="en-US" sz="1000" dirty="0">
                <a:solidFill>
                  <a:schemeClr val="bg1"/>
                </a:solidFill>
              </a:rPr>
              <a:t>, </a:t>
            </a:r>
            <a:r>
              <a:rPr lang="en-US" sz="1000" dirty="0" err="1">
                <a:solidFill>
                  <a:schemeClr val="bg1"/>
                </a:solidFill>
              </a:rPr>
              <a:t>registro</a:t>
            </a:r>
            <a:r>
              <a:rPr lang="en-US" sz="1000" dirty="0">
                <a:solidFill>
                  <a:schemeClr val="bg1"/>
                </a:solidFill>
              </a:rPr>
              <a:t> </a:t>
            </a:r>
            <a:r>
              <a:rPr lang="en-US" sz="1000" dirty="0" err="1">
                <a:solidFill>
                  <a:schemeClr val="bg1"/>
                </a:solidFill>
              </a:rPr>
              <a:t>internos</a:t>
            </a:r>
            <a:r>
              <a:rPr lang="en-US" sz="1000" dirty="0">
                <a:solidFill>
                  <a:schemeClr val="bg1"/>
                </a:solidFill>
              </a:rPr>
              <a:t> </a:t>
            </a:r>
            <a:r>
              <a:rPr lang="en-US" sz="1000" dirty="0" err="1">
                <a:solidFill>
                  <a:schemeClr val="bg1"/>
                </a:solidFill>
              </a:rPr>
              <a:t>ou</a:t>
            </a:r>
            <a:r>
              <a:rPr lang="en-US" sz="1000" dirty="0">
                <a:solidFill>
                  <a:schemeClr val="bg1"/>
                </a:solidFill>
              </a:rPr>
              <a:t> </a:t>
            </a:r>
            <a:r>
              <a:rPr lang="en-US" sz="1000" dirty="0" err="1">
                <a:solidFill>
                  <a:schemeClr val="bg1"/>
                </a:solidFill>
              </a:rPr>
              <a:t>quaisquer</a:t>
            </a:r>
            <a:r>
              <a:rPr lang="en-US" sz="1000" dirty="0">
                <a:solidFill>
                  <a:schemeClr val="bg1"/>
                </a:solidFill>
              </a:rPr>
              <a:t> </a:t>
            </a:r>
            <a:r>
              <a:rPr lang="en-US" sz="1000" dirty="0" err="1">
                <a:solidFill>
                  <a:schemeClr val="bg1"/>
                </a:solidFill>
              </a:rPr>
              <a:t>desvios</a:t>
            </a:r>
            <a:r>
              <a:rPr lang="en-US" sz="1000" dirty="0">
                <a:solidFill>
                  <a:schemeClr val="bg1"/>
                </a:solidFill>
              </a:rPr>
              <a:t> de bens </a:t>
            </a:r>
            <a:r>
              <a:rPr lang="en-US" sz="1000" dirty="0" err="1">
                <a:solidFill>
                  <a:schemeClr val="bg1"/>
                </a:solidFill>
              </a:rPr>
              <a:t>ou</a:t>
            </a:r>
            <a:r>
              <a:rPr lang="en-US" sz="1000" dirty="0">
                <a:solidFill>
                  <a:schemeClr val="bg1"/>
                </a:solidFill>
              </a:rPr>
              <a:t> </a:t>
            </a:r>
            <a:r>
              <a:rPr lang="en-US" sz="1000" dirty="0" err="1">
                <a:solidFill>
                  <a:schemeClr val="bg1"/>
                </a:solidFill>
              </a:rPr>
              <a:t>valores</a:t>
            </a:r>
            <a:r>
              <a:rPr lang="en-US" sz="1000" dirty="0">
                <a:solidFill>
                  <a:schemeClr val="bg1"/>
                </a:solidFill>
              </a:rPr>
              <a:t> da </a:t>
            </a:r>
            <a:r>
              <a:rPr lang="en-US" sz="1000" dirty="0" err="1">
                <a:solidFill>
                  <a:schemeClr val="bg1"/>
                </a:solidFill>
              </a:rPr>
              <a:t>Organização</a:t>
            </a:r>
            <a:r>
              <a:rPr lang="en-US" sz="1000" dirty="0">
                <a:solidFill>
                  <a:schemeClr val="bg1"/>
                </a:solidFill>
              </a:rPr>
              <a:t>.</a:t>
            </a:r>
          </a:p>
        </p:txBody>
      </p:sp>
      <p:sp>
        <p:nvSpPr>
          <p:cNvPr id="32" name="TextBox 31">
            <a:extLst>
              <a:ext uri="{FF2B5EF4-FFF2-40B4-BE49-F238E27FC236}">
                <a16:creationId xmlns:a16="http://schemas.microsoft.com/office/drawing/2014/main" id="{89240D39-76D4-4970-905D-AF7BC0B1A004}"/>
              </a:ext>
            </a:extLst>
          </p:cNvPr>
          <p:cNvSpPr txBox="1"/>
          <p:nvPr/>
        </p:nvSpPr>
        <p:spPr>
          <a:xfrm>
            <a:off x="3931494" y="2814855"/>
            <a:ext cx="1988676" cy="1169551"/>
          </a:xfrm>
          <a:prstGeom prst="rect">
            <a:avLst/>
          </a:prstGeom>
          <a:noFill/>
        </p:spPr>
        <p:txBody>
          <a:bodyPr wrap="square" lIns="0" rIns="0" rtlCol="0" anchor="t">
            <a:spAutoFit/>
          </a:bodyPr>
          <a:lstStyle/>
          <a:p>
            <a:r>
              <a:rPr lang="pt-BR" sz="1000" dirty="0">
                <a:solidFill>
                  <a:schemeClr val="bg1"/>
                </a:solidFill>
              </a:rPr>
              <a:t>Autorizar, oferecer, prometer ou fornecer um pagamento de facilitação, ou seja, pagamentos feitos a um funcionário público para acelerar ou agilizar as ações rotineiras do governo, como o processamento e a aprovação de pedidos e licenças.</a:t>
            </a:r>
            <a:endParaRPr lang="en-US" sz="1000" dirty="0">
              <a:solidFill>
                <a:schemeClr val="bg1"/>
              </a:solidFill>
            </a:endParaRPr>
          </a:p>
        </p:txBody>
      </p:sp>
      <p:sp>
        <p:nvSpPr>
          <p:cNvPr id="35" name="TextBox 34">
            <a:extLst>
              <a:ext uri="{FF2B5EF4-FFF2-40B4-BE49-F238E27FC236}">
                <a16:creationId xmlns:a16="http://schemas.microsoft.com/office/drawing/2014/main" id="{92598A6C-756E-417D-9A01-1DE179883013}"/>
              </a:ext>
            </a:extLst>
          </p:cNvPr>
          <p:cNvSpPr txBox="1"/>
          <p:nvPr/>
        </p:nvSpPr>
        <p:spPr>
          <a:xfrm>
            <a:off x="985392" y="4536902"/>
            <a:ext cx="1995491" cy="338554"/>
          </a:xfrm>
          <a:prstGeom prst="rect">
            <a:avLst/>
          </a:prstGeom>
          <a:noFill/>
        </p:spPr>
        <p:txBody>
          <a:bodyPr wrap="square" lIns="0" rtlCol="0" anchor="ctr">
            <a:spAutoFit/>
          </a:bodyPr>
          <a:lstStyle/>
          <a:p>
            <a:r>
              <a:rPr lang="en-US" sz="1600" b="1" dirty="0">
                <a:solidFill>
                  <a:schemeClr val="bg1"/>
                </a:solidFill>
              </a:rPr>
              <a:t>Lorem Ipsum</a:t>
            </a:r>
          </a:p>
        </p:txBody>
      </p:sp>
      <p:sp>
        <p:nvSpPr>
          <p:cNvPr id="36" name="TextBox 35">
            <a:extLst>
              <a:ext uri="{FF2B5EF4-FFF2-40B4-BE49-F238E27FC236}">
                <a16:creationId xmlns:a16="http://schemas.microsoft.com/office/drawing/2014/main" id="{E37D3745-4205-4F01-A06E-D5B5658331B7}"/>
              </a:ext>
            </a:extLst>
          </p:cNvPr>
          <p:cNvSpPr txBox="1"/>
          <p:nvPr/>
        </p:nvSpPr>
        <p:spPr>
          <a:xfrm>
            <a:off x="992707" y="4868808"/>
            <a:ext cx="1988676" cy="707886"/>
          </a:xfrm>
          <a:prstGeom prst="rect">
            <a:avLst/>
          </a:prstGeom>
          <a:noFill/>
        </p:spPr>
        <p:txBody>
          <a:bodyPr wrap="square" lIns="0" rIns="0" rtlCol="0" anchor="t">
            <a:spAutoFit/>
          </a:bodyPr>
          <a:lstStyle/>
          <a:p>
            <a:r>
              <a:rPr lang="pt-BR" sz="1000" dirty="0">
                <a:solidFill>
                  <a:schemeClr val="bg1"/>
                </a:solidFill>
              </a:rPr>
              <a:t>Utilizar-se de interposta pessoa física ou jurídica para ocultar ou dissimular seus reais interesses ou a identidade dos beneficiários dos atos praticados.</a:t>
            </a:r>
            <a:endParaRPr lang="en-US" sz="1000" dirty="0">
              <a:solidFill>
                <a:schemeClr val="bg1"/>
              </a:solidFill>
            </a:endParaRPr>
          </a:p>
        </p:txBody>
      </p:sp>
      <p:sp>
        <p:nvSpPr>
          <p:cNvPr id="38" name="TextBox 37">
            <a:extLst>
              <a:ext uri="{FF2B5EF4-FFF2-40B4-BE49-F238E27FC236}">
                <a16:creationId xmlns:a16="http://schemas.microsoft.com/office/drawing/2014/main" id="{EE9D95FA-6F1C-44E7-9FEA-236F6B45F9FA}"/>
              </a:ext>
            </a:extLst>
          </p:cNvPr>
          <p:cNvSpPr txBox="1"/>
          <p:nvPr/>
        </p:nvSpPr>
        <p:spPr>
          <a:xfrm>
            <a:off x="985392" y="2776153"/>
            <a:ext cx="2118189" cy="1323439"/>
          </a:xfrm>
          <a:prstGeom prst="rect">
            <a:avLst/>
          </a:prstGeom>
          <a:noFill/>
        </p:spPr>
        <p:txBody>
          <a:bodyPr wrap="square" lIns="0" rIns="0" rtlCol="0" anchor="t">
            <a:spAutoFit/>
          </a:bodyPr>
          <a:lstStyle/>
          <a:p>
            <a:r>
              <a:rPr lang="pt-BR" sz="1000" dirty="0">
                <a:solidFill>
                  <a:schemeClr val="bg1"/>
                </a:solidFill>
              </a:rPr>
              <a:t>Receber ou realizar pagamentos, oferecer vantagens, benefícios, brindes, presentes, convites, entretenimento, hospitalidades, refeições, promessas de pagamento ou comissões a terceiros e agentes públicos, entidades governamentais e administração pública nacional e estrangeira.</a:t>
            </a:r>
            <a:endParaRPr lang="en-US" sz="1000" dirty="0">
              <a:solidFill>
                <a:schemeClr val="bg1"/>
              </a:solidFill>
            </a:endParaRPr>
          </a:p>
        </p:txBody>
      </p:sp>
      <p:sp>
        <p:nvSpPr>
          <p:cNvPr id="66" name="Freeform 1387">
            <a:extLst>
              <a:ext uri="{FF2B5EF4-FFF2-40B4-BE49-F238E27FC236}">
                <a16:creationId xmlns:a16="http://schemas.microsoft.com/office/drawing/2014/main" id="{2A30F154-93E0-4C75-BF2F-12118140D48A}"/>
              </a:ext>
            </a:extLst>
          </p:cNvPr>
          <p:cNvSpPr>
            <a:spLocks/>
          </p:cNvSpPr>
          <p:nvPr/>
        </p:nvSpPr>
        <p:spPr bwMode="auto">
          <a:xfrm>
            <a:off x="337552" y="3129822"/>
            <a:ext cx="432000" cy="432000"/>
          </a:xfrm>
          <a:custGeom>
            <a:avLst/>
            <a:gdLst>
              <a:gd name="T0" fmla="*/ 1828 w 1828"/>
              <a:gd name="T1" fmla="*/ 246 h 1850"/>
              <a:gd name="T2" fmla="*/ 1583 w 1828"/>
              <a:gd name="T3" fmla="*/ 0 h 1850"/>
              <a:gd name="T4" fmla="*/ 914 w 1828"/>
              <a:gd name="T5" fmla="*/ 669 h 1850"/>
              <a:gd name="T6" fmla="*/ 245 w 1828"/>
              <a:gd name="T7" fmla="*/ 0 h 1850"/>
              <a:gd name="T8" fmla="*/ 0 w 1828"/>
              <a:gd name="T9" fmla="*/ 246 h 1850"/>
              <a:gd name="T10" fmla="*/ 664 w 1828"/>
              <a:gd name="T11" fmla="*/ 919 h 1850"/>
              <a:gd name="T12" fmla="*/ 671 w 1828"/>
              <a:gd name="T13" fmla="*/ 926 h 1850"/>
              <a:gd name="T14" fmla="*/ 0 w 1828"/>
              <a:gd name="T15" fmla="*/ 1605 h 1850"/>
              <a:gd name="T16" fmla="*/ 245 w 1828"/>
              <a:gd name="T17" fmla="*/ 1850 h 1850"/>
              <a:gd name="T18" fmla="*/ 914 w 1828"/>
              <a:gd name="T19" fmla="*/ 1182 h 1850"/>
              <a:gd name="T20" fmla="*/ 1583 w 1828"/>
              <a:gd name="T21" fmla="*/ 1850 h 1850"/>
              <a:gd name="T22" fmla="*/ 1828 w 1828"/>
              <a:gd name="T23" fmla="*/ 1605 h 1850"/>
              <a:gd name="T24" fmla="*/ 1155 w 1828"/>
              <a:gd name="T25" fmla="*/ 924 h 1850"/>
              <a:gd name="T26" fmla="*/ 1828 w 1828"/>
              <a:gd name="T27" fmla="*/ 24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50">
                <a:moveTo>
                  <a:pt x="1828" y="246"/>
                </a:moveTo>
                <a:lnTo>
                  <a:pt x="1583" y="0"/>
                </a:lnTo>
                <a:lnTo>
                  <a:pt x="914" y="669"/>
                </a:lnTo>
                <a:lnTo>
                  <a:pt x="245" y="0"/>
                </a:lnTo>
                <a:lnTo>
                  <a:pt x="0" y="246"/>
                </a:lnTo>
                <a:lnTo>
                  <a:pt x="664" y="919"/>
                </a:lnTo>
                <a:lnTo>
                  <a:pt x="671" y="926"/>
                </a:lnTo>
                <a:lnTo>
                  <a:pt x="0" y="1605"/>
                </a:lnTo>
                <a:lnTo>
                  <a:pt x="245" y="1850"/>
                </a:lnTo>
                <a:lnTo>
                  <a:pt x="914" y="1182"/>
                </a:lnTo>
                <a:lnTo>
                  <a:pt x="1583" y="1850"/>
                </a:lnTo>
                <a:lnTo>
                  <a:pt x="1828" y="1605"/>
                </a:lnTo>
                <a:lnTo>
                  <a:pt x="1155" y="924"/>
                </a:lnTo>
                <a:lnTo>
                  <a:pt x="1828" y="246"/>
                </a:ln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Rectangle 3">
            <a:extLst>
              <a:ext uri="{FF2B5EF4-FFF2-40B4-BE49-F238E27FC236}">
                <a16:creationId xmlns:a16="http://schemas.microsoft.com/office/drawing/2014/main" id="{71CF85B1-07E4-4344-A4FD-3CDF73B7F0E3}"/>
              </a:ext>
            </a:extLst>
          </p:cNvPr>
          <p:cNvSpPr/>
          <p:nvPr/>
        </p:nvSpPr>
        <p:spPr>
          <a:xfrm>
            <a:off x="985392" y="6934974"/>
            <a:ext cx="2244077" cy="707886"/>
          </a:xfrm>
          <a:prstGeom prst="rect">
            <a:avLst/>
          </a:prstGeom>
        </p:spPr>
        <p:txBody>
          <a:bodyPr wrap="square">
            <a:spAutoFit/>
          </a:bodyPr>
          <a:lstStyle/>
          <a:p>
            <a:r>
              <a:rPr lang="pt-BR" sz="1000" dirty="0">
                <a:solidFill>
                  <a:schemeClr val="bg1"/>
                </a:solidFill>
              </a:rPr>
              <a:t>Realizar doações ou patrocínios a partidos políticos e campanhas políticas, utilizando o dinheiro, nome ou bens da Organização.</a:t>
            </a:r>
            <a:endParaRPr lang="en-US" sz="1000" dirty="0">
              <a:solidFill>
                <a:schemeClr val="bg1"/>
              </a:solidFill>
            </a:endParaRPr>
          </a:p>
        </p:txBody>
      </p:sp>
      <p:sp>
        <p:nvSpPr>
          <p:cNvPr id="67" name="TextBox 66">
            <a:extLst>
              <a:ext uri="{FF2B5EF4-FFF2-40B4-BE49-F238E27FC236}">
                <a16:creationId xmlns:a16="http://schemas.microsoft.com/office/drawing/2014/main" id="{63E560E0-2B15-4A42-A6CF-074CBB73307B}"/>
              </a:ext>
            </a:extLst>
          </p:cNvPr>
          <p:cNvSpPr txBox="1"/>
          <p:nvPr/>
        </p:nvSpPr>
        <p:spPr>
          <a:xfrm>
            <a:off x="3938134" y="6882105"/>
            <a:ext cx="1988676" cy="1015663"/>
          </a:xfrm>
          <a:prstGeom prst="rect">
            <a:avLst/>
          </a:prstGeom>
          <a:noFill/>
        </p:spPr>
        <p:txBody>
          <a:bodyPr wrap="square" lIns="0" rIns="0" rtlCol="0" anchor="t">
            <a:spAutoFit/>
          </a:bodyPr>
          <a:lstStyle/>
          <a:p>
            <a:r>
              <a:rPr lang="en-US" sz="1000" dirty="0" err="1">
                <a:solidFill>
                  <a:schemeClr val="bg1"/>
                </a:solidFill>
              </a:rPr>
              <a:t>Relacionar</a:t>
            </a:r>
            <a:r>
              <a:rPr lang="en-US" sz="1000" dirty="0">
                <a:solidFill>
                  <a:schemeClr val="bg1"/>
                </a:solidFill>
              </a:rPr>
              <a:t>-se com </a:t>
            </a:r>
            <a:r>
              <a:rPr lang="en-US" sz="1000" dirty="0" err="1">
                <a:solidFill>
                  <a:schemeClr val="bg1"/>
                </a:solidFill>
              </a:rPr>
              <a:t>terceiros</a:t>
            </a:r>
            <a:r>
              <a:rPr lang="en-US" sz="1000" dirty="0">
                <a:solidFill>
                  <a:schemeClr val="bg1"/>
                </a:solidFill>
              </a:rPr>
              <a:t> e </a:t>
            </a:r>
            <a:r>
              <a:rPr lang="en-US" sz="1000" dirty="0" err="1">
                <a:solidFill>
                  <a:schemeClr val="bg1"/>
                </a:solidFill>
              </a:rPr>
              <a:t>parceiros</a:t>
            </a:r>
            <a:r>
              <a:rPr lang="en-US" sz="1000" dirty="0">
                <a:solidFill>
                  <a:schemeClr val="bg1"/>
                </a:solidFill>
              </a:rPr>
              <a:t> de </a:t>
            </a:r>
            <a:r>
              <a:rPr lang="en-US" sz="1000" dirty="0" err="1">
                <a:solidFill>
                  <a:schemeClr val="bg1"/>
                </a:solidFill>
              </a:rPr>
              <a:t>negócios</a:t>
            </a:r>
            <a:r>
              <a:rPr lang="en-US" sz="1000" dirty="0">
                <a:solidFill>
                  <a:schemeClr val="bg1"/>
                </a:solidFill>
              </a:rPr>
              <a:t> </a:t>
            </a:r>
            <a:r>
              <a:rPr lang="en-US" sz="1000" dirty="0" err="1">
                <a:solidFill>
                  <a:schemeClr val="bg1"/>
                </a:solidFill>
              </a:rPr>
              <a:t>inidôneos</a:t>
            </a:r>
            <a:r>
              <a:rPr lang="en-US" sz="1000" dirty="0">
                <a:solidFill>
                  <a:schemeClr val="bg1"/>
                </a:solidFill>
              </a:rPr>
              <a:t>, que se </a:t>
            </a:r>
            <a:r>
              <a:rPr lang="en-US" sz="1000" dirty="0" err="1">
                <a:solidFill>
                  <a:schemeClr val="bg1"/>
                </a:solidFill>
              </a:rPr>
              <a:t>recusam</a:t>
            </a:r>
            <a:r>
              <a:rPr lang="en-US" sz="1000" dirty="0">
                <a:solidFill>
                  <a:schemeClr val="bg1"/>
                </a:solidFill>
              </a:rPr>
              <a:t> a </a:t>
            </a:r>
            <a:r>
              <a:rPr lang="en-US" sz="1000" dirty="0" err="1">
                <a:solidFill>
                  <a:schemeClr val="bg1"/>
                </a:solidFill>
              </a:rPr>
              <a:t>assinar</a:t>
            </a:r>
            <a:r>
              <a:rPr lang="en-US" sz="1000" dirty="0">
                <a:solidFill>
                  <a:schemeClr val="bg1"/>
                </a:solidFill>
              </a:rPr>
              <a:t> </a:t>
            </a:r>
            <a:r>
              <a:rPr lang="en-US" sz="1000" dirty="0" err="1">
                <a:solidFill>
                  <a:schemeClr val="bg1"/>
                </a:solidFill>
              </a:rPr>
              <a:t>cláusula</a:t>
            </a:r>
            <a:r>
              <a:rPr lang="en-US" sz="1000" dirty="0">
                <a:solidFill>
                  <a:schemeClr val="bg1"/>
                </a:solidFill>
              </a:rPr>
              <a:t> </a:t>
            </a:r>
            <a:r>
              <a:rPr lang="en-US" sz="1000" dirty="0" err="1">
                <a:solidFill>
                  <a:schemeClr val="bg1"/>
                </a:solidFill>
              </a:rPr>
              <a:t>anticorrupção</a:t>
            </a:r>
            <a:r>
              <a:rPr lang="en-US" sz="1000" dirty="0">
                <a:solidFill>
                  <a:schemeClr val="bg1"/>
                </a:solidFill>
              </a:rPr>
              <a:t> </a:t>
            </a:r>
            <a:r>
              <a:rPr lang="en-US" sz="1000" dirty="0" err="1">
                <a:solidFill>
                  <a:schemeClr val="bg1"/>
                </a:solidFill>
              </a:rPr>
              <a:t>ou</a:t>
            </a:r>
            <a:r>
              <a:rPr lang="en-US" sz="1000" dirty="0">
                <a:solidFill>
                  <a:schemeClr val="bg1"/>
                </a:solidFill>
              </a:rPr>
              <a:t> que </a:t>
            </a:r>
            <a:r>
              <a:rPr lang="en-US" sz="1000" dirty="0" err="1">
                <a:solidFill>
                  <a:schemeClr val="bg1"/>
                </a:solidFill>
              </a:rPr>
              <a:t>solicitam</a:t>
            </a:r>
            <a:r>
              <a:rPr lang="en-US" sz="1000" dirty="0">
                <a:solidFill>
                  <a:schemeClr val="bg1"/>
                </a:solidFill>
              </a:rPr>
              <a:t> </a:t>
            </a:r>
            <a:r>
              <a:rPr lang="en-US" sz="1000" dirty="0" err="1">
                <a:solidFill>
                  <a:schemeClr val="bg1"/>
                </a:solidFill>
              </a:rPr>
              <a:t>quaisquer</a:t>
            </a:r>
            <a:r>
              <a:rPr lang="en-US" sz="1000" dirty="0">
                <a:solidFill>
                  <a:schemeClr val="bg1"/>
                </a:solidFill>
              </a:rPr>
              <a:t> </a:t>
            </a:r>
            <a:r>
              <a:rPr lang="en-US" sz="1000" dirty="0" err="1">
                <a:solidFill>
                  <a:schemeClr val="bg1"/>
                </a:solidFill>
              </a:rPr>
              <a:t>tipo</a:t>
            </a:r>
            <a:r>
              <a:rPr lang="en-US" sz="1000" dirty="0">
                <a:solidFill>
                  <a:schemeClr val="bg1"/>
                </a:solidFill>
              </a:rPr>
              <a:t> de </a:t>
            </a:r>
            <a:r>
              <a:rPr lang="en-US" sz="1000" dirty="0" err="1">
                <a:solidFill>
                  <a:schemeClr val="bg1"/>
                </a:solidFill>
              </a:rPr>
              <a:t>vantagens</a:t>
            </a:r>
            <a:r>
              <a:rPr lang="en-US" sz="1000" dirty="0">
                <a:solidFill>
                  <a:schemeClr val="bg1"/>
                </a:solidFill>
              </a:rPr>
              <a:t> para </a:t>
            </a:r>
            <a:r>
              <a:rPr lang="en-US" sz="1000" dirty="0" err="1">
                <a:solidFill>
                  <a:schemeClr val="bg1"/>
                </a:solidFill>
              </a:rPr>
              <a:t>firmar</a:t>
            </a:r>
            <a:r>
              <a:rPr lang="en-US" sz="1000" dirty="0">
                <a:solidFill>
                  <a:schemeClr val="bg1"/>
                </a:solidFill>
              </a:rPr>
              <a:t> </a:t>
            </a:r>
            <a:r>
              <a:rPr lang="en-US" sz="1000" dirty="0" err="1">
                <a:solidFill>
                  <a:schemeClr val="bg1"/>
                </a:solidFill>
              </a:rPr>
              <a:t>contrato</a:t>
            </a:r>
            <a:r>
              <a:rPr lang="en-US" sz="1000" dirty="0">
                <a:solidFill>
                  <a:schemeClr val="bg1"/>
                </a:solidFill>
              </a:rPr>
              <a:t>.</a:t>
            </a:r>
          </a:p>
        </p:txBody>
      </p:sp>
      <p:sp>
        <p:nvSpPr>
          <p:cNvPr id="68" name="Freeform 1387">
            <a:extLst>
              <a:ext uri="{FF2B5EF4-FFF2-40B4-BE49-F238E27FC236}">
                <a16:creationId xmlns:a16="http://schemas.microsoft.com/office/drawing/2014/main" id="{DFAD3455-CD16-4013-856A-0BE44B11B94B}"/>
              </a:ext>
            </a:extLst>
          </p:cNvPr>
          <p:cNvSpPr>
            <a:spLocks/>
          </p:cNvSpPr>
          <p:nvPr/>
        </p:nvSpPr>
        <p:spPr bwMode="auto">
          <a:xfrm>
            <a:off x="337552" y="5130181"/>
            <a:ext cx="432000" cy="432000"/>
          </a:xfrm>
          <a:custGeom>
            <a:avLst/>
            <a:gdLst>
              <a:gd name="T0" fmla="*/ 1828 w 1828"/>
              <a:gd name="T1" fmla="*/ 246 h 1850"/>
              <a:gd name="T2" fmla="*/ 1583 w 1828"/>
              <a:gd name="T3" fmla="*/ 0 h 1850"/>
              <a:gd name="T4" fmla="*/ 914 w 1828"/>
              <a:gd name="T5" fmla="*/ 669 h 1850"/>
              <a:gd name="T6" fmla="*/ 245 w 1828"/>
              <a:gd name="T7" fmla="*/ 0 h 1850"/>
              <a:gd name="T8" fmla="*/ 0 w 1828"/>
              <a:gd name="T9" fmla="*/ 246 h 1850"/>
              <a:gd name="T10" fmla="*/ 664 w 1828"/>
              <a:gd name="T11" fmla="*/ 919 h 1850"/>
              <a:gd name="T12" fmla="*/ 671 w 1828"/>
              <a:gd name="T13" fmla="*/ 926 h 1850"/>
              <a:gd name="T14" fmla="*/ 0 w 1828"/>
              <a:gd name="T15" fmla="*/ 1605 h 1850"/>
              <a:gd name="T16" fmla="*/ 245 w 1828"/>
              <a:gd name="T17" fmla="*/ 1850 h 1850"/>
              <a:gd name="T18" fmla="*/ 914 w 1828"/>
              <a:gd name="T19" fmla="*/ 1182 h 1850"/>
              <a:gd name="T20" fmla="*/ 1583 w 1828"/>
              <a:gd name="T21" fmla="*/ 1850 h 1850"/>
              <a:gd name="T22" fmla="*/ 1828 w 1828"/>
              <a:gd name="T23" fmla="*/ 1605 h 1850"/>
              <a:gd name="T24" fmla="*/ 1155 w 1828"/>
              <a:gd name="T25" fmla="*/ 924 h 1850"/>
              <a:gd name="T26" fmla="*/ 1828 w 1828"/>
              <a:gd name="T27" fmla="*/ 24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50">
                <a:moveTo>
                  <a:pt x="1828" y="246"/>
                </a:moveTo>
                <a:lnTo>
                  <a:pt x="1583" y="0"/>
                </a:lnTo>
                <a:lnTo>
                  <a:pt x="914" y="669"/>
                </a:lnTo>
                <a:lnTo>
                  <a:pt x="245" y="0"/>
                </a:lnTo>
                <a:lnTo>
                  <a:pt x="0" y="246"/>
                </a:lnTo>
                <a:lnTo>
                  <a:pt x="664" y="919"/>
                </a:lnTo>
                <a:lnTo>
                  <a:pt x="671" y="926"/>
                </a:lnTo>
                <a:lnTo>
                  <a:pt x="0" y="1605"/>
                </a:lnTo>
                <a:lnTo>
                  <a:pt x="245" y="1850"/>
                </a:lnTo>
                <a:lnTo>
                  <a:pt x="914" y="1182"/>
                </a:lnTo>
                <a:lnTo>
                  <a:pt x="1583" y="1850"/>
                </a:lnTo>
                <a:lnTo>
                  <a:pt x="1828" y="1605"/>
                </a:lnTo>
                <a:lnTo>
                  <a:pt x="1155" y="924"/>
                </a:lnTo>
                <a:lnTo>
                  <a:pt x="1828" y="246"/>
                </a:ln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87">
            <a:extLst>
              <a:ext uri="{FF2B5EF4-FFF2-40B4-BE49-F238E27FC236}">
                <a16:creationId xmlns:a16="http://schemas.microsoft.com/office/drawing/2014/main" id="{6A897619-522B-4813-9F07-E25CCDA3A181}"/>
              </a:ext>
            </a:extLst>
          </p:cNvPr>
          <p:cNvSpPr>
            <a:spLocks/>
          </p:cNvSpPr>
          <p:nvPr/>
        </p:nvSpPr>
        <p:spPr bwMode="auto">
          <a:xfrm>
            <a:off x="345662" y="7287155"/>
            <a:ext cx="432000" cy="432000"/>
          </a:xfrm>
          <a:custGeom>
            <a:avLst/>
            <a:gdLst>
              <a:gd name="T0" fmla="*/ 1828 w 1828"/>
              <a:gd name="T1" fmla="*/ 246 h 1850"/>
              <a:gd name="T2" fmla="*/ 1583 w 1828"/>
              <a:gd name="T3" fmla="*/ 0 h 1850"/>
              <a:gd name="T4" fmla="*/ 914 w 1828"/>
              <a:gd name="T5" fmla="*/ 669 h 1850"/>
              <a:gd name="T6" fmla="*/ 245 w 1828"/>
              <a:gd name="T7" fmla="*/ 0 h 1850"/>
              <a:gd name="T8" fmla="*/ 0 w 1828"/>
              <a:gd name="T9" fmla="*/ 246 h 1850"/>
              <a:gd name="T10" fmla="*/ 664 w 1828"/>
              <a:gd name="T11" fmla="*/ 919 h 1850"/>
              <a:gd name="T12" fmla="*/ 671 w 1828"/>
              <a:gd name="T13" fmla="*/ 926 h 1850"/>
              <a:gd name="T14" fmla="*/ 0 w 1828"/>
              <a:gd name="T15" fmla="*/ 1605 h 1850"/>
              <a:gd name="T16" fmla="*/ 245 w 1828"/>
              <a:gd name="T17" fmla="*/ 1850 h 1850"/>
              <a:gd name="T18" fmla="*/ 914 w 1828"/>
              <a:gd name="T19" fmla="*/ 1182 h 1850"/>
              <a:gd name="T20" fmla="*/ 1583 w 1828"/>
              <a:gd name="T21" fmla="*/ 1850 h 1850"/>
              <a:gd name="T22" fmla="*/ 1828 w 1828"/>
              <a:gd name="T23" fmla="*/ 1605 h 1850"/>
              <a:gd name="T24" fmla="*/ 1155 w 1828"/>
              <a:gd name="T25" fmla="*/ 924 h 1850"/>
              <a:gd name="T26" fmla="*/ 1828 w 1828"/>
              <a:gd name="T27" fmla="*/ 24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50">
                <a:moveTo>
                  <a:pt x="1828" y="246"/>
                </a:moveTo>
                <a:lnTo>
                  <a:pt x="1583" y="0"/>
                </a:lnTo>
                <a:lnTo>
                  <a:pt x="914" y="669"/>
                </a:lnTo>
                <a:lnTo>
                  <a:pt x="245" y="0"/>
                </a:lnTo>
                <a:lnTo>
                  <a:pt x="0" y="246"/>
                </a:lnTo>
                <a:lnTo>
                  <a:pt x="664" y="919"/>
                </a:lnTo>
                <a:lnTo>
                  <a:pt x="671" y="926"/>
                </a:lnTo>
                <a:lnTo>
                  <a:pt x="0" y="1605"/>
                </a:lnTo>
                <a:lnTo>
                  <a:pt x="245" y="1850"/>
                </a:lnTo>
                <a:lnTo>
                  <a:pt x="914" y="1182"/>
                </a:lnTo>
                <a:lnTo>
                  <a:pt x="1583" y="1850"/>
                </a:lnTo>
                <a:lnTo>
                  <a:pt x="1828" y="1605"/>
                </a:lnTo>
                <a:lnTo>
                  <a:pt x="1155" y="924"/>
                </a:lnTo>
                <a:lnTo>
                  <a:pt x="1828" y="246"/>
                </a:ln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387">
            <a:extLst>
              <a:ext uri="{FF2B5EF4-FFF2-40B4-BE49-F238E27FC236}">
                <a16:creationId xmlns:a16="http://schemas.microsoft.com/office/drawing/2014/main" id="{CCAE31D9-14F7-400D-8EC1-023AE734B7DF}"/>
              </a:ext>
            </a:extLst>
          </p:cNvPr>
          <p:cNvSpPr>
            <a:spLocks/>
          </p:cNvSpPr>
          <p:nvPr/>
        </p:nvSpPr>
        <p:spPr bwMode="auto">
          <a:xfrm>
            <a:off x="6122953" y="3125726"/>
            <a:ext cx="432000" cy="432000"/>
          </a:xfrm>
          <a:custGeom>
            <a:avLst/>
            <a:gdLst>
              <a:gd name="T0" fmla="*/ 1828 w 1828"/>
              <a:gd name="T1" fmla="*/ 246 h 1850"/>
              <a:gd name="T2" fmla="*/ 1583 w 1828"/>
              <a:gd name="T3" fmla="*/ 0 h 1850"/>
              <a:gd name="T4" fmla="*/ 914 w 1828"/>
              <a:gd name="T5" fmla="*/ 669 h 1850"/>
              <a:gd name="T6" fmla="*/ 245 w 1828"/>
              <a:gd name="T7" fmla="*/ 0 h 1850"/>
              <a:gd name="T8" fmla="*/ 0 w 1828"/>
              <a:gd name="T9" fmla="*/ 246 h 1850"/>
              <a:gd name="T10" fmla="*/ 664 w 1828"/>
              <a:gd name="T11" fmla="*/ 919 h 1850"/>
              <a:gd name="T12" fmla="*/ 671 w 1828"/>
              <a:gd name="T13" fmla="*/ 926 h 1850"/>
              <a:gd name="T14" fmla="*/ 0 w 1828"/>
              <a:gd name="T15" fmla="*/ 1605 h 1850"/>
              <a:gd name="T16" fmla="*/ 245 w 1828"/>
              <a:gd name="T17" fmla="*/ 1850 h 1850"/>
              <a:gd name="T18" fmla="*/ 914 w 1828"/>
              <a:gd name="T19" fmla="*/ 1182 h 1850"/>
              <a:gd name="T20" fmla="*/ 1583 w 1828"/>
              <a:gd name="T21" fmla="*/ 1850 h 1850"/>
              <a:gd name="T22" fmla="*/ 1828 w 1828"/>
              <a:gd name="T23" fmla="*/ 1605 h 1850"/>
              <a:gd name="T24" fmla="*/ 1155 w 1828"/>
              <a:gd name="T25" fmla="*/ 924 h 1850"/>
              <a:gd name="T26" fmla="*/ 1828 w 1828"/>
              <a:gd name="T27" fmla="*/ 24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50">
                <a:moveTo>
                  <a:pt x="1828" y="246"/>
                </a:moveTo>
                <a:lnTo>
                  <a:pt x="1583" y="0"/>
                </a:lnTo>
                <a:lnTo>
                  <a:pt x="914" y="669"/>
                </a:lnTo>
                <a:lnTo>
                  <a:pt x="245" y="0"/>
                </a:lnTo>
                <a:lnTo>
                  <a:pt x="0" y="246"/>
                </a:lnTo>
                <a:lnTo>
                  <a:pt x="664" y="919"/>
                </a:lnTo>
                <a:lnTo>
                  <a:pt x="671" y="926"/>
                </a:lnTo>
                <a:lnTo>
                  <a:pt x="0" y="1605"/>
                </a:lnTo>
                <a:lnTo>
                  <a:pt x="245" y="1850"/>
                </a:lnTo>
                <a:lnTo>
                  <a:pt x="914" y="1182"/>
                </a:lnTo>
                <a:lnTo>
                  <a:pt x="1583" y="1850"/>
                </a:lnTo>
                <a:lnTo>
                  <a:pt x="1828" y="1605"/>
                </a:lnTo>
                <a:lnTo>
                  <a:pt x="1155" y="924"/>
                </a:lnTo>
                <a:lnTo>
                  <a:pt x="1828" y="246"/>
                </a:ln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387">
            <a:extLst>
              <a:ext uri="{FF2B5EF4-FFF2-40B4-BE49-F238E27FC236}">
                <a16:creationId xmlns:a16="http://schemas.microsoft.com/office/drawing/2014/main" id="{976AFCC9-A2B5-4482-9396-43BDD30501B2}"/>
              </a:ext>
            </a:extLst>
          </p:cNvPr>
          <p:cNvSpPr>
            <a:spLocks/>
          </p:cNvSpPr>
          <p:nvPr/>
        </p:nvSpPr>
        <p:spPr bwMode="auto">
          <a:xfrm>
            <a:off x="6129280" y="5144694"/>
            <a:ext cx="432000" cy="432000"/>
          </a:xfrm>
          <a:custGeom>
            <a:avLst/>
            <a:gdLst>
              <a:gd name="T0" fmla="*/ 1828 w 1828"/>
              <a:gd name="T1" fmla="*/ 246 h 1850"/>
              <a:gd name="T2" fmla="*/ 1583 w 1828"/>
              <a:gd name="T3" fmla="*/ 0 h 1850"/>
              <a:gd name="T4" fmla="*/ 914 w 1828"/>
              <a:gd name="T5" fmla="*/ 669 h 1850"/>
              <a:gd name="T6" fmla="*/ 245 w 1828"/>
              <a:gd name="T7" fmla="*/ 0 h 1850"/>
              <a:gd name="T8" fmla="*/ 0 w 1828"/>
              <a:gd name="T9" fmla="*/ 246 h 1850"/>
              <a:gd name="T10" fmla="*/ 664 w 1828"/>
              <a:gd name="T11" fmla="*/ 919 h 1850"/>
              <a:gd name="T12" fmla="*/ 671 w 1828"/>
              <a:gd name="T13" fmla="*/ 926 h 1850"/>
              <a:gd name="T14" fmla="*/ 0 w 1828"/>
              <a:gd name="T15" fmla="*/ 1605 h 1850"/>
              <a:gd name="T16" fmla="*/ 245 w 1828"/>
              <a:gd name="T17" fmla="*/ 1850 h 1850"/>
              <a:gd name="T18" fmla="*/ 914 w 1828"/>
              <a:gd name="T19" fmla="*/ 1182 h 1850"/>
              <a:gd name="T20" fmla="*/ 1583 w 1828"/>
              <a:gd name="T21" fmla="*/ 1850 h 1850"/>
              <a:gd name="T22" fmla="*/ 1828 w 1828"/>
              <a:gd name="T23" fmla="*/ 1605 h 1850"/>
              <a:gd name="T24" fmla="*/ 1155 w 1828"/>
              <a:gd name="T25" fmla="*/ 924 h 1850"/>
              <a:gd name="T26" fmla="*/ 1828 w 1828"/>
              <a:gd name="T27" fmla="*/ 24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50">
                <a:moveTo>
                  <a:pt x="1828" y="246"/>
                </a:moveTo>
                <a:lnTo>
                  <a:pt x="1583" y="0"/>
                </a:lnTo>
                <a:lnTo>
                  <a:pt x="914" y="669"/>
                </a:lnTo>
                <a:lnTo>
                  <a:pt x="245" y="0"/>
                </a:lnTo>
                <a:lnTo>
                  <a:pt x="0" y="246"/>
                </a:lnTo>
                <a:lnTo>
                  <a:pt x="664" y="919"/>
                </a:lnTo>
                <a:lnTo>
                  <a:pt x="671" y="926"/>
                </a:lnTo>
                <a:lnTo>
                  <a:pt x="0" y="1605"/>
                </a:lnTo>
                <a:lnTo>
                  <a:pt x="245" y="1850"/>
                </a:lnTo>
                <a:lnTo>
                  <a:pt x="914" y="1182"/>
                </a:lnTo>
                <a:lnTo>
                  <a:pt x="1583" y="1850"/>
                </a:lnTo>
                <a:lnTo>
                  <a:pt x="1828" y="1605"/>
                </a:lnTo>
                <a:lnTo>
                  <a:pt x="1155" y="924"/>
                </a:lnTo>
                <a:lnTo>
                  <a:pt x="1828" y="246"/>
                </a:ln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387">
            <a:extLst>
              <a:ext uri="{FF2B5EF4-FFF2-40B4-BE49-F238E27FC236}">
                <a16:creationId xmlns:a16="http://schemas.microsoft.com/office/drawing/2014/main" id="{38EAF752-8573-40A3-9C54-2C57FF87911C}"/>
              </a:ext>
            </a:extLst>
          </p:cNvPr>
          <p:cNvSpPr>
            <a:spLocks/>
          </p:cNvSpPr>
          <p:nvPr/>
        </p:nvSpPr>
        <p:spPr bwMode="auto">
          <a:xfrm>
            <a:off x="6122953" y="7230760"/>
            <a:ext cx="432000" cy="432000"/>
          </a:xfrm>
          <a:custGeom>
            <a:avLst/>
            <a:gdLst>
              <a:gd name="T0" fmla="*/ 1828 w 1828"/>
              <a:gd name="T1" fmla="*/ 246 h 1850"/>
              <a:gd name="T2" fmla="*/ 1583 w 1828"/>
              <a:gd name="T3" fmla="*/ 0 h 1850"/>
              <a:gd name="T4" fmla="*/ 914 w 1828"/>
              <a:gd name="T5" fmla="*/ 669 h 1850"/>
              <a:gd name="T6" fmla="*/ 245 w 1828"/>
              <a:gd name="T7" fmla="*/ 0 h 1850"/>
              <a:gd name="T8" fmla="*/ 0 w 1828"/>
              <a:gd name="T9" fmla="*/ 246 h 1850"/>
              <a:gd name="T10" fmla="*/ 664 w 1828"/>
              <a:gd name="T11" fmla="*/ 919 h 1850"/>
              <a:gd name="T12" fmla="*/ 671 w 1828"/>
              <a:gd name="T13" fmla="*/ 926 h 1850"/>
              <a:gd name="T14" fmla="*/ 0 w 1828"/>
              <a:gd name="T15" fmla="*/ 1605 h 1850"/>
              <a:gd name="T16" fmla="*/ 245 w 1828"/>
              <a:gd name="T17" fmla="*/ 1850 h 1850"/>
              <a:gd name="T18" fmla="*/ 914 w 1828"/>
              <a:gd name="T19" fmla="*/ 1182 h 1850"/>
              <a:gd name="T20" fmla="*/ 1583 w 1828"/>
              <a:gd name="T21" fmla="*/ 1850 h 1850"/>
              <a:gd name="T22" fmla="*/ 1828 w 1828"/>
              <a:gd name="T23" fmla="*/ 1605 h 1850"/>
              <a:gd name="T24" fmla="*/ 1155 w 1828"/>
              <a:gd name="T25" fmla="*/ 924 h 1850"/>
              <a:gd name="T26" fmla="*/ 1828 w 1828"/>
              <a:gd name="T27" fmla="*/ 246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8" h="1850">
                <a:moveTo>
                  <a:pt x="1828" y="246"/>
                </a:moveTo>
                <a:lnTo>
                  <a:pt x="1583" y="0"/>
                </a:lnTo>
                <a:lnTo>
                  <a:pt x="914" y="669"/>
                </a:lnTo>
                <a:lnTo>
                  <a:pt x="245" y="0"/>
                </a:lnTo>
                <a:lnTo>
                  <a:pt x="0" y="246"/>
                </a:lnTo>
                <a:lnTo>
                  <a:pt x="664" y="919"/>
                </a:lnTo>
                <a:lnTo>
                  <a:pt x="671" y="926"/>
                </a:lnTo>
                <a:lnTo>
                  <a:pt x="0" y="1605"/>
                </a:lnTo>
                <a:lnTo>
                  <a:pt x="245" y="1850"/>
                </a:lnTo>
                <a:lnTo>
                  <a:pt x="914" y="1182"/>
                </a:lnTo>
                <a:lnTo>
                  <a:pt x="1583" y="1850"/>
                </a:lnTo>
                <a:lnTo>
                  <a:pt x="1828" y="1605"/>
                </a:lnTo>
                <a:lnTo>
                  <a:pt x="1155" y="924"/>
                </a:lnTo>
                <a:lnTo>
                  <a:pt x="1828" y="246"/>
                </a:lnTo>
                <a:close/>
              </a:path>
            </a:pathLst>
          </a:custGeom>
          <a:solidFill>
            <a:srgbClr val="E13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Title 5">
            <a:extLst>
              <a:ext uri="{FF2B5EF4-FFF2-40B4-BE49-F238E27FC236}">
                <a16:creationId xmlns:a16="http://schemas.microsoft.com/office/drawing/2014/main" id="{2C9DAC6D-41B8-40B8-BEEC-D205258EEE48}"/>
              </a:ext>
            </a:extLst>
          </p:cNvPr>
          <p:cNvSpPr>
            <a:spLocks noGrp="1"/>
          </p:cNvSpPr>
          <p:nvPr>
            <p:ph type="title"/>
          </p:nvPr>
        </p:nvSpPr>
        <p:spPr>
          <a:xfrm>
            <a:off x="471489" y="486836"/>
            <a:ext cx="4834438"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Fraude, </a:t>
            </a:r>
            <a:br>
              <a:rPr lang="pt-BR" sz="3200" b="1" dirty="0">
                <a:solidFill>
                  <a:srgbClr val="343535"/>
                </a:solidFill>
                <a:latin typeface="Calibri" panose="020F0502020204030204"/>
                <a:ea typeface="+mn-ea"/>
                <a:cs typeface="+mn-cs"/>
              </a:rPr>
            </a:br>
            <a:r>
              <a:rPr lang="pt-BR" sz="3200" b="1" dirty="0">
                <a:solidFill>
                  <a:srgbClr val="343535"/>
                </a:solidFill>
                <a:latin typeface="Calibri" panose="020F0502020204030204"/>
                <a:ea typeface="+mn-ea"/>
                <a:cs typeface="+mn-cs"/>
              </a:rPr>
              <a:t>Corrupção, Suborno e Lavagem de Dinheiro</a:t>
            </a:r>
          </a:p>
        </p:txBody>
      </p:sp>
    </p:spTree>
    <p:extLst>
      <p:ext uri="{BB962C8B-B14F-4D97-AF65-F5344CB8AC3E}">
        <p14:creationId xmlns:p14="http://schemas.microsoft.com/office/powerpoint/2010/main" val="209600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4525814"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Informações Institucionais e Confidencialidade</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9" y="2434167"/>
            <a:ext cx="5891990" cy="486833"/>
          </a:xfrm>
        </p:spPr>
        <p:txBody>
          <a:bodyPr>
            <a:normAutofit/>
          </a:bodyPr>
          <a:lstStyle/>
          <a:p>
            <a:pPr marL="0" indent="0">
              <a:buNone/>
            </a:pPr>
            <a:r>
              <a:rPr lang="pt-BR" sz="1400" b="1" cap="all" dirty="0">
                <a:solidFill>
                  <a:srgbClr val="00BAAE"/>
                </a:solidFill>
              </a:rPr>
              <a:t>Para lembrar! dicas sobre a utilização de informações confidenciais:</a:t>
            </a:r>
          </a:p>
        </p:txBody>
      </p:sp>
      <p:sp>
        <p:nvSpPr>
          <p:cNvPr id="2" name="Footer Placeholder 1">
            <a:extLst>
              <a:ext uri="{FF2B5EF4-FFF2-40B4-BE49-F238E27FC236}">
                <a16:creationId xmlns:a16="http://schemas.microsoft.com/office/drawing/2014/main" id="{C3278CB7-D9BE-45CD-8EF0-EC19319A8B3C}"/>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3970FF52-D371-4891-BFB9-C781FC635D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16DC6-01BC-4734-A7F6-29BA16035557}" type="slidenum">
              <a:rPr kumimoji="0" lang="pt-B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pt-B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647FA4C-C69B-4C83-BF86-4D3A637D2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1" name="Rectangle 10">
            <a:extLst>
              <a:ext uri="{FF2B5EF4-FFF2-40B4-BE49-F238E27FC236}">
                <a16:creationId xmlns:a16="http://schemas.microsoft.com/office/drawing/2014/main" id="{09E1CF34-E4FF-4B29-8B50-29E023BD8C56}"/>
              </a:ext>
            </a:extLst>
          </p:cNvPr>
          <p:cNvSpPr/>
          <p:nvPr/>
        </p:nvSpPr>
        <p:spPr>
          <a:xfrm>
            <a:off x="1011488" y="3100721"/>
            <a:ext cx="5375023" cy="720000"/>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400" b="1" dirty="0">
                <a:solidFill>
                  <a:srgbClr val="343535"/>
                </a:solidFill>
              </a:rPr>
              <a:t>Tenha cuidado para não divulgar informações confidenciais acidentalmente, inclusive informações sobre denúncias encaminhadas pela Secretaria de Cultura e Economia Criativa.</a:t>
            </a:r>
          </a:p>
        </p:txBody>
      </p:sp>
      <p:sp>
        <p:nvSpPr>
          <p:cNvPr id="12" name="Rectangle 11">
            <a:extLst>
              <a:ext uri="{FF2B5EF4-FFF2-40B4-BE49-F238E27FC236}">
                <a16:creationId xmlns:a16="http://schemas.microsoft.com/office/drawing/2014/main" id="{A343A313-F66B-4B4E-AB9B-C6B4BACE358A}"/>
              </a:ext>
            </a:extLst>
          </p:cNvPr>
          <p:cNvSpPr/>
          <p:nvPr/>
        </p:nvSpPr>
        <p:spPr>
          <a:xfrm>
            <a:off x="1011488" y="3962525"/>
            <a:ext cx="5375024" cy="720000"/>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400" b="1" dirty="0">
                <a:solidFill>
                  <a:srgbClr val="343535"/>
                </a:solidFill>
              </a:rPr>
              <a:t>Saiba quais são os temas confidenciais a que teve conhecimento e nunca os discuta em locais públicos - como elevadores, banheiros, restaurantes, táxis e transporte público ou compartilhado.</a:t>
            </a:r>
          </a:p>
        </p:txBody>
      </p:sp>
      <p:sp>
        <p:nvSpPr>
          <p:cNvPr id="13" name="Rectangle 12">
            <a:extLst>
              <a:ext uri="{FF2B5EF4-FFF2-40B4-BE49-F238E27FC236}">
                <a16:creationId xmlns:a16="http://schemas.microsoft.com/office/drawing/2014/main" id="{4AB52FD6-2722-4023-9ED2-61E62C757DD2}"/>
              </a:ext>
            </a:extLst>
          </p:cNvPr>
          <p:cNvSpPr/>
          <p:nvPr/>
        </p:nvSpPr>
        <p:spPr>
          <a:xfrm>
            <a:off x="1011488" y="4824329"/>
            <a:ext cx="5375024" cy="720000"/>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400" b="1">
                <a:solidFill>
                  <a:srgbClr val="343535"/>
                </a:solidFill>
              </a:rPr>
              <a:t>Não deixe documentos confidenciais disponíveis, inclusive em copiadoras, onde pessoas não autorizadas possam vê-los</a:t>
            </a:r>
            <a:endParaRPr lang="pt-BR" sz="1400" b="1" dirty="0">
              <a:solidFill>
                <a:srgbClr val="343535"/>
              </a:solidFill>
            </a:endParaRPr>
          </a:p>
        </p:txBody>
      </p:sp>
      <p:pic>
        <p:nvPicPr>
          <p:cNvPr id="14" name="Picture 13">
            <a:extLst>
              <a:ext uri="{FF2B5EF4-FFF2-40B4-BE49-F238E27FC236}">
                <a16:creationId xmlns:a16="http://schemas.microsoft.com/office/drawing/2014/main" id="{4E4B6249-740F-4DF1-8279-B9E34897CA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527" y="3213732"/>
            <a:ext cx="540000" cy="540000"/>
          </a:xfrm>
          <a:prstGeom prst="rect">
            <a:avLst/>
          </a:prstGeom>
        </p:spPr>
      </p:pic>
      <p:pic>
        <p:nvPicPr>
          <p:cNvPr id="15" name="Picture 14">
            <a:extLst>
              <a:ext uri="{FF2B5EF4-FFF2-40B4-BE49-F238E27FC236}">
                <a16:creationId xmlns:a16="http://schemas.microsoft.com/office/drawing/2014/main" id="{D5DCCD42-79DA-4BD7-8895-C75004722D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527" y="4089793"/>
            <a:ext cx="540000" cy="540000"/>
          </a:xfrm>
          <a:prstGeom prst="rect">
            <a:avLst/>
          </a:prstGeom>
        </p:spPr>
      </p:pic>
      <p:pic>
        <p:nvPicPr>
          <p:cNvPr id="16" name="Picture 15">
            <a:extLst>
              <a:ext uri="{FF2B5EF4-FFF2-40B4-BE49-F238E27FC236}">
                <a16:creationId xmlns:a16="http://schemas.microsoft.com/office/drawing/2014/main" id="{B5A09E6B-C930-40E0-BC68-DA1F5CD237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4975257"/>
            <a:ext cx="540000" cy="540000"/>
          </a:xfrm>
          <a:prstGeom prst="rect">
            <a:avLst/>
          </a:prstGeom>
        </p:spPr>
      </p:pic>
      <p:sp>
        <p:nvSpPr>
          <p:cNvPr id="17" name="Rectangle 16">
            <a:extLst>
              <a:ext uri="{FF2B5EF4-FFF2-40B4-BE49-F238E27FC236}">
                <a16:creationId xmlns:a16="http://schemas.microsoft.com/office/drawing/2014/main" id="{DE07B0BD-2CF8-4481-AF29-4BEBCDC6A07B}"/>
              </a:ext>
            </a:extLst>
          </p:cNvPr>
          <p:cNvSpPr/>
          <p:nvPr/>
        </p:nvSpPr>
        <p:spPr>
          <a:xfrm>
            <a:off x="1011488" y="5686132"/>
            <a:ext cx="5375024" cy="771805"/>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400" b="1" dirty="0">
                <a:solidFill>
                  <a:srgbClr val="343535"/>
                </a:solidFill>
              </a:rPr>
              <a:t>Tenha cuidado ao enviar ou encaminhar qualquer informação confidencial por e-mail. Verifique e confirme a lista de destinatários e tenha cuidado especial ao usar </a:t>
            </a:r>
            <a:r>
              <a:rPr lang="pt-BR" sz="1400" b="1" strike="sngStrike" dirty="0">
                <a:solidFill>
                  <a:srgbClr val="343535"/>
                </a:solidFill>
              </a:rPr>
              <a:t>o</a:t>
            </a:r>
            <a:r>
              <a:rPr lang="pt-BR" sz="1400" b="1" dirty="0">
                <a:solidFill>
                  <a:srgbClr val="343535"/>
                </a:solidFill>
              </a:rPr>
              <a:t> a opção “Responder a todos”</a:t>
            </a:r>
          </a:p>
        </p:txBody>
      </p:sp>
      <p:sp>
        <p:nvSpPr>
          <p:cNvPr id="18" name="Rectangle 17">
            <a:extLst>
              <a:ext uri="{FF2B5EF4-FFF2-40B4-BE49-F238E27FC236}">
                <a16:creationId xmlns:a16="http://schemas.microsoft.com/office/drawing/2014/main" id="{6C8E1A75-EF61-41A1-9690-7A57D0C78FD8}"/>
              </a:ext>
            </a:extLst>
          </p:cNvPr>
          <p:cNvSpPr/>
          <p:nvPr/>
        </p:nvSpPr>
        <p:spPr>
          <a:xfrm>
            <a:off x="1011488" y="6547938"/>
            <a:ext cx="5375024" cy="720000"/>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400" b="1">
                <a:solidFill>
                  <a:srgbClr val="343535"/>
                </a:solidFill>
              </a:rPr>
              <a:t>Seja cauteloso e não divulgue informações confidenciais em nenhum fórum on-line, como em redes sociais</a:t>
            </a:r>
            <a:endParaRPr lang="pt-BR" sz="1400" b="1" dirty="0">
              <a:solidFill>
                <a:srgbClr val="343535"/>
              </a:solidFill>
            </a:endParaRPr>
          </a:p>
        </p:txBody>
      </p:sp>
      <p:pic>
        <p:nvPicPr>
          <p:cNvPr id="19" name="Picture 18">
            <a:extLst>
              <a:ext uri="{FF2B5EF4-FFF2-40B4-BE49-F238E27FC236}">
                <a16:creationId xmlns:a16="http://schemas.microsoft.com/office/drawing/2014/main" id="{F3437133-CAA0-4C24-B84B-1639257A45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6637938"/>
            <a:ext cx="540000" cy="540000"/>
          </a:xfrm>
          <a:prstGeom prst="rect">
            <a:avLst/>
          </a:prstGeom>
        </p:spPr>
      </p:pic>
      <p:pic>
        <p:nvPicPr>
          <p:cNvPr id="20" name="Picture 19">
            <a:extLst>
              <a:ext uri="{FF2B5EF4-FFF2-40B4-BE49-F238E27FC236}">
                <a16:creationId xmlns:a16="http://schemas.microsoft.com/office/drawing/2014/main" id="{016BB352-8CC2-41DD-BDCA-FE7B09A5AE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1488" y="5776133"/>
            <a:ext cx="540000" cy="540000"/>
          </a:xfrm>
          <a:prstGeom prst="rect">
            <a:avLst/>
          </a:prstGeom>
        </p:spPr>
      </p:pic>
      <p:sp>
        <p:nvSpPr>
          <p:cNvPr id="5" name="Rectangle 4">
            <a:extLst>
              <a:ext uri="{FF2B5EF4-FFF2-40B4-BE49-F238E27FC236}">
                <a16:creationId xmlns:a16="http://schemas.microsoft.com/office/drawing/2014/main" id="{1735011B-DE3A-445A-844C-6C94695F18CA}"/>
              </a:ext>
            </a:extLst>
          </p:cNvPr>
          <p:cNvSpPr/>
          <p:nvPr/>
        </p:nvSpPr>
        <p:spPr>
          <a:xfrm>
            <a:off x="469008" y="7413921"/>
            <a:ext cx="5919984" cy="1169551"/>
          </a:xfrm>
          <a:prstGeom prst="rect">
            <a:avLst/>
          </a:prstGeom>
        </p:spPr>
        <p:txBody>
          <a:bodyPr wrap="square">
            <a:spAutoFit/>
          </a:bodyPr>
          <a:lstStyle/>
          <a:p>
            <a:pPr algn="just"/>
            <a:r>
              <a:rPr lang="pt-BR" sz="1400" b="1" dirty="0">
                <a:solidFill>
                  <a:srgbClr val="343535"/>
                </a:solidFill>
              </a:rPr>
              <a:t>A obrigação de manter o sigilo de informações confidenciais permanece na hipótese de afastamento ou desligamento do empregado, diretor ou conselheiro. Após o desligamento ou afastamento do integrante da Sustenidos, é vedada a cópia ou retenção de quaisquer documentos que contenham informações confidenciais.</a:t>
            </a:r>
          </a:p>
        </p:txBody>
      </p:sp>
    </p:spTree>
    <p:extLst>
      <p:ext uri="{BB962C8B-B14F-4D97-AF65-F5344CB8AC3E}">
        <p14:creationId xmlns:p14="http://schemas.microsoft.com/office/powerpoint/2010/main" val="26110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4353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632FF-73A3-41E5-938B-F2489ED38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458" y="-367777"/>
            <a:ext cx="2439686" cy="2439686"/>
          </a:xfrm>
          <a:prstGeom prst="rect">
            <a:avLst/>
          </a:prstGeom>
        </p:spPr>
      </p:pic>
      <p:sp>
        <p:nvSpPr>
          <p:cNvPr id="11" name="Footer Placeholder 10">
            <a:extLst>
              <a:ext uri="{FF2B5EF4-FFF2-40B4-BE49-F238E27FC236}">
                <a16:creationId xmlns:a16="http://schemas.microsoft.com/office/drawing/2014/main" id="{3887D8E2-792E-4214-8CAB-122A0152CE8C}"/>
              </a:ext>
            </a:extLst>
          </p:cNvPr>
          <p:cNvSpPr>
            <a:spLocks noGrp="1"/>
          </p:cNvSpPr>
          <p:nvPr>
            <p:ph type="ftr" sz="quarter" idx="11"/>
          </p:nvPr>
        </p:nvSpPr>
        <p:spPr/>
        <p:txBody>
          <a:bodyPr/>
          <a:lstStyle/>
          <a:p>
            <a:r>
              <a:rPr lang="pt-BR" dirty="0"/>
              <a:t>Manual de Integridade</a:t>
            </a:r>
          </a:p>
        </p:txBody>
      </p:sp>
      <p:sp>
        <p:nvSpPr>
          <p:cNvPr id="12" name="Slide Number Placeholder 11">
            <a:extLst>
              <a:ext uri="{FF2B5EF4-FFF2-40B4-BE49-F238E27FC236}">
                <a16:creationId xmlns:a16="http://schemas.microsoft.com/office/drawing/2014/main" id="{54E0801A-3617-4D3D-AEF3-11D225D420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E16DC6-01BC-4734-A7F6-29BA16035557}" type="slidenum">
              <a:rPr kumimoji="0" lang="pt-BR"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t-BR"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794FBB6-BFE8-498B-B036-8F933C8EFD8C}"/>
              </a:ext>
            </a:extLst>
          </p:cNvPr>
          <p:cNvSpPr>
            <a:spLocks noGrp="1"/>
          </p:cNvSpPr>
          <p:nvPr>
            <p:ph type="title"/>
          </p:nvPr>
        </p:nvSpPr>
        <p:spPr>
          <a:xfrm>
            <a:off x="471487" y="427565"/>
            <a:ext cx="3292439" cy="1767417"/>
          </a:xfrm>
        </p:spPr>
        <p:txBody>
          <a:bodyPr>
            <a:normAutofit/>
          </a:bodyPr>
          <a:lstStyle/>
          <a:p>
            <a:r>
              <a:rPr lang="pt-BR" sz="3200" b="1" dirty="0">
                <a:solidFill>
                  <a:srgbClr val="00BAAE"/>
                </a:solidFill>
                <a:latin typeface="+mn-lt"/>
              </a:rPr>
              <a:t>Canal de Denúncias</a:t>
            </a:r>
          </a:p>
        </p:txBody>
      </p:sp>
      <p:sp>
        <p:nvSpPr>
          <p:cNvPr id="10" name="Content Placeholder 9">
            <a:extLst>
              <a:ext uri="{FF2B5EF4-FFF2-40B4-BE49-F238E27FC236}">
                <a16:creationId xmlns:a16="http://schemas.microsoft.com/office/drawing/2014/main" id="{DA3630EB-A28B-437F-8CC1-4DC2AB2D412D}"/>
              </a:ext>
            </a:extLst>
          </p:cNvPr>
          <p:cNvSpPr>
            <a:spLocks noGrp="1"/>
          </p:cNvSpPr>
          <p:nvPr>
            <p:ph idx="1"/>
          </p:nvPr>
        </p:nvSpPr>
        <p:spPr>
          <a:xfrm>
            <a:off x="602117" y="2550279"/>
            <a:ext cx="5915025" cy="5801784"/>
          </a:xfrm>
        </p:spPr>
        <p:txBody>
          <a:bodyPr>
            <a:normAutofit/>
          </a:bodyPr>
          <a:lstStyle/>
          <a:p>
            <a:pPr marL="0" lvl="0" indent="0" defTabSz="457200">
              <a:lnSpc>
                <a:spcPct val="100000"/>
              </a:lnSpc>
              <a:spcBef>
                <a:spcPts val="0"/>
              </a:spcBef>
              <a:buNone/>
            </a:pPr>
            <a:r>
              <a:rPr lang="pt-BR" sz="1400" dirty="0">
                <a:solidFill>
                  <a:schemeClr val="bg1"/>
                </a:solidFill>
              </a:rPr>
              <a:t>Para esclarecimento de dúvidas a respeito do Código de Ética e Conduta, relato de quaisquer situações e queixas de possíveis violações ao conteúdo deste Manual, Regulamentos e Normas internos e Legislações, a Sustenidos disponibiliza diferentes canais de comunicação. Caso você identifique alguma dessas situações, você pode utilizar um dos canais de comunicação abaixo: </a:t>
            </a:r>
          </a:p>
          <a:p>
            <a:pPr marL="0" lvl="0" indent="0" defTabSz="457200">
              <a:lnSpc>
                <a:spcPct val="100000"/>
              </a:lnSpc>
              <a:spcBef>
                <a:spcPts val="0"/>
              </a:spcBef>
              <a:buNone/>
            </a:pPr>
            <a:endParaRPr lang="pt-BR" sz="1400" dirty="0">
              <a:solidFill>
                <a:schemeClr val="bg1"/>
              </a:solidFill>
            </a:endParaRPr>
          </a:p>
          <a:p>
            <a:pPr marL="0" lvl="0" indent="0" defTabSz="457200">
              <a:lnSpc>
                <a:spcPct val="100000"/>
              </a:lnSpc>
              <a:spcBef>
                <a:spcPts val="0"/>
              </a:spcBef>
              <a:buNone/>
            </a:pPr>
            <a:r>
              <a:rPr lang="pt-BR" sz="1800" b="1" cap="all" dirty="0">
                <a:solidFill>
                  <a:srgbClr val="00BAAE"/>
                </a:solidFill>
              </a:rPr>
              <a:t>Ouvidoria</a:t>
            </a:r>
            <a:r>
              <a:rPr lang="pt-BR" sz="1400" dirty="0">
                <a:solidFill>
                  <a:schemeClr val="bg1"/>
                </a:solidFill>
              </a:rPr>
              <a:t> - canal disponibilizado à todo o cidadão pela Secretaria da Cultura e Economia Criativa do Estado de São Paulo para o fornecimento de orientações, recebimento de denúncias, reclamações e sugestões no  que diz respeito aos serviços disponibilizados pelo Órgão - incluindo os projetos desenvolvidos pelo Governo do Estado e geridos por organizações como a Sustenidos. Este canal está disponível pelo: </a:t>
            </a:r>
            <a:r>
              <a:rPr lang="pt-BR" sz="1400" dirty="0" smtClean="0">
                <a:solidFill>
                  <a:schemeClr val="bg1"/>
                </a:solidFill>
              </a:rPr>
              <a:t>sustenidos.org.br</a:t>
            </a:r>
            <a:endParaRPr lang="pt-BR" sz="1400" dirty="0">
              <a:solidFill>
                <a:schemeClr val="bg1"/>
              </a:solidFill>
            </a:endParaRPr>
          </a:p>
          <a:p>
            <a:pPr marL="0" lvl="0" indent="0" defTabSz="457200">
              <a:lnSpc>
                <a:spcPct val="100000"/>
              </a:lnSpc>
              <a:spcBef>
                <a:spcPts val="0"/>
              </a:spcBef>
              <a:buNone/>
            </a:pPr>
            <a:r>
              <a:rPr lang="pt-BR" sz="1800" b="1" cap="all" dirty="0" smtClean="0">
                <a:solidFill>
                  <a:srgbClr val="00BAAE"/>
                </a:solidFill>
              </a:rPr>
              <a:t>Fale </a:t>
            </a:r>
            <a:r>
              <a:rPr lang="pt-BR" sz="1800" b="1" cap="all" dirty="0">
                <a:solidFill>
                  <a:srgbClr val="00BAAE"/>
                </a:solidFill>
              </a:rPr>
              <a:t>conosco </a:t>
            </a:r>
            <a:r>
              <a:rPr lang="pt-BR" sz="1400" dirty="0">
                <a:solidFill>
                  <a:schemeClr val="bg1"/>
                </a:solidFill>
              </a:rPr>
              <a:t>- da própria Sustenidos, disponível para que todos os colaboradores tenham um canal direto com os núcleos gestores na Sede e Diretorias, possibilitando emitir críticas, sugestões e relatos a qualquer momento. Este canal está disponível pelo: </a:t>
            </a:r>
            <a:r>
              <a:rPr lang="pt-BR" sz="1400" dirty="0" smtClean="0">
                <a:solidFill>
                  <a:schemeClr val="bg1"/>
                </a:solidFill>
              </a:rPr>
              <a:t>sustenidos.org.br</a:t>
            </a:r>
            <a:endParaRPr lang="pt-BR" sz="1400" dirty="0">
              <a:solidFill>
                <a:schemeClr val="bg1"/>
              </a:solidFill>
              <a:highlight>
                <a:srgbClr val="FFFF00"/>
              </a:highlight>
            </a:endParaRPr>
          </a:p>
          <a:p>
            <a:pPr marL="0" lvl="0" indent="0" defTabSz="457200">
              <a:lnSpc>
                <a:spcPct val="100000"/>
              </a:lnSpc>
              <a:spcBef>
                <a:spcPts val="0"/>
              </a:spcBef>
              <a:buNone/>
            </a:pPr>
            <a:endParaRPr lang="pt-BR" sz="1400" dirty="0" smtClean="0">
              <a:solidFill>
                <a:schemeClr val="bg1"/>
              </a:solidFill>
            </a:endParaRPr>
          </a:p>
          <a:p>
            <a:pPr marL="0" lvl="0" indent="0" defTabSz="457200">
              <a:lnSpc>
                <a:spcPct val="100000"/>
              </a:lnSpc>
              <a:spcBef>
                <a:spcPts val="0"/>
              </a:spcBef>
              <a:buNone/>
            </a:pPr>
            <a:r>
              <a:rPr lang="pt-BR" sz="1400" dirty="0" smtClean="0">
                <a:solidFill>
                  <a:schemeClr val="bg1"/>
                </a:solidFill>
              </a:rPr>
              <a:t>As </a:t>
            </a:r>
            <a:r>
              <a:rPr lang="pt-BR" sz="1400" dirty="0">
                <a:solidFill>
                  <a:schemeClr val="bg1"/>
                </a:solidFill>
              </a:rPr>
              <a:t>denúncias recebidas pelos nossos canais de comunicação serão apuradas com individualidade, confidencialidade e diligência, garantindo o seu correto processamento de acordo com a política de investigação. A Sustenidos não tolera qualquer tipo de retaliação contra qualquer pessoa que apresente relato ou queixa de violação. Lembrando que os canais de comunicação devem ser utilizados de forma coerente e responsável, sempre com o objetivo de crescimento institucional.</a:t>
            </a:r>
          </a:p>
        </p:txBody>
      </p:sp>
    </p:spTree>
    <p:extLst>
      <p:ext uri="{BB962C8B-B14F-4D97-AF65-F5344CB8AC3E}">
        <p14:creationId xmlns:p14="http://schemas.microsoft.com/office/powerpoint/2010/main" val="416679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4353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B19BB5-D301-4890-ACCA-71B6B20BF3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451194"/>
            <a:ext cx="6858000" cy="2572093"/>
          </a:xfrm>
          <a:prstGeom prst="rect">
            <a:avLst/>
          </a:prstGeom>
        </p:spPr>
      </p:pic>
      <p:sp>
        <p:nvSpPr>
          <p:cNvPr id="12" name="Footer Placeholder 11">
            <a:extLst>
              <a:ext uri="{FF2B5EF4-FFF2-40B4-BE49-F238E27FC236}">
                <a16:creationId xmlns:a16="http://schemas.microsoft.com/office/drawing/2014/main" id="{05FBF4E0-30D2-48C4-8043-1FA78AA21C5A}"/>
              </a:ext>
            </a:extLst>
          </p:cNvPr>
          <p:cNvSpPr>
            <a:spLocks noGrp="1"/>
          </p:cNvSpPr>
          <p:nvPr>
            <p:ph type="ftr" sz="quarter" idx="11"/>
          </p:nvPr>
        </p:nvSpPr>
        <p:spPr/>
        <p:txBody>
          <a:bodyPr/>
          <a:lstStyle/>
          <a:p>
            <a:r>
              <a:rPr lang="pt-BR" dirty="0"/>
              <a:t>Manual de Integridade</a:t>
            </a:r>
          </a:p>
        </p:txBody>
      </p:sp>
      <p:sp>
        <p:nvSpPr>
          <p:cNvPr id="13" name="Slide Number Placeholder 12">
            <a:extLst>
              <a:ext uri="{FF2B5EF4-FFF2-40B4-BE49-F238E27FC236}">
                <a16:creationId xmlns:a16="http://schemas.microsoft.com/office/drawing/2014/main" id="{54B3D949-1C16-4AD5-A5B7-D9A61A71D481}"/>
              </a:ext>
            </a:extLst>
          </p:cNvPr>
          <p:cNvSpPr>
            <a:spLocks noGrp="1"/>
          </p:cNvSpPr>
          <p:nvPr>
            <p:ph type="sldNum" sz="quarter" idx="12"/>
          </p:nvPr>
        </p:nvSpPr>
        <p:spPr/>
        <p:txBody>
          <a:bodyPr/>
          <a:lstStyle/>
          <a:p>
            <a:fld id="{89E16DC6-01BC-4734-A7F6-29BA16035557}" type="slidenum">
              <a:rPr lang="pt-BR" smtClean="0"/>
              <a:t>23</a:t>
            </a:fld>
            <a:endParaRPr lang="pt-BR"/>
          </a:p>
        </p:txBody>
      </p:sp>
      <p:sp>
        <p:nvSpPr>
          <p:cNvPr id="2" name="Subtítulo 1"/>
          <p:cNvSpPr>
            <a:spLocks noGrp="1"/>
          </p:cNvSpPr>
          <p:nvPr>
            <p:ph type="subTitle" idx="1"/>
          </p:nvPr>
        </p:nvSpPr>
        <p:spPr/>
        <p:txBody>
          <a:bodyPr/>
          <a:lstStyle/>
          <a:p>
            <a:endParaRPr lang="pt-BR"/>
          </a:p>
        </p:txBody>
      </p:sp>
    </p:spTree>
    <p:extLst>
      <p:ext uri="{BB962C8B-B14F-4D97-AF65-F5344CB8AC3E}">
        <p14:creationId xmlns:p14="http://schemas.microsoft.com/office/powerpoint/2010/main" val="52638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DE4"/>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CF3C0F-5140-43C8-AE49-81125FC83938}"/>
              </a:ext>
            </a:extLst>
          </p:cNvPr>
          <p:cNvPicPr>
            <a:picLocks noChangeAspect="1"/>
          </p:cNvPicPr>
          <p:nvPr/>
        </p:nvPicPr>
        <p:blipFill rotWithShape="1">
          <a:blip r:embed="rId2"/>
          <a:srcRect l="40922" r="15476"/>
          <a:stretch/>
        </p:blipFill>
        <p:spPr>
          <a:xfrm>
            <a:off x="-159262" y="0"/>
            <a:ext cx="7017261" cy="9144000"/>
          </a:xfrm>
          <a:prstGeom prst="rect">
            <a:avLst/>
          </a:prstGeom>
        </p:spPr>
      </p:pic>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8" y="486836"/>
            <a:ext cx="5915025" cy="1767417"/>
          </a:xfrm>
        </p:spPr>
        <p:txBody>
          <a:bodyPr>
            <a:normAutofit/>
          </a:bodyPr>
          <a:lstStyle/>
          <a:p>
            <a:r>
              <a:rPr lang="pt-BR" sz="4500" b="1" dirty="0">
                <a:solidFill>
                  <a:srgbClr val="00BAAE"/>
                </a:solidFill>
                <a:latin typeface="+mn-lt"/>
              </a:rPr>
              <a:t>Apresentação e Abrangência</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2332653" y="2434167"/>
            <a:ext cx="4053860" cy="5801784"/>
          </a:xfrm>
          <a:noFill/>
        </p:spPr>
        <p:txBody>
          <a:bodyPr>
            <a:normAutofit/>
          </a:bodyPr>
          <a:lstStyle/>
          <a:p>
            <a:pPr marL="0" indent="0">
              <a:buNone/>
            </a:pPr>
            <a:r>
              <a:rPr lang="pt-BR" sz="1400" dirty="0">
                <a:solidFill>
                  <a:schemeClr val="bg1"/>
                </a:solidFill>
              </a:rPr>
              <a:t>As orientações estabelecidas neste Manual de Integridade alinham-se à Visão, Missão e Valores da Sustenidos e devem guiar as práticas organizacionais, nossa postura e atitudes, permitindo a construção de relações sólidas e a manutenção da confiabilidade nas atividades desempenhadas pela Organização.</a:t>
            </a:r>
          </a:p>
          <a:p>
            <a:pPr marL="0" indent="0">
              <a:buNone/>
            </a:pPr>
            <a:r>
              <a:rPr lang="pt-BR" sz="1400" dirty="0">
                <a:solidFill>
                  <a:schemeClr val="bg1"/>
                </a:solidFill>
              </a:rPr>
              <a:t>Este Manual busca disseminar e facilitar a compreensão de diretrizes do programa de Integridade, dos nossos deveres quanto aos comportamentos esperados pela Sustenidos e reduzir a subjetividade das interpretações pessoais.</a:t>
            </a:r>
          </a:p>
          <a:p>
            <a:pPr marL="0" indent="0">
              <a:buNone/>
            </a:pPr>
            <a:r>
              <a:rPr lang="pt-BR" sz="1400" dirty="0">
                <a:solidFill>
                  <a:schemeClr val="bg1"/>
                </a:solidFill>
              </a:rPr>
              <a:t>As diretrizes e regras estabelecidas aqui aplicam-se a todos os conselheiros de administração, diretores, colaboradores e alunos da Sustenidos e também aos nossos parceiros, devendo pautar todos os relacionamentos que envolvam a Sustenidos, direta ou indiretamente, seja entre colaboradores ou em relações com patrocinadores, fornecedores, prestadores de serviços, relacionarem com a nossa Organização.</a:t>
            </a:r>
          </a:p>
        </p:txBody>
      </p:sp>
      <p:sp>
        <p:nvSpPr>
          <p:cNvPr id="15" name="Content Placeholder 6">
            <a:extLst>
              <a:ext uri="{FF2B5EF4-FFF2-40B4-BE49-F238E27FC236}">
                <a16:creationId xmlns:a16="http://schemas.microsoft.com/office/drawing/2014/main" id="{D10904D8-B6FC-4EFE-9103-5E257C7B88F7}"/>
              </a:ext>
            </a:extLst>
          </p:cNvPr>
          <p:cNvSpPr txBox="1">
            <a:spLocks/>
          </p:cNvSpPr>
          <p:nvPr/>
        </p:nvSpPr>
        <p:spPr>
          <a:xfrm>
            <a:off x="471489" y="7868081"/>
            <a:ext cx="5915024" cy="305924"/>
          </a:xfrm>
          <a:prstGeom prst="rect">
            <a:avLst/>
          </a:prstGeom>
          <a:noFill/>
        </p:spPr>
        <p:txBody>
          <a:bodyPr vert="horz" lIns="91440" tIns="45720" rIns="91440" bIns="45720" rtlCol="0" anchor="ct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pt-BR" sz="1800" b="1" dirty="0">
                <a:solidFill>
                  <a:srgbClr val="00BAAE"/>
                </a:solidFill>
              </a:rPr>
              <a:t>MÚSICA E GESTÃO. INSTRUMENTOS DE TRANSFORMAÇÃO.</a:t>
            </a:r>
          </a:p>
        </p:txBody>
      </p:sp>
      <p:sp>
        <p:nvSpPr>
          <p:cNvPr id="16" name="Footer Placeholder 15">
            <a:extLst>
              <a:ext uri="{FF2B5EF4-FFF2-40B4-BE49-F238E27FC236}">
                <a16:creationId xmlns:a16="http://schemas.microsoft.com/office/drawing/2014/main" id="{37D5A09C-A056-4BEF-813D-C85CE3B3C2E2}"/>
              </a:ext>
            </a:extLst>
          </p:cNvPr>
          <p:cNvSpPr>
            <a:spLocks noGrp="1"/>
          </p:cNvSpPr>
          <p:nvPr>
            <p:ph type="ftr" sz="quarter" idx="11"/>
          </p:nvPr>
        </p:nvSpPr>
        <p:spPr/>
        <p:txBody>
          <a:bodyPr/>
          <a:lstStyle/>
          <a:p>
            <a:r>
              <a:rPr lang="pt-BR" dirty="0"/>
              <a:t>Manual de Integridade</a:t>
            </a:r>
          </a:p>
        </p:txBody>
      </p:sp>
      <p:sp>
        <p:nvSpPr>
          <p:cNvPr id="17" name="Slide Number Placeholder 16">
            <a:extLst>
              <a:ext uri="{FF2B5EF4-FFF2-40B4-BE49-F238E27FC236}">
                <a16:creationId xmlns:a16="http://schemas.microsoft.com/office/drawing/2014/main" id="{4BDE4A89-3D14-49C4-97DC-015362E30B5D}"/>
              </a:ext>
            </a:extLst>
          </p:cNvPr>
          <p:cNvSpPr>
            <a:spLocks noGrp="1"/>
          </p:cNvSpPr>
          <p:nvPr>
            <p:ph type="sldNum" sz="quarter" idx="12"/>
          </p:nvPr>
        </p:nvSpPr>
        <p:spPr/>
        <p:txBody>
          <a:bodyPr/>
          <a:lstStyle/>
          <a:p>
            <a:fld id="{89E16DC6-01BC-4734-A7F6-29BA16035557}" type="slidenum">
              <a:rPr lang="pt-BR" smtClean="0"/>
              <a:t>3</a:t>
            </a:fld>
            <a:endParaRPr lang="pt-BR" dirty="0"/>
          </a:p>
        </p:txBody>
      </p:sp>
      <p:sp>
        <p:nvSpPr>
          <p:cNvPr id="9" name="TextBox 8">
            <a:extLst>
              <a:ext uri="{FF2B5EF4-FFF2-40B4-BE49-F238E27FC236}">
                <a16:creationId xmlns:a16="http://schemas.microsoft.com/office/drawing/2014/main" id="{5C99147E-DAFC-4A13-A5FF-6682BE230D0D}"/>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3961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DE4"/>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9A4E01-8D4F-4875-ABAB-463BC546F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p:txBody>
          <a:bodyPr>
            <a:normAutofit/>
          </a:bodyPr>
          <a:lstStyle/>
          <a:p>
            <a:pPr marL="0" indent="0" algn="just">
              <a:buNone/>
            </a:pPr>
            <a:r>
              <a:rPr lang="pt-BR" sz="1400" dirty="0">
                <a:solidFill>
                  <a:srgbClr val="343535"/>
                </a:solidFill>
              </a:rPr>
              <a:t>A Política de Integridade em conjunto com o Código de Ética e Conduta, estabelece o sistema de Integridade da Sustenidos, que é pautado nos pilares de prevenção, detecção e resposta. Os 6 (seis) pilares Programa de Integridade são:</a:t>
            </a:r>
            <a:endParaRPr lang="pt-BR" sz="1400" dirty="0"/>
          </a:p>
          <a:p>
            <a:pPr marL="0" indent="0">
              <a:buNone/>
            </a:pPr>
            <a:endParaRPr lang="pt-BR" sz="1400" dirty="0">
              <a:solidFill>
                <a:srgbClr val="FF0000"/>
              </a:solidFill>
            </a:endParaRPr>
          </a:p>
          <a:p>
            <a:pPr marL="0" indent="0">
              <a:buNone/>
            </a:pPr>
            <a:endParaRPr lang="pt-BR" sz="1400" dirty="0">
              <a:solidFill>
                <a:srgbClr val="FF0000"/>
              </a:solidFill>
            </a:endParaRPr>
          </a:p>
        </p:txBody>
      </p:sp>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3902464" cy="1767417"/>
          </a:xfrm>
        </p:spPr>
        <p:txBody>
          <a:bodyPr>
            <a:normAutofit/>
          </a:bodyPr>
          <a:lstStyle/>
          <a:p>
            <a:r>
              <a:rPr lang="pt-BR" sz="3200" b="1" dirty="0">
                <a:solidFill>
                  <a:srgbClr val="343535"/>
                </a:solidFill>
                <a:latin typeface="+mn-lt"/>
              </a:rPr>
              <a:t>Programa de Integridade</a:t>
            </a:r>
          </a:p>
        </p:txBody>
      </p:sp>
      <p:sp>
        <p:nvSpPr>
          <p:cNvPr id="5" name="Content Placeholder 6">
            <a:extLst>
              <a:ext uri="{FF2B5EF4-FFF2-40B4-BE49-F238E27FC236}">
                <a16:creationId xmlns:a16="http://schemas.microsoft.com/office/drawing/2014/main" id="{B47C2765-8E39-47FC-A9FF-9C2B582F77E4}"/>
              </a:ext>
            </a:extLst>
          </p:cNvPr>
          <p:cNvSpPr txBox="1">
            <a:spLocks/>
          </p:cNvSpPr>
          <p:nvPr/>
        </p:nvSpPr>
        <p:spPr>
          <a:xfrm>
            <a:off x="7043348" y="0"/>
            <a:ext cx="5915025" cy="24009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buNone/>
              <a:defRPr/>
            </a:pPr>
            <a:endParaRPr kumimoji="0" lang="pt-BR" sz="1400" b="1" i="0" u="none" strike="noStrike" kern="1200" cap="none" spc="0" normalizeH="0" baseline="0" noProof="0" dirty="0">
              <a:ln>
                <a:noFill/>
              </a:ln>
              <a:solidFill>
                <a:srgbClr val="343535"/>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512095E8-F09F-4EE6-B123-A41F6207A12D}"/>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B5AB3A86-1D2C-4A23-BB96-BCEC287105B3}"/>
              </a:ext>
            </a:extLst>
          </p:cNvPr>
          <p:cNvSpPr>
            <a:spLocks noGrp="1"/>
          </p:cNvSpPr>
          <p:nvPr>
            <p:ph type="sldNum" sz="quarter" idx="12"/>
          </p:nvPr>
        </p:nvSpPr>
        <p:spPr/>
        <p:txBody>
          <a:bodyPr/>
          <a:lstStyle/>
          <a:p>
            <a:fld id="{89E16DC6-01BC-4734-A7F6-29BA16035557}" type="slidenum">
              <a:rPr lang="pt-BR" smtClean="0"/>
              <a:t>4</a:t>
            </a:fld>
            <a:endParaRPr lang="pt-BR"/>
          </a:p>
        </p:txBody>
      </p:sp>
      <p:grpSp>
        <p:nvGrpSpPr>
          <p:cNvPr id="15" name="Group 14">
            <a:extLst>
              <a:ext uri="{FF2B5EF4-FFF2-40B4-BE49-F238E27FC236}">
                <a16:creationId xmlns:a16="http://schemas.microsoft.com/office/drawing/2014/main" id="{A6663504-6C89-4FD1-806F-12B9CDE501D1}"/>
              </a:ext>
            </a:extLst>
          </p:cNvPr>
          <p:cNvGrpSpPr/>
          <p:nvPr/>
        </p:nvGrpSpPr>
        <p:grpSpPr>
          <a:xfrm>
            <a:off x="471485" y="7413621"/>
            <a:ext cx="5915025" cy="1099066"/>
            <a:chOff x="300037" y="7286175"/>
            <a:chExt cx="6086475" cy="1099066"/>
          </a:xfrm>
        </p:grpSpPr>
        <p:sp>
          <p:nvSpPr>
            <p:cNvPr id="9" name="Rectangle 8">
              <a:extLst>
                <a:ext uri="{FF2B5EF4-FFF2-40B4-BE49-F238E27FC236}">
                  <a16:creationId xmlns:a16="http://schemas.microsoft.com/office/drawing/2014/main" id="{8549782E-FEA8-4D5C-AE68-EAB1D2A4C265}"/>
                </a:ext>
              </a:extLst>
            </p:cNvPr>
            <p:cNvSpPr/>
            <p:nvPr/>
          </p:nvSpPr>
          <p:spPr>
            <a:xfrm>
              <a:off x="300037" y="7470841"/>
              <a:ext cx="6086475" cy="914400"/>
            </a:xfrm>
            <a:prstGeom prst="rect">
              <a:avLst/>
            </a:prstGeom>
            <a:no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7325"/>
              <a:r>
                <a:rPr lang="pt-BR" sz="1400" dirty="0">
                  <a:solidFill>
                    <a:srgbClr val="343535"/>
                  </a:solidFill>
                </a:rPr>
                <a:t/>
              </a:r>
              <a:br>
                <a:rPr lang="pt-BR" sz="1400" dirty="0">
                  <a:solidFill>
                    <a:srgbClr val="343535"/>
                  </a:solidFill>
                </a:rPr>
              </a:br>
              <a:r>
                <a:rPr lang="pt-BR" sz="1400" i="1" dirty="0">
                  <a:solidFill>
                    <a:srgbClr val="343535"/>
                  </a:solidFill>
                </a:rPr>
                <a:t>Compliance</a:t>
              </a:r>
              <a:r>
                <a:rPr lang="pt-BR" sz="1400" dirty="0">
                  <a:solidFill>
                    <a:srgbClr val="343535"/>
                  </a:solidFill>
                </a:rPr>
                <a:t> significa comprometer-se com integridade, ou seja, “estar em conformidade” com Leis, normas e regulamentos internos da Sustenidos.</a:t>
              </a:r>
            </a:p>
          </p:txBody>
        </p:sp>
        <p:sp>
          <p:nvSpPr>
            <p:cNvPr id="10" name="Rectangle 9">
              <a:extLst>
                <a:ext uri="{FF2B5EF4-FFF2-40B4-BE49-F238E27FC236}">
                  <a16:creationId xmlns:a16="http://schemas.microsoft.com/office/drawing/2014/main" id="{B81A5966-4CBF-4346-B77A-6FD6F8BCACA6}"/>
                </a:ext>
              </a:extLst>
            </p:cNvPr>
            <p:cNvSpPr/>
            <p:nvPr/>
          </p:nvSpPr>
          <p:spPr>
            <a:xfrm>
              <a:off x="385761" y="7286175"/>
              <a:ext cx="5915025" cy="369332"/>
            </a:xfrm>
            <a:prstGeom prst="rect">
              <a:avLst/>
            </a:prstGeom>
            <a:solidFill>
              <a:srgbClr val="00BAAE"/>
            </a:solidFill>
          </p:spPr>
          <p:txBody>
            <a:bodyPr wrap="square">
              <a:spAutoFit/>
            </a:bodyPr>
            <a:lstStyle/>
            <a:p>
              <a:pPr algn="ctr"/>
              <a:r>
                <a:rPr lang="pt-BR" b="1" dirty="0">
                  <a:solidFill>
                    <a:srgbClr val="EEEDE4"/>
                  </a:solidFill>
                </a:rPr>
                <a:t>O QUE É </a:t>
              </a:r>
              <a:r>
                <a:rPr lang="pt-BR" b="1" i="1" dirty="0">
                  <a:solidFill>
                    <a:srgbClr val="EEEDE4"/>
                  </a:solidFill>
                </a:rPr>
                <a:t>COMPLIANCE</a:t>
              </a:r>
              <a:r>
                <a:rPr lang="pt-BR" b="1" dirty="0">
                  <a:solidFill>
                    <a:srgbClr val="EEEDE4"/>
                  </a:solidFill>
                </a:rPr>
                <a:t>?</a:t>
              </a:r>
            </a:p>
          </p:txBody>
        </p:sp>
      </p:grpSp>
      <p:sp>
        <p:nvSpPr>
          <p:cNvPr id="13" name="TextBox 12">
            <a:extLst>
              <a:ext uri="{FF2B5EF4-FFF2-40B4-BE49-F238E27FC236}">
                <a16:creationId xmlns:a16="http://schemas.microsoft.com/office/drawing/2014/main" id="{EB5C9925-9E16-4DA7-A54D-25B08ADEF5EF}"/>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5C8662AC-3909-46E0-990F-6DC9963684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6030" y="3451403"/>
            <a:ext cx="3771884" cy="3903865"/>
          </a:xfrm>
          <a:prstGeom prst="rect">
            <a:avLst/>
          </a:prstGeom>
          <a:noFill/>
        </p:spPr>
      </p:pic>
      <p:grpSp>
        <p:nvGrpSpPr>
          <p:cNvPr id="37" name="Group 36">
            <a:extLst>
              <a:ext uri="{FF2B5EF4-FFF2-40B4-BE49-F238E27FC236}">
                <a16:creationId xmlns:a16="http://schemas.microsoft.com/office/drawing/2014/main" id="{835A2147-B22C-4DCC-8A02-BEAF5D5095B6}"/>
              </a:ext>
            </a:extLst>
          </p:cNvPr>
          <p:cNvGrpSpPr/>
          <p:nvPr/>
        </p:nvGrpSpPr>
        <p:grpSpPr>
          <a:xfrm>
            <a:off x="554794" y="6683887"/>
            <a:ext cx="709324" cy="645029"/>
            <a:chOff x="-4127500" y="1657350"/>
            <a:chExt cx="3403600" cy="4083050"/>
          </a:xfrm>
        </p:grpSpPr>
        <p:sp>
          <p:nvSpPr>
            <p:cNvPr id="38" name="Line 155">
              <a:extLst>
                <a:ext uri="{FF2B5EF4-FFF2-40B4-BE49-F238E27FC236}">
                  <a16:creationId xmlns:a16="http://schemas.microsoft.com/office/drawing/2014/main" id="{4C03915C-E122-4D44-A68C-5DEEB4BF9807}"/>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39" name="Line 156">
              <a:extLst>
                <a:ext uri="{FF2B5EF4-FFF2-40B4-BE49-F238E27FC236}">
                  <a16:creationId xmlns:a16="http://schemas.microsoft.com/office/drawing/2014/main" id="{017C583C-2B71-4EA2-97A9-49F4FD728B4F}"/>
                </a:ext>
              </a:extLst>
            </p:cNvPr>
            <p:cNvSpPr>
              <a:spLocks noChangeShapeType="1"/>
            </p:cNvSpPr>
            <p:nvPr/>
          </p:nvSpPr>
          <p:spPr bwMode="auto">
            <a:xfrm>
              <a:off x="-4038600" y="30130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0" name="Freeform 157">
              <a:extLst>
                <a:ext uri="{FF2B5EF4-FFF2-40B4-BE49-F238E27FC236}">
                  <a16:creationId xmlns:a16="http://schemas.microsoft.com/office/drawing/2014/main" id="{FF6EFA29-840C-4F3B-B2ED-674021FB6A7C}"/>
                </a:ext>
              </a:extLst>
            </p:cNvPr>
            <p:cNvSpPr>
              <a:spLocks/>
            </p:cNvSpPr>
            <p:nvPr/>
          </p:nvSpPr>
          <p:spPr bwMode="auto">
            <a:xfrm>
              <a:off x="-1660525" y="1657350"/>
              <a:ext cx="936625" cy="1457325"/>
            </a:xfrm>
            <a:custGeom>
              <a:avLst/>
              <a:gdLst>
                <a:gd name="T0" fmla="*/ 30 w 590"/>
                <a:gd name="T1" fmla="*/ 4 h 918"/>
                <a:gd name="T2" fmla="*/ 0 w 590"/>
                <a:gd name="T3" fmla="*/ 58 h 918"/>
                <a:gd name="T4" fmla="*/ 14 w 590"/>
                <a:gd name="T5" fmla="*/ 62 h 918"/>
                <a:gd name="T6" fmla="*/ 48 w 590"/>
                <a:gd name="T7" fmla="*/ 72 h 918"/>
                <a:gd name="T8" fmla="*/ 114 w 590"/>
                <a:gd name="T9" fmla="*/ 96 h 918"/>
                <a:gd name="T10" fmla="*/ 176 w 590"/>
                <a:gd name="T11" fmla="*/ 126 h 918"/>
                <a:gd name="T12" fmla="*/ 234 w 590"/>
                <a:gd name="T13" fmla="*/ 162 h 918"/>
                <a:gd name="T14" fmla="*/ 288 w 590"/>
                <a:gd name="T15" fmla="*/ 202 h 918"/>
                <a:gd name="T16" fmla="*/ 336 w 590"/>
                <a:gd name="T17" fmla="*/ 248 h 918"/>
                <a:gd name="T18" fmla="*/ 380 w 590"/>
                <a:gd name="T19" fmla="*/ 298 h 918"/>
                <a:gd name="T20" fmla="*/ 418 w 590"/>
                <a:gd name="T21" fmla="*/ 352 h 918"/>
                <a:gd name="T22" fmla="*/ 452 w 590"/>
                <a:gd name="T23" fmla="*/ 410 h 918"/>
                <a:gd name="T24" fmla="*/ 480 w 590"/>
                <a:gd name="T25" fmla="*/ 470 h 918"/>
                <a:gd name="T26" fmla="*/ 502 w 590"/>
                <a:gd name="T27" fmla="*/ 532 h 918"/>
                <a:gd name="T28" fmla="*/ 518 w 590"/>
                <a:gd name="T29" fmla="*/ 596 h 918"/>
                <a:gd name="T30" fmla="*/ 528 w 590"/>
                <a:gd name="T31" fmla="*/ 664 h 918"/>
                <a:gd name="T32" fmla="*/ 532 w 590"/>
                <a:gd name="T33" fmla="*/ 732 h 918"/>
                <a:gd name="T34" fmla="*/ 528 w 590"/>
                <a:gd name="T35" fmla="*/ 800 h 918"/>
                <a:gd name="T36" fmla="*/ 518 w 590"/>
                <a:gd name="T37" fmla="*/ 868 h 918"/>
                <a:gd name="T38" fmla="*/ 566 w 590"/>
                <a:gd name="T39" fmla="*/ 918 h 918"/>
                <a:gd name="T40" fmla="*/ 576 w 590"/>
                <a:gd name="T41" fmla="*/ 880 h 918"/>
                <a:gd name="T42" fmla="*/ 586 w 590"/>
                <a:gd name="T43" fmla="*/ 806 h 918"/>
                <a:gd name="T44" fmla="*/ 590 w 590"/>
                <a:gd name="T45" fmla="*/ 732 h 918"/>
                <a:gd name="T46" fmla="*/ 588 w 590"/>
                <a:gd name="T47" fmla="*/ 658 h 918"/>
                <a:gd name="T48" fmla="*/ 576 w 590"/>
                <a:gd name="T49" fmla="*/ 586 h 918"/>
                <a:gd name="T50" fmla="*/ 560 w 590"/>
                <a:gd name="T51" fmla="*/ 516 h 918"/>
                <a:gd name="T52" fmla="*/ 534 w 590"/>
                <a:gd name="T53" fmla="*/ 448 h 918"/>
                <a:gd name="T54" fmla="*/ 504 w 590"/>
                <a:gd name="T55" fmla="*/ 382 h 918"/>
                <a:gd name="T56" fmla="*/ 468 w 590"/>
                <a:gd name="T57" fmla="*/ 320 h 918"/>
                <a:gd name="T58" fmla="*/ 426 w 590"/>
                <a:gd name="T59" fmla="*/ 262 h 918"/>
                <a:gd name="T60" fmla="*/ 378 w 590"/>
                <a:gd name="T61" fmla="*/ 208 h 918"/>
                <a:gd name="T62" fmla="*/ 326 w 590"/>
                <a:gd name="T63" fmla="*/ 158 h 918"/>
                <a:gd name="T64" fmla="*/ 268 w 590"/>
                <a:gd name="T65" fmla="*/ 114 h 918"/>
                <a:gd name="T66" fmla="*/ 204 w 590"/>
                <a:gd name="T67" fmla="*/ 74 h 918"/>
                <a:gd name="T68" fmla="*/ 138 w 590"/>
                <a:gd name="T69" fmla="*/ 42 h 918"/>
                <a:gd name="T70" fmla="*/ 66 w 590"/>
                <a:gd name="T71" fmla="*/ 16 h 918"/>
                <a:gd name="T72" fmla="*/ 30 w 590"/>
                <a:gd name="T73" fmla="*/ 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0" h="918">
                  <a:moveTo>
                    <a:pt x="30" y="4"/>
                  </a:moveTo>
                  <a:lnTo>
                    <a:pt x="30" y="4"/>
                  </a:lnTo>
                  <a:lnTo>
                    <a:pt x="14" y="0"/>
                  </a:lnTo>
                  <a:lnTo>
                    <a:pt x="0" y="58"/>
                  </a:lnTo>
                  <a:lnTo>
                    <a:pt x="0" y="58"/>
                  </a:lnTo>
                  <a:lnTo>
                    <a:pt x="14" y="62"/>
                  </a:lnTo>
                  <a:lnTo>
                    <a:pt x="14" y="62"/>
                  </a:lnTo>
                  <a:lnTo>
                    <a:pt x="48" y="72"/>
                  </a:lnTo>
                  <a:lnTo>
                    <a:pt x="82" y="84"/>
                  </a:lnTo>
                  <a:lnTo>
                    <a:pt x="114" y="96"/>
                  </a:lnTo>
                  <a:lnTo>
                    <a:pt x="146" y="110"/>
                  </a:lnTo>
                  <a:lnTo>
                    <a:pt x="176" y="126"/>
                  </a:lnTo>
                  <a:lnTo>
                    <a:pt x="206" y="144"/>
                  </a:lnTo>
                  <a:lnTo>
                    <a:pt x="234" y="162"/>
                  </a:lnTo>
                  <a:lnTo>
                    <a:pt x="262" y="182"/>
                  </a:lnTo>
                  <a:lnTo>
                    <a:pt x="288" y="202"/>
                  </a:lnTo>
                  <a:lnTo>
                    <a:pt x="312" y="226"/>
                  </a:lnTo>
                  <a:lnTo>
                    <a:pt x="336" y="248"/>
                  </a:lnTo>
                  <a:lnTo>
                    <a:pt x="358" y="274"/>
                  </a:lnTo>
                  <a:lnTo>
                    <a:pt x="380" y="298"/>
                  </a:lnTo>
                  <a:lnTo>
                    <a:pt x="400" y="324"/>
                  </a:lnTo>
                  <a:lnTo>
                    <a:pt x="418" y="352"/>
                  </a:lnTo>
                  <a:lnTo>
                    <a:pt x="436" y="380"/>
                  </a:lnTo>
                  <a:lnTo>
                    <a:pt x="452" y="410"/>
                  </a:lnTo>
                  <a:lnTo>
                    <a:pt x="468" y="438"/>
                  </a:lnTo>
                  <a:lnTo>
                    <a:pt x="480" y="470"/>
                  </a:lnTo>
                  <a:lnTo>
                    <a:pt x="492" y="500"/>
                  </a:lnTo>
                  <a:lnTo>
                    <a:pt x="502" y="532"/>
                  </a:lnTo>
                  <a:lnTo>
                    <a:pt x="512" y="564"/>
                  </a:lnTo>
                  <a:lnTo>
                    <a:pt x="518" y="596"/>
                  </a:lnTo>
                  <a:lnTo>
                    <a:pt x="524" y="630"/>
                  </a:lnTo>
                  <a:lnTo>
                    <a:pt x="528" y="664"/>
                  </a:lnTo>
                  <a:lnTo>
                    <a:pt x="532" y="698"/>
                  </a:lnTo>
                  <a:lnTo>
                    <a:pt x="532" y="732"/>
                  </a:lnTo>
                  <a:lnTo>
                    <a:pt x="530" y="766"/>
                  </a:lnTo>
                  <a:lnTo>
                    <a:pt x="528" y="800"/>
                  </a:lnTo>
                  <a:lnTo>
                    <a:pt x="524" y="834"/>
                  </a:lnTo>
                  <a:lnTo>
                    <a:pt x="518" y="868"/>
                  </a:lnTo>
                  <a:lnTo>
                    <a:pt x="510" y="904"/>
                  </a:lnTo>
                  <a:lnTo>
                    <a:pt x="566" y="918"/>
                  </a:lnTo>
                  <a:lnTo>
                    <a:pt x="566" y="918"/>
                  </a:lnTo>
                  <a:lnTo>
                    <a:pt x="576" y="880"/>
                  </a:lnTo>
                  <a:lnTo>
                    <a:pt x="582" y="844"/>
                  </a:lnTo>
                  <a:lnTo>
                    <a:pt x="586" y="806"/>
                  </a:lnTo>
                  <a:lnTo>
                    <a:pt x="590" y="768"/>
                  </a:lnTo>
                  <a:lnTo>
                    <a:pt x="590" y="732"/>
                  </a:lnTo>
                  <a:lnTo>
                    <a:pt x="590" y="694"/>
                  </a:lnTo>
                  <a:lnTo>
                    <a:pt x="588" y="658"/>
                  </a:lnTo>
                  <a:lnTo>
                    <a:pt x="582" y="622"/>
                  </a:lnTo>
                  <a:lnTo>
                    <a:pt x="576" y="586"/>
                  </a:lnTo>
                  <a:lnTo>
                    <a:pt x="568" y="550"/>
                  </a:lnTo>
                  <a:lnTo>
                    <a:pt x="560" y="516"/>
                  </a:lnTo>
                  <a:lnTo>
                    <a:pt x="548" y="480"/>
                  </a:lnTo>
                  <a:lnTo>
                    <a:pt x="534" y="448"/>
                  </a:lnTo>
                  <a:lnTo>
                    <a:pt x="520" y="414"/>
                  </a:lnTo>
                  <a:lnTo>
                    <a:pt x="504" y="382"/>
                  </a:lnTo>
                  <a:lnTo>
                    <a:pt x="488" y="350"/>
                  </a:lnTo>
                  <a:lnTo>
                    <a:pt x="468" y="320"/>
                  </a:lnTo>
                  <a:lnTo>
                    <a:pt x="448" y="290"/>
                  </a:lnTo>
                  <a:lnTo>
                    <a:pt x="426" y="262"/>
                  </a:lnTo>
                  <a:lnTo>
                    <a:pt x="402" y="234"/>
                  </a:lnTo>
                  <a:lnTo>
                    <a:pt x="378" y="208"/>
                  </a:lnTo>
                  <a:lnTo>
                    <a:pt x="352" y="182"/>
                  </a:lnTo>
                  <a:lnTo>
                    <a:pt x="326" y="158"/>
                  </a:lnTo>
                  <a:lnTo>
                    <a:pt x="296" y="136"/>
                  </a:lnTo>
                  <a:lnTo>
                    <a:pt x="268" y="114"/>
                  </a:lnTo>
                  <a:lnTo>
                    <a:pt x="236" y="94"/>
                  </a:lnTo>
                  <a:lnTo>
                    <a:pt x="204" y="74"/>
                  </a:lnTo>
                  <a:lnTo>
                    <a:pt x="172" y="58"/>
                  </a:lnTo>
                  <a:lnTo>
                    <a:pt x="138" y="42"/>
                  </a:lnTo>
                  <a:lnTo>
                    <a:pt x="102" y="28"/>
                  </a:lnTo>
                  <a:lnTo>
                    <a:pt x="66" y="16"/>
                  </a:lnTo>
                  <a:lnTo>
                    <a:pt x="30" y="4"/>
                  </a:lnTo>
                  <a:lnTo>
                    <a:pt x="30" y="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1" name="Freeform 158">
              <a:extLst>
                <a:ext uri="{FF2B5EF4-FFF2-40B4-BE49-F238E27FC236}">
                  <a16:creationId xmlns:a16="http://schemas.microsoft.com/office/drawing/2014/main" id="{DE67AB46-9AD6-4196-B7A9-E6BE8A82E641}"/>
                </a:ext>
              </a:extLst>
            </p:cNvPr>
            <p:cNvSpPr>
              <a:spLocks/>
            </p:cNvSpPr>
            <p:nvPr/>
          </p:nvSpPr>
          <p:spPr bwMode="auto">
            <a:xfrm>
              <a:off x="-1698625" y="1908175"/>
              <a:ext cx="723900" cy="1143000"/>
            </a:xfrm>
            <a:custGeom>
              <a:avLst/>
              <a:gdLst>
                <a:gd name="T0" fmla="*/ 0 w 456"/>
                <a:gd name="T1" fmla="*/ 58 h 720"/>
                <a:gd name="T2" fmla="*/ 26 w 456"/>
                <a:gd name="T3" fmla="*/ 64 h 720"/>
                <a:gd name="T4" fmla="*/ 76 w 456"/>
                <a:gd name="T5" fmla="*/ 84 h 720"/>
                <a:gd name="T6" fmla="*/ 124 w 456"/>
                <a:gd name="T7" fmla="*/ 106 h 720"/>
                <a:gd name="T8" fmla="*/ 168 w 456"/>
                <a:gd name="T9" fmla="*/ 134 h 720"/>
                <a:gd name="T10" fmla="*/ 208 w 456"/>
                <a:gd name="T11" fmla="*/ 166 h 720"/>
                <a:gd name="T12" fmla="*/ 246 w 456"/>
                <a:gd name="T13" fmla="*/ 202 h 720"/>
                <a:gd name="T14" fmla="*/ 280 w 456"/>
                <a:gd name="T15" fmla="*/ 240 h 720"/>
                <a:gd name="T16" fmla="*/ 310 w 456"/>
                <a:gd name="T17" fmla="*/ 280 h 720"/>
                <a:gd name="T18" fmla="*/ 336 w 456"/>
                <a:gd name="T19" fmla="*/ 324 h 720"/>
                <a:gd name="T20" fmla="*/ 358 w 456"/>
                <a:gd name="T21" fmla="*/ 372 h 720"/>
                <a:gd name="T22" fmla="*/ 374 w 456"/>
                <a:gd name="T23" fmla="*/ 420 h 720"/>
                <a:gd name="T24" fmla="*/ 388 w 456"/>
                <a:gd name="T25" fmla="*/ 470 h 720"/>
                <a:gd name="T26" fmla="*/ 394 w 456"/>
                <a:gd name="T27" fmla="*/ 520 h 720"/>
                <a:gd name="T28" fmla="*/ 398 w 456"/>
                <a:gd name="T29" fmla="*/ 572 h 720"/>
                <a:gd name="T30" fmla="*/ 394 w 456"/>
                <a:gd name="T31" fmla="*/ 626 h 720"/>
                <a:gd name="T32" fmla="*/ 386 w 456"/>
                <a:gd name="T33" fmla="*/ 678 h 720"/>
                <a:gd name="T34" fmla="*/ 438 w 456"/>
                <a:gd name="T35" fmla="*/ 720 h 720"/>
                <a:gd name="T36" fmla="*/ 444 w 456"/>
                <a:gd name="T37" fmla="*/ 690 h 720"/>
                <a:gd name="T38" fmla="*/ 454 w 456"/>
                <a:gd name="T39" fmla="*/ 632 h 720"/>
                <a:gd name="T40" fmla="*/ 456 w 456"/>
                <a:gd name="T41" fmla="*/ 572 h 720"/>
                <a:gd name="T42" fmla="*/ 454 w 456"/>
                <a:gd name="T43" fmla="*/ 514 h 720"/>
                <a:gd name="T44" fmla="*/ 446 w 456"/>
                <a:gd name="T45" fmla="*/ 458 h 720"/>
                <a:gd name="T46" fmla="*/ 432 w 456"/>
                <a:gd name="T47" fmla="*/ 402 h 720"/>
                <a:gd name="T48" fmla="*/ 412 w 456"/>
                <a:gd name="T49" fmla="*/ 348 h 720"/>
                <a:gd name="T50" fmla="*/ 388 w 456"/>
                <a:gd name="T51" fmla="*/ 298 h 720"/>
                <a:gd name="T52" fmla="*/ 360 w 456"/>
                <a:gd name="T53" fmla="*/ 248 h 720"/>
                <a:gd name="T54" fmla="*/ 326 w 456"/>
                <a:gd name="T55" fmla="*/ 202 h 720"/>
                <a:gd name="T56" fmla="*/ 288 w 456"/>
                <a:gd name="T57" fmla="*/ 160 h 720"/>
                <a:gd name="T58" fmla="*/ 246 w 456"/>
                <a:gd name="T59" fmla="*/ 120 h 720"/>
                <a:gd name="T60" fmla="*/ 202 w 456"/>
                <a:gd name="T61" fmla="*/ 86 h 720"/>
                <a:gd name="T62" fmla="*/ 152 w 456"/>
                <a:gd name="T63" fmla="*/ 56 h 720"/>
                <a:gd name="T64" fmla="*/ 100 w 456"/>
                <a:gd name="T65" fmla="*/ 30 h 720"/>
                <a:gd name="T66" fmla="*/ 44 w 456"/>
                <a:gd name="T67" fmla="*/ 8 h 720"/>
                <a:gd name="T68" fmla="*/ 14 w 456"/>
                <a:gd name="T69"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720">
                  <a:moveTo>
                    <a:pt x="14" y="0"/>
                  </a:moveTo>
                  <a:lnTo>
                    <a:pt x="0" y="58"/>
                  </a:lnTo>
                  <a:lnTo>
                    <a:pt x="0" y="58"/>
                  </a:lnTo>
                  <a:lnTo>
                    <a:pt x="26" y="64"/>
                  </a:lnTo>
                  <a:lnTo>
                    <a:pt x="50" y="74"/>
                  </a:lnTo>
                  <a:lnTo>
                    <a:pt x="76" y="84"/>
                  </a:lnTo>
                  <a:lnTo>
                    <a:pt x="100" y="94"/>
                  </a:lnTo>
                  <a:lnTo>
                    <a:pt x="124" y="106"/>
                  </a:lnTo>
                  <a:lnTo>
                    <a:pt x="146" y="120"/>
                  </a:lnTo>
                  <a:lnTo>
                    <a:pt x="168" y="134"/>
                  </a:lnTo>
                  <a:lnTo>
                    <a:pt x="188" y="150"/>
                  </a:lnTo>
                  <a:lnTo>
                    <a:pt x="208" y="166"/>
                  </a:lnTo>
                  <a:lnTo>
                    <a:pt x="228" y="184"/>
                  </a:lnTo>
                  <a:lnTo>
                    <a:pt x="246" y="202"/>
                  </a:lnTo>
                  <a:lnTo>
                    <a:pt x="264" y="220"/>
                  </a:lnTo>
                  <a:lnTo>
                    <a:pt x="280" y="240"/>
                  </a:lnTo>
                  <a:lnTo>
                    <a:pt x="296" y="260"/>
                  </a:lnTo>
                  <a:lnTo>
                    <a:pt x="310" y="280"/>
                  </a:lnTo>
                  <a:lnTo>
                    <a:pt x="324" y="302"/>
                  </a:lnTo>
                  <a:lnTo>
                    <a:pt x="336" y="324"/>
                  </a:lnTo>
                  <a:lnTo>
                    <a:pt x="348" y="348"/>
                  </a:lnTo>
                  <a:lnTo>
                    <a:pt x="358" y="372"/>
                  </a:lnTo>
                  <a:lnTo>
                    <a:pt x="366" y="396"/>
                  </a:lnTo>
                  <a:lnTo>
                    <a:pt x="374" y="420"/>
                  </a:lnTo>
                  <a:lnTo>
                    <a:pt x="382" y="444"/>
                  </a:lnTo>
                  <a:lnTo>
                    <a:pt x="388" y="470"/>
                  </a:lnTo>
                  <a:lnTo>
                    <a:pt x="392" y="494"/>
                  </a:lnTo>
                  <a:lnTo>
                    <a:pt x="394" y="520"/>
                  </a:lnTo>
                  <a:lnTo>
                    <a:pt x="396" y="546"/>
                  </a:lnTo>
                  <a:lnTo>
                    <a:pt x="398" y="572"/>
                  </a:lnTo>
                  <a:lnTo>
                    <a:pt x="396" y="600"/>
                  </a:lnTo>
                  <a:lnTo>
                    <a:pt x="394" y="626"/>
                  </a:lnTo>
                  <a:lnTo>
                    <a:pt x="392" y="652"/>
                  </a:lnTo>
                  <a:lnTo>
                    <a:pt x="386" y="678"/>
                  </a:lnTo>
                  <a:lnTo>
                    <a:pt x="380" y="706"/>
                  </a:lnTo>
                  <a:lnTo>
                    <a:pt x="438" y="720"/>
                  </a:lnTo>
                  <a:lnTo>
                    <a:pt x="438" y="720"/>
                  </a:lnTo>
                  <a:lnTo>
                    <a:pt x="444" y="690"/>
                  </a:lnTo>
                  <a:lnTo>
                    <a:pt x="450" y="662"/>
                  </a:lnTo>
                  <a:lnTo>
                    <a:pt x="454" y="632"/>
                  </a:lnTo>
                  <a:lnTo>
                    <a:pt x="456" y="602"/>
                  </a:lnTo>
                  <a:lnTo>
                    <a:pt x="456" y="572"/>
                  </a:lnTo>
                  <a:lnTo>
                    <a:pt x="456" y="544"/>
                  </a:lnTo>
                  <a:lnTo>
                    <a:pt x="454" y="514"/>
                  </a:lnTo>
                  <a:lnTo>
                    <a:pt x="450" y="486"/>
                  </a:lnTo>
                  <a:lnTo>
                    <a:pt x="446" y="458"/>
                  </a:lnTo>
                  <a:lnTo>
                    <a:pt x="438" y="430"/>
                  </a:lnTo>
                  <a:lnTo>
                    <a:pt x="432" y="402"/>
                  </a:lnTo>
                  <a:lnTo>
                    <a:pt x="422" y="376"/>
                  </a:lnTo>
                  <a:lnTo>
                    <a:pt x="412" y="348"/>
                  </a:lnTo>
                  <a:lnTo>
                    <a:pt x="400" y="322"/>
                  </a:lnTo>
                  <a:lnTo>
                    <a:pt x="388" y="298"/>
                  </a:lnTo>
                  <a:lnTo>
                    <a:pt x="374" y="272"/>
                  </a:lnTo>
                  <a:lnTo>
                    <a:pt x="360" y="248"/>
                  </a:lnTo>
                  <a:lnTo>
                    <a:pt x="344" y="226"/>
                  </a:lnTo>
                  <a:lnTo>
                    <a:pt x="326" y="202"/>
                  </a:lnTo>
                  <a:lnTo>
                    <a:pt x="308" y="180"/>
                  </a:lnTo>
                  <a:lnTo>
                    <a:pt x="288" y="160"/>
                  </a:lnTo>
                  <a:lnTo>
                    <a:pt x="268" y="140"/>
                  </a:lnTo>
                  <a:lnTo>
                    <a:pt x="246" y="120"/>
                  </a:lnTo>
                  <a:lnTo>
                    <a:pt x="224" y="102"/>
                  </a:lnTo>
                  <a:lnTo>
                    <a:pt x="202" y="86"/>
                  </a:lnTo>
                  <a:lnTo>
                    <a:pt x="178" y="70"/>
                  </a:lnTo>
                  <a:lnTo>
                    <a:pt x="152" y="56"/>
                  </a:lnTo>
                  <a:lnTo>
                    <a:pt x="126" y="42"/>
                  </a:lnTo>
                  <a:lnTo>
                    <a:pt x="100" y="30"/>
                  </a:lnTo>
                  <a:lnTo>
                    <a:pt x="72" y="18"/>
                  </a:lnTo>
                  <a:lnTo>
                    <a:pt x="44" y="8"/>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2" name="Freeform 159">
              <a:extLst>
                <a:ext uri="{FF2B5EF4-FFF2-40B4-BE49-F238E27FC236}">
                  <a16:creationId xmlns:a16="http://schemas.microsoft.com/office/drawing/2014/main" id="{22C8CA9A-CDDD-4711-A3AD-11BACA344528}"/>
                </a:ext>
              </a:extLst>
            </p:cNvPr>
            <p:cNvSpPr>
              <a:spLocks/>
            </p:cNvSpPr>
            <p:nvPr/>
          </p:nvSpPr>
          <p:spPr bwMode="auto">
            <a:xfrm>
              <a:off x="-1762125" y="2152650"/>
              <a:ext cx="536575" cy="835025"/>
            </a:xfrm>
            <a:custGeom>
              <a:avLst/>
              <a:gdLst>
                <a:gd name="T0" fmla="*/ 14 w 338"/>
                <a:gd name="T1" fmla="*/ 0 h 526"/>
                <a:gd name="T2" fmla="*/ 0 w 338"/>
                <a:gd name="T3" fmla="*/ 56 h 526"/>
                <a:gd name="T4" fmla="*/ 0 w 338"/>
                <a:gd name="T5" fmla="*/ 56 h 526"/>
                <a:gd name="T6" fmla="*/ 34 w 338"/>
                <a:gd name="T7" fmla="*/ 68 h 526"/>
                <a:gd name="T8" fmla="*/ 68 w 338"/>
                <a:gd name="T9" fmla="*/ 82 h 526"/>
                <a:gd name="T10" fmla="*/ 100 w 338"/>
                <a:gd name="T11" fmla="*/ 100 h 526"/>
                <a:gd name="T12" fmla="*/ 130 w 338"/>
                <a:gd name="T13" fmla="*/ 120 h 526"/>
                <a:gd name="T14" fmla="*/ 158 w 338"/>
                <a:gd name="T15" fmla="*/ 144 h 526"/>
                <a:gd name="T16" fmla="*/ 184 w 338"/>
                <a:gd name="T17" fmla="*/ 170 h 526"/>
                <a:gd name="T18" fmla="*/ 206 w 338"/>
                <a:gd name="T19" fmla="*/ 198 h 526"/>
                <a:gd name="T20" fmla="*/ 228 w 338"/>
                <a:gd name="T21" fmla="*/ 228 h 526"/>
                <a:gd name="T22" fmla="*/ 228 w 338"/>
                <a:gd name="T23" fmla="*/ 228 h 526"/>
                <a:gd name="T24" fmla="*/ 244 w 338"/>
                <a:gd name="T25" fmla="*/ 262 h 526"/>
                <a:gd name="T26" fmla="*/ 258 w 338"/>
                <a:gd name="T27" fmla="*/ 296 h 526"/>
                <a:gd name="T28" fmla="*/ 268 w 338"/>
                <a:gd name="T29" fmla="*/ 330 h 526"/>
                <a:gd name="T30" fmla="*/ 276 w 338"/>
                <a:gd name="T31" fmla="*/ 366 h 526"/>
                <a:gd name="T32" fmla="*/ 278 w 338"/>
                <a:gd name="T33" fmla="*/ 402 h 526"/>
                <a:gd name="T34" fmla="*/ 278 w 338"/>
                <a:gd name="T35" fmla="*/ 438 h 526"/>
                <a:gd name="T36" fmla="*/ 274 w 338"/>
                <a:gd name="T37" fmla="*/ 476 h 526"/>
                <a:gd name="T38" fmla="*/ 266 w 338"/>
                <a:gd name="T39" fmla="*/ 512 h 526"/>
                <a:gd name="T40" fmla="*/ 324 w 338"/>
                <a:gd name="T41" fmla="*/ 526 h 526"/>
                <a:gd name="T42" fmla="*/ 324 w 338"/>
                <a:gd name="T43" fmla="*/ 526 h 526"/>
                <a:gd name="T44" fmla="*/ 332 w 338"/>
                <a:gd name="T45" fmla="*/ 484 h 526"/>
                <a:gd name="T46" fmla="*/ 338 w 338"/>
                <a:gd name="T47" fmla="*/ 442 h 526"/>
                <a:gd name="T48" fmla="*/ 338 w 338"/>
                <a:gd name="T49" fmla="*/ 400 h 526"/>
                <a:gd name="T50" fmla="*/ 334 w 338"/>
                <a:gd name="T51" fmla="*/ 358 h 526"/>
                <a:gd name="T52" fmla="*/ 326 w 338"/>
                <a:gd name="T53" fmla="*/ 316 h 526"/>
                <a:gd name="T54" fmla="*/ 314 w 338"/>
                <a:gd name="T55" fmla="*/ 276 h 526"/>
                <a:gd name="T56" fmla="*/ 298 w 338"/>
                <a:gd name="T57" fmla="*/ 238 h 526"/>
                <a:gd name="T58" fmla="*/ 278 w 338"/>
                <a:gd name="T59" fmla="*/ 200 h 526"/>
                <a:gd name="T60" fmla="*/ 278 w 338"/>
                <a:gd name="T61" fmla="*/ 200 h 526"/>
                <a:gd name="T62" fmla="*/ 254 w 338"/>
                <a:gd name="T63" fmla="*/ 164 h 526"/>
                <a:gd name="T64" fmla="*/ 228 w 338"/>
                <a:gd name="T65" fmla="*/ 130 h 526"/>
                <a:gd name="T66" fmla="*/ 198 w 338"/>
                <a:gd name="T67" fmla="*/ 100 h 526"/>
                <a:gd name="T68" fmla="*/ 166 w 338"/>
                <a:gd name="T69" fmla="*/ 72 h 526"/>
                <a:gd name="T70" fmla="*/ 132 w 338"/>
                <a:gd name="T71" fmla="*/ 50 h 526"/>
                <a:gd name="T72" fmla="*/ 94 w 338"/>
                <a:gd name="T73" fmla="*/ 30 h 526"/>
                <a:gd name="T74" fmla="*/ 56 w 338"/>
                <a:gd name="T75" fmla="*/ 12 h 526"/>
                <a:gd name="T76" fmla="*/ 14 w 338"/>
                <a:gd name="T77" fmla="*/ 0 h 526"/>
                <a:gd name="T78" fmla="*/ 14 w 338"/>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526">
                  <a:moveTo>
                    <a:pt x="14" y="0"/>
                  </a:moveTo>
                  <a:lnTo>
                    <a:pt x="0" y="56"/>
                  </a:lnTo>
                  <a:lnTo>
                    <a:pt x="0" y="56"/>
                  </a:lnTo>
                  <a:lnTo>
                    <a:pt x="34" y="68"/>
                  </a:lnTo>
                  <a:lnTo>
                    <a:pt x="68" y="82"/>
                  </a:lnTo>
                  <a:lnTo>
                    <a:pt x="100" y="100"/>
                  </a:lnTo>
                  <a:lnTo>
                    <a:pt x="130" y="120"/>
                  </a:lnTo>
                  <a:lnTo>
                    <a:pt x="158" y="144"/>
                  </a:lnTo>
                  <a:lnTo>
                    <a:pt x="184" y="170"/>
                  </a:lnTo>
                  <a:lnTo>
                    <a:pt x="206" y="198"/>
                  </a:lnTo>
                  <a:lnTo>
                    <a:pt x="228" y="228"/>
                  </a:lnTo>
                  <a:lnTo>
                    <a:pt x="228" y="228"/>
                  </a:lnTo>
                  <a:lnTo>
                    <a:pt x="244" y="262"/>
                  </a:lnTo>
                  <a:lnTo>
                    <a:pt x="258" y="296"/>
                  </a:lnTo>
                  <a:lnTo>
                    <a:pt x="268" y="330"/>
                  </a:lnTo>
                  <a:lnTo>
                    <a:pt x="276" y="366"/>
                  </a:lnTo>
                  <a:lnTo>
                    <a:pt x="278" y="402"/>
                  </a:lnTo>
                  <a:lnTo>
                    <a:pt x="278" y="438"/>
                  </a:lnTo>
                  <a:lnTo>
                    <a:pt x="274" y="476"/>
                  </a:lnTo>
                  <a:lnTo>
                    <a:pt x="266" y="512"/>
                  </a:lnTo>
                  <a:lnTo>
                    <a:pt x="324" y="526"/>
                  </a:lnTo>
                  <a:lnTo>
                    <a:pt x="324" y="526"/>
                  </a:lnTo>
                  <a:lnTo>
                    <a:pt x="332" y="484"/>
                  </a:lnTo>
                  <a:lnTo>
                    <a:pt x="338" y="442"/>
                  </a:lnTo>
                  <a:lnTo>
                    <a:pt x="338" y="400"/>
                  </a:lnTo>
                  <a:lnTo>
                    <a:pt x="334" y="358"/>
                  </a:lnTo>
                  <a:lnTo>
                    <a:pt x="326" y="316"/>
                  </a:lnTo>
                  <a:lnTo>
                    <a:pt x="314" y="276"/>
                  </a:lnTo>
                  <a:lnTo>
                    <a:pt x="298" y="238"/>
                  </a:lnTo>
                  <a:lnTo>
                    <a:pt x="278" y="200"/>
                  </a:lnTo>
                  <a:lnTo>
                    <a:pt x="278" y="200"/>
                  </a:lnTo>
                  <a:lnTo>
                    <a:pt x="254" y="164"/>
                  </a:lnTo>
                  <a:lnTo>
                    <a:pt x="228" y="130"/>
                  </a:lnTo>
                  <a:lnTo>
                    <a:pt x="198" y="100"/>
                  </a:lnTo>
                  <a:lnTo>
                    <a:pt x="166" y="72"/>
                  </a:lnTo>
                  <a:lnTo>
                    <a:pt x="132" y="50"/>
                  </a:lnTo>
                  <a:lnTo>
                    <a:pt x="94" y="30"/>
                  </a:lnTo>
                  <a:lnTo>
                    <a:pt x="56" y="12"/>
                  </a:lnTo>
                  <a:lnTo>
                    <a:pt x="14" y="0"/>
                  </a:lnTo>
                  <a:lnTo>
                    <a:pt x="14" y="0"/>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3" name="Freeform 160">
              <a:extLst>
                <a:ext uri="{FF2B5EF4-FFF2-40B4-BE49-F238E27FC236}">
                  <a16:creationId xmlns:a16="http://schemas.microsoft.com/office/drawing/2014/main" id="{BC172310-58F8-46A9-8BB4-30A40588FD5A}"/>
                </a:ext>
              </a:extLst>
            </p:cNvPr>
            <p:cNvSpPr>
              <a:spLocks/>
            </p:cNvSpPr>
            <p:nvPr/>
          </p:nvSpPr>
          <p:spPr bwMode="auto">
            <a:xfrm>
              <a:off x="-3289300" y="4073525"/>
              <a:ext cx="908050" cy="968375"/>
            </a:xfrm>
            <a:custGeom>
              <a:avLst/>
              <a:gdLst>
                <a:gd name="T0" fmla="*/ 564 w 572"/>
                <a:gd name="T1" fmla="*/ 274 h 610"/>
                <a:gd name="T2" fmla="*/ 552 w 572"/>
                <a:gd name="T3" fmla="*/ 262 h 610"/>
                <a:gd name="T4" fmla="*/ 538 w 572"/>
                <a:gd name="T5" fmla="*/ 256 h 610"/>
                <a:gd name="T6" fmla="*/ 522 w 572"/>
                <a:gd name="T7" fmla="*/ 256 h 610"/>
                <a:gd name="T8" fmla="*/ 506 w 572"/>
                <a:gd name="T9" fmla="*/ 260 h 610"/>
                <a:gd name="T10" fmla="*/ 508 w 572"/>
                <a:gd name="T11" fmla="*/ 258 h 610"/>
                <a:gd name="T12" fmla="*/ 520 w 572"/>
                <a:gd name="T13" fmla="*/ 246 h 610"/>
                <a:gd name="T14" fmla="*/ 528 w 572"/>
                <a:gd name="T15" fmla="*/ 230 h 610"/>
                <a:gd name="T16" fmla="*/ 526 w 572"/>
                <a:gd name="T17" fmla="*/ 212 h 610"/>
                <a:gd name="T18" fmla="*/ 520 w 572"/>
                <a:gd name="T19" fmla="*/ 196 h 610"/>
                <a:gd name="T20" fmla="*/ 514 w 572"/>
                <a:gd name="T21" fmla="*/ 188 h 610"/>
                <a:gd name="T22" fmla="*/ 498 w 572"/>
                <a:gd name="T23" fmla="*/ 178 h 610"/>
                <a:gd name="T24" fmla="*/ 482 w 572"/>
                <a:gd name="T25" fmla="*/ 176 h 610"/>
                <a:gd name="T26" fmla="*/ 464 w 572"/>
                <a:gd name="T27" fmla="*/ 180 h 610"/>
                <a:gd name="T28" fmla="*/ 466 w 572"/>
                <a:gd name="T29" fmla="*/ 176 h 610"/>
                <a:gd name="T30" fmla="*/ 472 w 572"/>
                <a:gd name="T31" fmla="*/ 170 h 610"/>
                <a:gd name="T32" fmla="*/ 482 w 572"/>
                <a:gd name="T33" fmla="*/ 156 h 610"/>
                <a:gd name="T34" fmla="*/ 486 w 572"/>
                <a:gd name="T35" fmla="*/ 138 h 610"/>
                <a:gd name="T36" fmla="*/ 482 w 572"/>
                <a:gd name="T37" fmla="*/ 122 h 610"/>
                <a:gd name="T38" fmla="*/ 478 w 572"/>
                <a:gd name="T39" fmla="*/ 114 h 610"/>
                <a:gd name="T40" fmla="*/ 464 w 572"/>
                <a:gd name="T41" fmla="*/ 100 h 610"/>
                <a:gd name="T42" fmla="*/ 448 w 572"/>
                <a:gd name="T43" fmla="*/ 94 h 610"/>
                <a:gd name="T44" fmla="*/ 430 w 572"/>
                <a:gd name="T45" fmla="*/ 94 h 610"/>
                <a:gd name="T46" fmla="*/ 414 w 572"/>
                <a:gd name="T47" fmla="*/ 102 h 610"/>
                <a:gd name="T48" fmla="*/ 404 w 572"/>
                <a:gd name="T49" fmla="*/ 110 h 610"/>
                <a:gd name="T50" fmla="*/ 416 w 572"/>
                <a:gd name="T51" fmla="*/ 96 h 610"/>
                <a:gd name="T52" fmla="*/ 422 w 572"/>
                <a:gd name="T53" fmla="*/ 80 h 610"/>
                <a:gd name="T54" fmla="*/ 422 w 572"/>
                <a:gd name="T55" fmla="*/ 62 h 610"/>
                <a:gd name="T56" fmla="*/ 414 w 572"/>
                <a:gd name="T57" fmla="*/ 46 h 610"/>
                <a:gd name="T58" fmla="*/ 410 w 572"/>
                <a:gd name="T59" fmla="*/ 38 h 610"/>
                <a:gd name="T60" fmla="*/ 402 w 572"/>
                <a:gd name="T61" fmla="*/ 34 h 610"/>
                <a:gd name="T62" fmla="*/ 386 w 572"/>
                <a:gd name="T63" fmla="*/ 26 h 610"/>
                <a:gd name="T64" fmla="*/ 368 w 572"/>
                <a:gd name="T65" fmla="*/ 22 h 610"/>
                <a:gd name="T66" fmla="*/ 348 w 572"/>
                <a:gd name="T67" fmla="*/ 26 h 610"/>
                <a:gd name="T68" fmla="*/ 322 w 572"/>
                <a:gd name="T69" fmla="*/ 40 h 610"/>
                <a:gd name="T70" fmla="*/ 246 w 572"/>
                <a:gd name="T71" fmla="*/ 88 h 610"/>
                <a:gd name="T72" fmla="*/ 254 w 572"/>
                <a:gd name="T73" fmla="*/ 72 h 610"/>
                <a:gd name="T74" fmla="*/ 254 w 572"/>
                <a:gd name="T75" fmla="*/ 56 h 610"/>
                <a:gd name="T76" fmla="*/ 250 w 572"/>
                <a:gd name="T77" fmla="*/ 40 h 610"/>
                <a:gd name="T78" fmla="*/ 242 w 572"/>
                <a:gd name="T79" fmla="*/ 24 h 610"/>
                <a:gd name="T80" fmla="*/ 224 w 572"/>
                <a:gd name="T81" fmla="*/ 8 h 610"/>
                <a:gd name="T82" fmla="*/ 204 w 572"/>
                <a:gd name="T83" fmla="*/ 0 h 610"/>
                <a:gd name="T84" fmla="*/ 182 w 572"/>
                <a:gd name="T85" fmla="*/ 2 h 610"/>
                <a:gd name="T86" fmla="*/ 160 w 572"/>
                <a:gd name="T87" fmla="*/ 12 h 610"/>
                <a:gd name="T88" fmla="*/ 36 w 572"/>
                <a:gd name="T89" fmla="*/ 98 h 610"/>
                <a:gd name="T90" fmla="*/ 18 w 572"/>
                <a:gd name="T91" fmla="*/ 118 h 610"/>
                <a:gd name="T92" fmla="*/ 10 w 572"/>
                <a:gd name="T93" fmla="*/ 144 h 610"/>
                <a:gd name="T94" fmla="*/ 10 w 572"/>
                <a:gd name="T95" fmla="*/ 144 h 610"/>
                <a:gd name="T96" fmla="*/ 10 w 572"/>
                <a:gd name="T97" fmla="*/ 216 h 610"/>
                <a:gd name="T98" fmla="*/ 14 w 572"/>
                <a:gd name="T99" fmla="*/ 280 h 610"/>
                <a:gd name="T100" fmla="*/ 26 w 572"/>
                <a:gd name="T101" fmla="*/ 334 h 610"/>
                <a:gd name="T102" fmla="*/ 180 w 572"/>
                <a:gd name="T103" fmla="*/ 610 h 610"/>
                <a:gd name="T104" fmla="*/ 528 w 572"/>
                <a:gd name="T105" fmla="*/ 366 h 610"/>
                <a:gd name="T106" fmla="*/ 556 w 572"/>
                <a:gd name="T107" fmla="*/ 344 h 610"/>
                <a:gd name="T108" fmla="*/ 568 w 572"/>
                <a:gd name="T109" fmla="*/ 322 h 610"/>
                <a:gd name="T110" fmla="*/ 570 w 572"/>
                <a:gd name="T111" fmla="*/ 314 h 610"/>
                <a:gd name="T112" fmla="*/ 572 w 572"/>
                <a:gd name="T113" fmla="*/ 294 h 610"/>
                <a:gd name="T114" fmla="*/ 564 w 572"/>
                <a:gd name="T115" fmla="*/ 27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2" h="610">
                  <a:moveTo>
                    <a:pt x="564" y="274"/>
                  </a:moveTo>
                  <a:lnTo>
                    <a:pt x="564" y="274"/>
                  </a:lnTo>
                  <a:lnTo>
                    <a:pt x="558" y="268"/>
                  </a:lnTo>
                  <a:lnTo>
                    <a:pt x="552" y="262"/>
                  </a:lnTo>
                  <a:lnTo>
                    <a:pt x="546" y="258"/>
                  </a:lnTo>
                  <a:lnTo>
                    <a:pt x="538" y="256"/>
                  </a:lnTo>
                  <a:lnTo>
                    <a:pt x="530" y="254"/>
                  </a:lnTo>
                  <a:lnTo>
                    <a:pt x="522" y="256"/>
                  </a:lnTo>
                  <a:lnTo>
                    <a:pt x="514" y="256"/>
                  </a:lnTo>
                  <a:lnTo>
                    <a:pt x="506" y="260"/>
                  </a:lnTo>
                  <a:lnTo>
                    <a:pt x="508" y="258"/>
                  </a:lnTo>
                  <a:lnTo>
                    <a:pt x="508" y="258"/>
                  </a:lnTo>
                  <a:lnTo>
                    <a:pt x="516" y="252"/>
                  </a:lnTo>
                  <a:lnTo>
                    <a:pt x="520" y="246"/>
                  </a:lnTo>
                  <a:lnTo>
                    <a:pt x="524" y="238"/>
                  </a:lnTo>
                  <a:lnTo>
                    <a:pt x="528" y="230"/>
                  </a:lnTo>
                  <a:lnTo>
                    <a:pt x="528" y="220"/>
                  </a:lnTo>
                  <a:lnTo>
                    <a:pt x="526" y="212"/>
                  </a:lnTo>
                  <a:lnTo>
                    <a:pt x="524" y="204"/>
                  </a:lnTo>
                  <a:lnTo>
                    <a:pt x="520" y="196"/>
                  </a:lnTo>
                  <a:lnTo>
                    <a:pt x="520" y="196"/>
                  </a:lnTo>
                  <a:lnTo>
                    <a:pt x="514" y="188"/>
                  </a:lnTo>
                  <a:lnTo>
                    <a:pt x="506" y="182"/>
                  </a:lnTo>
                  <a:lnTo>
                    <a:pt x="498" y="178"/>
                  </a:lnTo>
                  <a:lnTo>
                    <a:pt x="490" y="176"/>
                  </a:lnTo>
                  <a:lnTo>
                    <a:pt x="482" y="176"/>
                  </a:lnTo>
                  <a:lnTo>
                    <a:pt x="472" y="176"/>
                  </a:lnTo>
                  <a:lnTo>
                    <a:pt x="464" y="180"/>
                  </a:lnTo>
                  <a:lnTo>
                    <a:pt x="456" y="184"/>
                  </a:lnTo>
                  <a:lnTo>
                    <a:pt x="466" y="176"/>
                  </a:lnTo>
                  <a:lnTo>
                    <a:pt x="466" y="176"/>
                  </a:lnTo>
                  <a:lnTo>
                    <a:pt x="472" y="170"/>
                  </a:lnTo>
                  <a:lnTo>
                    <a:pt x="478" y="164"/>
                  </a:lnTo>
                  <a:lnTo>
                    <a:pt x="482" y="156"/>
                  </a:lnTo>
                  <a:lnTo>
                    <a:pt x="484" y="148"/>
                  </a:lnTo>
                  <a:lnTo>
                    <a:pt x="486" y="138"/>
                  </a:lnTo>
                  <a:lnTo>
                    <a:pt x="484" y="130"/>
                  </a:lnTo>
                  <a:lnTo>
                    <a:pt x="482" y="122"/>
                  </a:lnTo>
                  <a:lnTo>
                    <a:pt x="478" y="114"/>
                  </a:lnTo>
                  <a:lnTo>
                    <a:pt x="478" y="114"/>
                  </a:lnTo>
                  <a:lnTo>
                    <a:pt x="472" y="106"/>
                  </a:lnTo>
                  <a:lnTo>
                    <a:pt x="464" y="100"/>
                  </a:lnTo>
                  <a:lnTo>
                    <a:pt x="456" y="96"/>
                  </a:lnTo>
                  <a:lnTo>
                    <a:pt x="448" y="94"/>
                  </a:lnTo>
                  <a:lnTo>
                    <a:pt x="440" y="94"/>
                  </a:lnTo>
                  <a:lnTo>
                    <a:pt x="430" y="94"/>
                  </a:lnTo>
                  <a:lnTo>
                    <a:pt x="422" y="98"/>
                  </a:lnTo>
                  <a:lnTo>
                    <a:pt x="414" y="102"/>
                  </a:lnTo>
                  <a:lnTo>
                    <a:pt x="404" y="110"/>
                  </a:lnTo>
                  <a:lnTo>
                    <a:pt x="404" y="110"/>
                  </a:lnTo>
                  <a:lnTo>
                    <a:pt x="410" y="104"/>
                  </a:lnTo>
                  <a:lnTo>
                    <a:pt x="416" y="96"/>
                  </a:lnTo>
                  <a:lnTo>
                    <a:pt x="420" y="88"/>
                  </a:lnTo>
                  <a:lnTo>
                    <a:pt x="422" y="80"/>
                  </a:lnTo>
                  <a:lnTo>
                    <a:pt x="424" y="72"/>
                  </a:lnTo>
                  <a:lnTo>
                    <a:pt x="422" y="62"/>
                  </a:lnTo>
                  <a:lnTo>
                    <a:pt x="420" y="54"/>
                  </a:lnTo>
                  <a:lnTo>
                    <a:pt x="414" y="46"/>
                  </a:lnTo>
                  <a:lnTo>
                    <a:pt x="414" y="46"/>
                  </a:lnTo>
                  <a:lnTo>
                    <a:pt x="410" y="38"/>
                  </a:lnTo>
                  <a:lnTo>
                    <a:pt x="402" y="34"/>
                  </a:lnTo>
                  <a:lnTo>
                    <a:pt x="402" y="34"/>
                  </a:lnTo>
                  <a:lnTo>
                    <a:pt x="394" y="28"/>
                  </a:lnTo>
                  <a:lnTo>
                    <a:pt x="386" y="26"/>
                  </a:lnTo>
                  <a:lnTo>
                    <a:pt x="378" y="24"/>
                  </a:lnTo>
                  <a:lnTo>
                    <a:pt x="368" y="22"/>
                  </a:lnTo>
                  <a:lnTo>
                    <a:pt x="358" y="24"/>
                  </a:lnTo>
                  <a:lnTo>
                    <a:pt x="348" y="26"/>
                  </a:lnTo>
                  <a:lnTo>
                    <a:pt x="336" y="32"/>
                  </a:lnTo>
                  <a:lnTo>
                    <a:pt x="322" y="40"/>
                  </a:lnTo>
                  <a:lnTo>
                    <a:pt x="246" y="88"/>
                  </a:lnTo>
                  <a:lnTo>
                    <a:pt x="246" y="88"/>
                  </a:lnTo>
                  <a:lnTo>
                    <a:pt x="250" y="80"/>
                  </a:lnTo>
                  <a:lnTo>
                    <a:pt x="254" y="72"/>
                  </a:lnTo>
                  <a:lnTo>
                    <a:pt x="254" y="64"/>
                  </a:lnTo>
                  <a:lnTo>
                    <a:pt x="254" y="56"/>
                  </a:lnTo>
                  <a:lnTo>
                    <a:pt x="254" y="48"/>
                  </a:lnTo>
                  <a:lnTo>
                    <a:pt x="250" y="40"/>
                  </a:lnTo>
                  <a:lnTo>
                    <a:pt x="242" y="24"/>
                  </a:ln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180" y="610"/>
                  </a:lnTo>
                  <a:lnTo>
                    <a:pt x="528" y="366"/>
                  </a:lnTo>
                  <a:lnTo>
                    <a:pt x="528" y="366"/>
                  </a:lnTo>
                  <a:lnTo>
                    <a:pt x="544" y="356"/>
                  </a:lnTo>
                  <a:lnTo>
                    <a:pt x="556" y="344"/>
                  </a:lnTo>
                  <a:lnTo>
                    <a:pt x="566" y="330"/>
                  </a:lnTo>
                  <a:lnTo>
                    <a:pt x="568" y="322"/>
                  </a:lnTo>
                  <a:lnTo>
                    <a:pt x="570" y="314"/>
                  </a:lnTo>
                  <a:lnTo>
                    <a:pt x="570" y="314"/>
                  </a:lnTo>
                  <a:lnTo>
                    <a:pt x="572" y="304"/>
                  </a:lnTo>
                  <a:lnTo>
                    <a:pt x="572" y="294"/>
                  </a:lnTo>
                  <a:lnTo>
                    <a:pt x="570" y="284"/>
                  </a:lnTo>
                  <a:lnTo>
                    <a:pt x="564" y="274"/>
                  </a:lnTo>
                  <a:lnTo>
                    <a:pt x="564" y="27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4" name="Freeform 161">
              <a:extLst>
                <a:ext uri="{FF2B5EF4-FFF2-40B4-BE49-F238E27FC236}">
                  <a16:creationId xmlns:a16="http://schemas.microsoft.com/office/drawing/2014/main" id="{B0260076-F072-4E34-90DE-FD2AF7A8175B}"/>
                </a:ext>
              </a:extLst>
            </p:cNvPr>
            <p:cNvSpPr>
              <a:spLocks/>
            </p:cNvSpPr>
            <p:nvPr/>
          </p:nvSpPr>
          <p:spPr bwMode="auto">
            <a:xfrm>
              <a:off x="-3197225" y="3994150"/>
              <a:ext cx="758825" cy="920750"/>
            </a:xfrm>
            <a:custGeom>
              <a:avLst/>
              <a:gdLst>
                <a:gd name="T0" fmla="*/ 464 w 478"/>
                <a:gd name="T1" fmla="*/ 442 h 580"/>
                <a:gd name="T2" fmla="*/ 158 w 478"/>
                <a:gd name="T3" fmla="*/ 0 h 580"/>
                <a:gd name="T4" fmla="*/ 60 w 478"/>
                <a:gd name="T5" fmla="*/ 62 h 580"/>
                <a:gd name="T6" fmla="*/ 60 w 478"/>
                <a:gd name="T7" fmla="*/ 62 h 580"/>
                <a:gd name="T8" fmla="*/ 44 w 478"/>
                <a:gd name="T9" fmla="*/ 70 h 580"/>
                <a:gd name="T10" fmla="*/ 30 w 478"/>
                <a:gd name="T11" fmla="*/ 76 h 580"/>
                <a:gd name="T12" fmla="*/ 0 w 478"/>
                <a:gd name="T13" fmla="*/ 88 h 580"/>
                <a:gd name="T14" fmla="*/ 314 w 478"/>
                <a:gd name="T15" fmla="*/ 542 h 580"/>
                <a:gd name="T16" fmla="*/ 314 w 478"/>
                <a:gd name="T17" fmla="*/ 542 h 580"/>
                <a:gd name="T18" fmla="*/ 324 w 478"/>
                <a:gd name="T19" fmla="*/ 554 h 580"/>
                <a:gd name="T20" fmla="*/ 336 w 478"/>
                <a:gd name="T21" fmla="*/ 564 h 580"/>
                <a:gd name="T22" fmla="*/ 348 w 478"/>
                <a:gd name="T23" fmla="*/ 572 h 580"/>
                <a:gd name="T24" fmla="*/ 362 w 478"/>
                <a:gd name="T25" fmla="*/ 576 h 580"/>
                <a:gd name="T26" fmla="*/ 362 w 478"/>
                <a:gd name="T27" fmla="*/ 576 h 580"/>
                <a:gd name="T28" fmla="*/ 378 w 478"/>
                <a:gd name="T29" fmla="*/ 580 h 580"/>
                <a:gd name="T30" fmla="*/ 392 w 478"/>
                <a:gd name="T31" fmla="*/ 580 h 580"/>
                <a:gd name="T32" fmla="*/ 408 w 478"/>
                <a:gd name="T33" fmla="*/ 580 h 580"/>
                <a:gd name="T34" fmla="*/ 422 w 478"/>
                <a:gd name="T35" fmla="*/ 574 h 580"/>
                <a:gd name="T36" fmla="*/ 422 w 478"/>
                <a:gd name="T37" fmla="*/ 574 h 580"/>
                <a:gd name="T38" fmla="*/ 422 w 478"/>
                <a:gd name="T39" fmla="*/ 574 h 580"/>
                <a:gd name="T40" fmla="*/ 438 w 478"/>
                <a:gd name="T41" fmla="*/ 566 h 580"/>
                <a:gd name="T42" fmla="*/ 438 w 478"/>
                <a:gd name="T43" fmla="*/ 566 h 580"/>
                <a:gd name="T44" fmla="*/ 452 w 478"/>
                <a:gd name="T45" fmla="*/ 554 h 580"/>
                <a:gd name="T46" fmla="*/ 464 w 478"/>
                <a:gd name="T47" fmla="*/ 540 h 580"/>
                <a:gd name="T48" fmla="*/ 472 w 478"/>
                <a:gd name="T49" fmla="*/ 526 h 580"/>
                <a:gd name="T50" fmla="*/ 476 w 478"/>
                <a:gd name="T51" fmla="*/ 508 h 580"/>
                <a:gd name="T52" fmla="*/ 478 w 478"/>
                <a:gd name="T53" fmla="*/ 492 h 580"/>
                <a:gd name="T54" fmla="*/ 478 w 478"/>
                <a:gd name="T55" fmla="*/ 474 h 580"/>
                <a:gd name="T56" fmla="*/ 472 w 478"/>
                <a:gd name="T57" fmla="*/ 458 h 580"/>
                <a:gd name="T58" fmla="*/ 464 w 478"/>
                <a:gd name="T59" fmla="*/ 442 h 580"/>
                <a:gd name="T60" fmla="*/ 464 w 478"/>
                <a:gd name="T61" fmla="*/ 44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8" h="580">
                  <a:moveTo>
                    <a:pt x="464" y="442"/>
                  </a:moveTo>
                  <a:lnTo>
                    <a:pt x="158" y="0"/>
                  </a:lnTo>
                  <a:lnTo>
                    <a:pt x="60" y="62"/>
                  </a:lnTo>
                  <a:lnTo>
                    <a:pt x="60" y="62"/>
                  </a:lnTo>
                  <a:lnTo>
                    <a:pt x="44" y="70"/>
                  </a:lnTo>
                  <a:lnTo>
                    <a:pt x="30" y="76"/>
                  </a:lnTo>
                  <a:lnTo>
                    <a:pt x="0" y="88"/>
                  </a:lnTo>
                  <a:lnTo>
                    <a:pt x="314" y="542"/>
                  </a:lnTo>
                  <a:lnTo>
                    <a:pt x="314" y="542"/>
                  </a:lnTo>
                  <a:lnTo>
                    <a:pt x="324" y="554"/>
                  </a:lnTo>
                  <a:lnTo>
                    <a:pt x="336" y="564"/>
                  </a:lnTo>
                  <a:lnTo>
                    <a:pt x="348" y="572"/>
                  </a:lnTo>
                  <a:lnTo>
                    <a:pt x="362" y="576"/>
                  </a:lnTo>
                  <a:lnTo>
                    <a:pt x="362" y="576"/>
                  </a:lnTo>
                  <a:lnTo>
                    <a:pt x="378" y="580"/>
                  </a:lnTo>
                  <a:lnTo>
                    <a:pt x="392" y="580"/>
                  </a:lnTo>
                  <a:lnTo>
                    <a:pt x="408" y="580"/>
                  </a:lnTo>
                  <a:lnTo>
                    <a:pt x="422" y="574"/>
                  </a:lnTo>
                  <a:lnTo>
                    <a:pt x="422" y="574"/>
                  </a:lnTo>
                  <a:lnTo>
                    <a:pt x="422" y="574"/>
                  </a:lnTo>
                  <a:lnTo>
                    <a:pt x="438" y="566"/>
                  </a:lnTo>
                  <a:lnTo>
                    <a:pt x="438" y="566"/>
                  </a:lnTo>
                  <a:lnTo>
                    <a:pt x="452" y="554"/>
                  </a:lnTo>
                  <a:lnTo>
                    <a:pt x="464" y="540"/>
                  </a:lnTo>
                  <a:lnTo>
                    <a:pt x="472" y="526"/>
                  </a:lnTo>
                  <a:lnTo>
                    <a:pt x="476" y="508"/>
                  </a:lnTo>
                  <a:lnTo>
                    <a:pt x="478" y="492"/>
                  </a:lnTo>
                  <a:lnTo>
                    <a:pt x="478" y="474"/>
                  </a:lnTo>
                  <a:lnTo>
                    <a:pt x="472" y="458"/>
                  </a:lnTo>
                  <a:lnTo>
                    <a:pt x="464" y="442"/>
                  </a:lnTo>
                  <a:lnTo>
                    <a:pt x="464" y="44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5" name="Freeform 162">
              <a:extLst>
                <a:ext uri="{FF2B5EF4-FFF2-40B4-BE49-F238E27FC236}">
                  <a16:creationId xmlns:a16="http://schemas.microsoft.com/office/drawing/2014/main" id="{05AA3B8C-1832-4CC8-9894-1C741DA21A10}"/>
                </a:ext>
              </a:extLst>
            </p:cNvPr>
            <p:cNvSpPr>
              <a:spLocks/>
            </p:cNvSpPr>
            <p:nvPr/>
          </p:nvSpPr>
          <p:spPr bwMode="auto">
            <a:xfrm>
              <a:off x="-2933700" y="4108450"/>
              <a:ext cx="327025" cy="273050"/>
            </a:xfrm>
            <a:custGeom>
              <a:avLst/>
              <a:gdLst>
                <a:gd name="T0" fmla="*/ 198 w 206"/>
                <a:gd name="T1" fmla="*/ 18 h 172"/>
                <a:gd name="T2" fmla="*/ 198 w 206"/>
                <a:gd name="T3" fmla="*/ 18 h 172"/>
                <a:gd name="T4" fmla="*/ 192 w 206"/>
                <a:gd name="T5" fmla="*/ 12 h 172"/>
                <a:gd name="T6" fmla="*/ 186 w 206"/>
                <a:gd name="T7" fmla="*/ 6 h 172"/>
                <a:gd name="T8" fmla="*/ 178 w 206"/>
                <a:gd name="T9" fmla="*/ 2 h 172"/>
                <a:gd name="T10" fmla="*/ 168 w 206"/>
                <a:gd name="T11" fmla="*/ 0 h 172"/>
                <a:gd name="T12" fmla="*/ 160 w 206"/>
                <a:gd name="T13" fmla="*/ 0 h 172"/>
                <a:gd name="T14" fmla="*/ 152 w 206"/>
                <a:gd name="T15" fmla="*/ 0 h 172"/>
                <a:gd name="T16" fmla="*/ 142 w 206"/>
                <a:gd name="T17" fmla="*/ 4 h 172"/>
                <a:gd name="T18" fmla="*/ 134 w 206"/>
                <a:gd name="T19" fmla="*/ 8 h 172"/>
                <a:gd name="T20" fmla="*/ 18 w 206"/>
                <a:gd name="T21" fmla="*/ 88 h 172"/>
                <a:gd name="T22" fmla="*/ 18 w 206"/>
                <a:gd name="T23" fmla="*/ 88 h 172"/>
                <a:gd name="T24" fmla="*/ 12 w 206"/>
                <a:gd name="T25" fmla="*/ 94 h 172"/>
                <a:gd name="T26" fmla="*/ 6 w 206"/>
                <a:gd name="T27" fmla="*/ 102 h 172"/>
                <a:gd name="T28" fmla="*/ 2 w 206"/>
                <a:gd name="T29" fmla="*/ 110 h 172"/>
                <a:gd name="T30" fmla="*/ 0 w 206"/>
                <a:gd name="T31" fmla="*/ 118 h 172"/>
                <a:gd name="T32" fmla="*/ 0 w 206"/>
                <a:gd name="T33" fmla="*/ 126 h 172"/>
                <a:gd name="T34" fmla="*/ 0 w 206"/>
                <a:gd name="T35" fmla="*/ 136 h 172"/>
                <a:gd name="T36" fmla="*/ 4 w 206"/>
                <a:gd name="T37" fmla="*/ 144 h 172"/>
                <a:gd name="T38" fmla="*/ 8 w 206"/>
                <a:gd name="T39" fmla="*/ 152 h 172"/>
                <a:gd name="T40" fmla="*/ 8 w 206"/>
                <a:gd name="T41" fmla="*/ 152 h 172"/>
                <a:gd name="T42" fmla="*/ 14 w 206"/>
                <a:gd name="T43" fmla="*/ 158 h 172"/>
                <a:gd name="T44" fmla="*/ 20 w 206"/>
                <a:gd name="T45" fmla="*/ 164 h 172"/>
                <a:gd name="T46" fmla="*/ 28 w 206"/>
                <a:gd name="T47" fmla="*/ 168 h 172"/>
                <a:gd name="T48" fmla="*/ 38 w 206"/>
                <a:gd name="T49" fmla="*/ 170 h 172"/>
                <a:gd name="T50" fmla="*/ 46 w 206"/>
                <a:gd name="T51" fmla="*/ 172 h 172"/>
                <a:gd name="T52" fmla="*/ 54 w 206"/>
                <a:gd name="T53" fmla="*/ 170 h 172"/>
                <a:gd name="T54" fmla="*/ 64 w 206"/>
                <a:gd name="T55" fmla="*/ 168 h 172"/>
                <a:gd name="T56" fmla="*/ 72 w 206"/>
                <a:gd name="T57" fmla="*/ 164 h 172"/>
                <a:gd name="T58" fmla="*/ 188 w 206"/>
                <a:gd name="T59" fmla="*/ 82 h 172"/>
                <a:gd name="T60" fmla="*/ 188 w 206"/>
                <a:gd name="T61" fmla="*/ 82 h 172"/>
                <a:gd name="T62" fmla="*/ 194 w 206"/>
                <a:gd name="T63" fmla="*/ 76 h 172"/>
                <a:gd name="T64" fmla="*/ 200 w 206"/>
                <a:gd name="T65" fmla="*/ 70 h 172"/>
                <a:gd name="T66" fmla="*/ 204 w 206"/>
                <a:gd name="T67" fmla="*/ 62 h 172"/>
                <a:gd name="T68" fmla="*/ 206 w 206"/>
                <a:gd name="T69" fmla="*/ 52 h 172"/>
                <a:gd name="T70" fmla="*/ 206 w 206"/>
                <a:gd name="T71" fmla="*/ 44 h 172"/>
                <a:gd name="T72" fmla="*/ 206 w 206"/>
                <a:gd name="T73" fmla="*/ 36 h 172"/>
                <a:gd name="T74" fmla="*/ 202 w 206"/>
                <a:gd name="T75" fmla="*/ 26 h 172"/>
                <a:gd name="T76" fmla="*/ 198 w 206"/>
                <a:gd name="T77" fmla="*/ 18 h 172"/>
                <a:gd name="T78" fmla="*/ 198 w 206"/>
                <a:gd name="T79" fmla="*/ 1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72">
                  <a:moveTo>
                    <a:pt x="198" y="18"/>
                  </a:moveTo>
                  <a:lnTo>
                    <a:pt x="198" y="18"/>
                  </a:lnTo>
                  <a:lnTo>
                    <a:pt x="192" y="12"/>
                  </a:lnTo>
                  <a:lnTo>
                    <a:pt x="186" y="6"/>
                  </a:lnTo>
                  <a:lnTo>
                    <a:pt x="178" y="2"/>
                  </a:lnTo>
                  <a:lnTo>
                    <a:pt x="168" y="0"/>
                  </a:lnTo>
                  <a:lnTo>
                    <a:pt x="160" y="0"/>
                  </a:lnTo>
                  <a:lnTo>
                    <a:pt x="152" y="0"/>
                  </a:lnTo>
                  <a:lnTo>
                    <a:pt x="142" y="4"/>
                  </a:lnTo>
                  <a:lnTo>
                    <a:pt x="134" y="8"/>
                  </a:lnTo>
                  <a:lnTo>
                    <a:pt x="18" y="88"/>
                  </a:lnTo>
                  <a:lnTo>
                    <a:pt x="18" y="88"/>
                  </a:lnTo>
                  <a:lnTo>
                    <a:pt x="12" y="94"/>
                  </a:lnTo>
                  <a:lnTo>
                    <a:pt x="6" y="102"/>
                  </a:lnTo>
                  <a:lnTo>
                    <a:pt x="2" y="110"/>
                  </a:lnTo>
                  <a:lnTo>
                    <a:pt x="0" y="118"/>
                  </a:lnTo>
                  <a:lnTo>
                    <a:pt x="0" y="126"/>
                  </a:lnTo>
                  <a:lnTo>
                    <a:pt x="0" y="136"/>
                  </a:lnTo>
                  <a:lnTo>
                    <a:pt x="4" y="144"/>
                  </a:lnTo>
                  <a:lnTo>
                    <a:pt x="8" y="152"/>
                  </a:lnTo>
                  <a:lnTo>
                    <a:pt x="8" y="152"/>
                  </a:lnTo>
                  <a:lnTo>
                    <a:pt x="14" y="158"/>
                  </a:lnTo>
                  <a:lnTo>
                    <a:pt x="20" y="164"/>
                  </a:lnTo>
                  <a:lnTo>
                    <a:pt x="28" y="168"/>
                  </a:lnTo>
                  <a:lnTo>
                    <a:pt x="38" y="170"/>
                  </a:lnTo>
                  <a:lnTo>
                    <a:pt x="46" y="172"/>
                  </a:lnTo>
                  <a:lnTo>
                    <a:pt x="54" y="170"/>
                  </a:lnTo>
                  <a:lnTo>
                    <a:pt x="64" y="168"/>
                  </a:lnTo>
                  <a:lnTo>
                    <a:pt x="72" y="164"/>
                  </a:lnTo>
                  <a:lnTo>
                    <a:pt x="188" y="82"/>
                  </a:lnTo>
                  <a:lnTo>
                    <a:pt x="188" y="82"/>
                  </a:lnTo>
                  <a:lnTo>
                    <a:pt x="194" y="76"/>
                  </a:lnTo>
                  <a:lnTo>
                    <a:pt x="200" y="70"/>
                  </a:lnTo>
                  <a:lnTo>
                    <a:pt x="204" y="62"/>
                  </a:lnTo>
                  <a:lnTo>
                    <a:pt x="206" y="52"/>
                  </a:lnTo>
                  <a:lnTo>
                    <a:pt x="206" y="44"/>
                  </a:lnTo>
                  <a:lnTo>
                    <a:pt x="206" y="36"/>
                  </a:lnTo>
                  <a:lnTo>
                    <a:pt x="202" y="26"/>
                  </a:lnTo>
                  <a:lnTo>
                    <a:pt x="198" y="18"/>
                  </a:lnTo>
                  <a:lnTo>
                    <a:pt x="198"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6" name="Freeform 163">
              <a:extLst>
                <a:ext uri="{FF2B5EF4-FFF2-40B4-BE49-F238E27FC236}">
                  <a16:creationId xmlns:a16="http://schemas.microsoft.com/office/drawing/2014/main" id="{C9CBF820-41A2-40B5-9068-CD8098F68245}"/>
                </a:ext>
              </a:extLst>
            </p:cNvPr>
            <p:cNvSpPr>
              <a:spLocks/>
            </p:cNvSpPr>
            <p:nvPr/>
          </p:nvSpPr>
          <p:spPr bwMode="auto">
            <a:xfrm>
              <a:off x="-2886075" y="4216400"/>
              <a:ext cx="377825" cy="307975"/>
            </a:xfrm>
            <a:custGeom>
              <a:avLst/>
              <a:gdLst>
                <a:gd name="T0" fmla="*/ 230 w 238"/>
                <a:gd name="T1" fmla="*/ 18 h 194"/>
                <a:gd name="T2" fmla="*/ 230 w 238"/>
                <a:gd name="T3" fmla="*/ 18 h 194"/>
                <a:gd name="T4" fmla="*/ 224 w 238"/>
                <a:gd name="T5" fmla="*/ 12 h 194"/>
                <a:gd name="T6" fmla="*/ 218 w 238"/>
                <a:gd name="T7" fmla="*/ 6 h 194"/>
                <a:gd name="T8" fmla="*/ 210 w 238"/>
                <a:gd name="T9" fmla="*/ 2 h 194"/>
                <a:gd name="T10" fmla="*/ 202 w 238"/>
                <a:gd name="T11" fmla="*/ 0 h 194"/>
                <a:gd name="T12" fmla="*/ 192 w 238"/>
                <a:gd name="T13" fmla="*/ 0 h 194"/>
                <a:gd name="T14" fmla="*/ 184 w 238"/>
                <a:gd name="T15" fmla="*/ 0 h 194"/>
                <a:gd name="T16" fmla="*/ 176 w 238"/>
                <a:gd name="T17" fmla="*/ 2 h 194"/>
                <a:gd name="T18" fmla="*/ 168 w 238"/>
                <a:gd name="T19" fmla="*/ 8 h 194"/>
                <a:gd name="T20" fmla="*/ 20 w 238"/>
                <a:gd name="T21" fmla="*/ 110 h 194"/>
                <a:gd name="T22" fmla="*/ 20 w 238"/>
                <a:gd name="T23" fmla="*/ 110 h 194"/>
                <a:gd name="T24" fmla="*/ 12 w 238"/>
                <a:gd name="T25" fmla="*/ 116 h 194"/>
                <a:gd name="T26" fmla="*/ 6 w 238"/>
                <a:gd name="T27" fmla="*/ 124 h 194"/>
                <a:gd name="T28" fmla="*/ 2 w 238"/>
                <a:gd name="T29" fmla="*/ 132 h 194"/>
                <a:gd name="T30" fmla="*/ 0 w 238"/>
                <a:gd name="T31" fmla="*/ 140 h 194"/>
                <a:gd name="T32" fmla="*/ 0 w 238"/>
                <a:gd name="T33" fmla="*/ 148 h 194"/>
                <a:gd name="T34" fmla="*/ 0 w 238"/>
                <a:gd name="T35" fmla="*/ 158 h 194"/>
                <a:gd name="T36" fmla="*/ 4 w 238"/>
                <a:gd name="T37" fmla="*/ 166 h 194"/>
                <a:gd name="T38" fmla="*/ 8 w 238"/>
                <a:gd name="T39" fmla="*/ 174 h 194"/>
                <a:gd name="T40" fmla="*/ 8 w 238"/>
                <a:gd name="T41" fmla="*/ 174 h 194"/>
                <a:gd name="T42" fmla="*/ 14 w 238"/>
                <a:gd name="T43" fmla="*/ 180 h 194"/>
                <a:gd name="T44" fmla="*/ 22 w 238"/>
                <a:gd name="T45" fmla="*/ 186 h 194"/>
                <a:gd name="T46" fmla="*/ 30 w 238"/>
                <a:gd name="T47" fmla="*/ 190 h 194"/>
                <a:gd name="T48" fmla="*/ 38 w 238"/>
                <a:gd name="T49" fmla="*/ 192 h 194"/>
                <a:gd name="T50" fmla="*/ 46 w 238"/>
                <a:gd name="T51" fmla="*/ 194 h 194"/>
                <a:gd name="T52" fmla="*/ 56 w 238"/>
                <a:gd name="T53" fmla="*/ 192 h 194"/>
                <a:gd name="T54" fmla="*/ 64 w 238"/>
                <a:gd name="T55" fmla="*/ 190 h 194"/>
                <a:gd name="T56" fmla="*/ 72 w 238"/>
                <a:gd name="T57" fmla="*/ 186 h 194"/>
                <a:gd name="T58" fmla="*/ 220 w 238"/>
                <a:gd name="T59" fmla="*/ 82 h 194"/>
                <a:gd name="T60" fmla="*/ 220 w 238"/>
                <a:gd name="T61" fmla="*/ 82 h 194"/>
                <a:gd name="T62" fmla="*/ 226 w 238"/>
                <a:gd name="T63" fmla="*/ 76 h 194"/>
                <a:gd name="T64" fmla="*/ 232 w 238"/>
                <a:gd name="T65" fmla="*/ 70 h 194"/>
                <a:gd name="T66" fmla="*/ 236 w 238"/>
                <a:gd name="T67" fmla="*/ 62 h 194"/>
                <a:gd name="T68" fmla="*/ 238 w 238"/>
                <a:gd name="T69" fmla="*/ 52 h 194"/>
                <a:gd name="T70" fmla="*/ 238 w 238"/>
                <a:gd name="T71" fmla="*/ 44 h 194"/>
                <a:gd name="T72" fmla="*/ 238 w 238"/>
                <a:gd name="T73" fmla="*/ 36 h 194"/>
                <a:gd name="T74" fmla="*/ 236 w 238"/>
                <a:gd name="T75" fmla="*/ 26 h 194"/>
                <a:gd name="T76" fmla="*/ 230 w 238"/>
                <a:gd name="T77" fmla="*/ 18 h 194"/>
                <a:gd name="T78" fmla="*/ 230 w 238"/>
                <a:gd name="T79"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30" y="18"/>
                  </a:moveTo>
                  <a:lnTo>
                    <a:pt x="230" y="18"/>
                  </a:lnTo>
                  <a:lnTo>
                    <a:pt x="224" y="12"/>
                  </a:lnTo>
                  <a:lnTo>
                    <a:pt x="218" y="6"/>
                  </a:lnTo>
                  <a:lnTo>
                    <a:pt x="210" y="2"/>
                  </a:lnTo>
                  <a:lnTo>
                    <a:pt x="202" y="0"/>
                  </a:lnTo>
                  <a:lnTo>
                    <a:pt x="192" y="0"/>
                  </a:lnTo>
                  <a:lnTo>
                    <a:pt x="184" y="0"/>
                  </a:lnTo>
                  <a:lnTo>
                    <a:pt x="176" y="2"/>
                  </a:lnTo>
                  <a:lnTo>
                    <a:pt x="168" y="8"/>
                  </a:lnTo>
                  <a:lnTo>
                    <a:pt x="20" y="110"/>
                  </a:lnTo>
                  <a:lnTo>
                    <a:pt x="20" y="110"/>
                  </a:lnTo>
                  <a:lnTo>
                    <a:pt x="12" y="116"/>
                  </a:lnTo>
                  <a:lnTo>
                    <a:pt x="6" y="124"/>
                  </a:lnTo>
                  <a:lnTo>
                    <a:pt x="2" y="132"/>
                  </a:lnTo>
                  <a:lnTo>
                    <a:pt x="0" y="140"/>
                  </a:lnTo>
                  <a:lnTo>
                    <a:pt x="0" y="148"/>
                  </a:lnTo>
                  <a:lnTo>
                    <a:pt x="0" y="158"/>
                  </a:lnTo>
                  <a:lnTo>
                    <a:pt x="4" y="166"/>
                  </a:lnTo>
                  <a:lnTo>
                    <a:pt x="8" y="174"/>
                  </a:lnTo>
                  <a:lnTo>
                    <a:pt x="8" y="174"/>
                  </a:lnTo>
                  <a:lnTo>
                    <a:pt x="14" y="180"/>
                  </a:lnTo>
                  <a:lnTo>
                    <a:pt x="22" y="186"/>
                  </a:lnTo>
                  <a:lnTo>
                    <a:pt x="30" y="190"/>
                  </a:lnTo>
                  <a:lnTo>
                    <a:pt x="38" y="192"/>
                  </a:lnTo>
                  <a:lnTo>
                    <a:pt x="46" y="194"/>
                  </a:lnTo>
                  <a:lnTo>
                    <a:pt x="56" y="192"/>
                  </a:lnTo>
                  <a:lnTo>
                    <a:pt x="64" y="190"/>
                  </a:lnTo>
                  <a:lnTo>
                    <a:pt x="72" y="186"/>
                  </a:lnTo>
                  <a:lnTo>
                    <a:pt x="220" y="82"/>
                  </a:lnTo>
                  <a:lnTo>
                    <a:pt x="220" y="82"/>
                  </a:lnTo>
                  <a:lnTo>
                    <a:pt x="226" y="76"/>
                  </a:lnTo>
                  <a:lnTo>
                    <a:pt x="232" y="70"/>
                  </a:lnTo>
                  <a:lnTo>
                    <a:pt x="236" y="62"/>
                  </a:lnTo>
                  <a:lnTo>
                    <a:pt x="238" y="52"/>
                  </a:lnTo>
                  <a:lnTo>
                    <a:pt x="238" y="44"/>
                  </a:lnTo>
                  <a:lnTo>
                    <a:pt x="238" y="36"/>
                  </a:lnTo>
                  <a:lnTo>
                    <a:pt x="236" y="26"/>
                  </a:lnTo>
                  <a:lnTo>
                    <a:pt x="230" y="18"/>
                  </a:lnTo>
                  <a:lnTo>
                    <a:pt x="230" y="18"/>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7" name="Freeform 164">
              <a:extLst>
                <a:ext uri="{FF2B5EF4-FFF2-40B4-BE49-F238E27FC236}">
                  <a16:creationId xmlns:a16="http://schemas.microsoft.com/office/drawing/2014/main" id="{8040D112-9523-4F5E-84AD-AD0E10BDCBDE}"/>
                </a:ext>
              </a:extLst>
            </p:cNvPr>
            <p:cNvSpPr>
              <a:spLocks/>
            </p:cNvSpPr>
            <p:nvPr/>
          </p:nvSpPr>
          <p:spPr bwMode="auto">
            <a:xfrm>
              <a:off x="-2816225" y="4343400"/>
              <a:ext cx="377825" cy="307975"/>
            </a:xfrm>
            <a:custGeom>
              <a:avLst/>
              <a:gdLst>
                <a:gd name="T0" fmla="*/ 228 w 238"/>
                <a:gd name="T1" fmla="*/ 20 h 194"/>
                <a:gd name="T2" fmla="*/ 228 w 238"/>
                <a:gd name="T3" fmla="*/ 20 h 194"/>
                <a:gd name="T4" fmla="*/ 222 w 238"/>
                <a:gd name="T5" fmla="*/ 14 h 194"/>
                <a:gd name="T6" fmla="*/ 216 w 238"/>
                <a:gd name="T7" fmla="*/ 8 h 194"/>
                <a:gd name="T8" fmla="*/ 208 w 238"/>
                <a:gd name="T9" fmla="*/ 4 h 194"/>
                <a:gd name="T10" fmla="*/ 200 w 238"/>
                <a:gd name="T11" fmla="*/ 2 h 194"/>
                <a:gd name="T12" fmla="*/ 190 w 238"/>
                <a:gd name="T13" fmla="*/ 0 h 194"/>
                <a:gd name="T14" fmla="*/ 182 w 238"/>
                <a:gd name="T15" fmla="*/ 2 h 194"/>
                <a:gd name="T16" fmla="*/ 174 w 238"/>
                <a:gd name="T17" fmla="*/ 4 h 194"/>
                <a:gd name="T18" fmla="*/ 166 w 238"/>
                <a:gd name="T19" fmla="*/ 10 h 194"/>
                <a:gd name="T20" fmla="*/ 20 w 238"/>
                <a:gd name="T21" fmla="*/ 112 h 194"/>
                <a:gd name="T22" fmla="*/ 20 w 238"/>
                <a:gd name="T23" fmla="*/ 112 h 194"/>
                <a:gd name="T24" fmla="*/ 12 w 238"/>
                <a:gd name="T25" fmla="*/ 118 h 194"/>
                <a:gd name="T26" fmla="*/ 6 w 238"/>
                <a:gd name="T27" fmla="*/ 124 h 194"/>
                <a:gd name="T28" fmla="*/ 2 w 238"/>
                <a:gd name="T29" fmla="*/ 132 h 194"/>
                <a:gd name="T30" fmla="*/ 0 w 238"/>
                <a:gd name="T31" fmla="*/ 140 h 194"/>
                <a:gd name="T32" fmla="*/ 0 w 238"/>
                <a:gd name="T33" fmla="*/ 150 h 194"/>
                <a:gd name="T34" fmla="*/ 0 w 238"/>
                <a:gd name="T35" fmla="*/ 158 h 194"/>
                <a:gd name="T36" fmla="*/ 4 w 238"/>
                <a:gd name="T37" fmla="*/ 166 h 194"/>
                <a:gd name="T38" fmla="*/ 8 w 238"/>
                <a:gd name="T39" fmla="*/ 174 h 194"/>
                <a:gd name="T40" fmla="*/ 8 w 238"/>
                <a:gd name="T41" fmla="*/ 174 h 194"/>
                <a:gd name="T42" fmla="*/ 14 w 238"/>
                <a:gd name="T43" fmla="*/ 182 h 194"/>
                <a:gd name="T44" fmla="*/ 20 w 238"/>
                <a:gd name="T45" fmla="*/ 188 h 194"/>
                <a:gd name="T46" fmla="*/ 28 w 238"/>
                <a:gd name="T47" fmla="*/ 190 h 194"/>
                <a:gd name="T48" fmla="*/ 38 w 238"/>
                <a:gd name="T49" fmla="*/ 194 h 194"/>
                <a:gd name="T50" fmla="*/ 46 w 238"/>
                <a:gd name="T51" fmla="*/ 194 h 194"/>
                <a:gd name="T52" fmla="*/ 54 w 238"/>
                <a:gd name="T53" fmla="*/ 192 h 194"/>
                <a:gd name="T54" fmla="*/ 64 w 238"/>
                <a:gd name="T55" fmla="*/ 190 h 194"/>
                <a:gd name="T56" fmla="*/ 72 w 238"/>
                <a:gd name="T57" fmla="*/ 186 h 194"/>
                <a:gd name="T58" fmla="*/ 218 w 238"/>
                <a:gd name="T59" fmla="*/ 84 h 194"/>
                <a:gd name="T60" fmla="*/ 218 w 238"/>
                <a:gd name="T61" fmla="*/ 84 h 194"/>
                <a:gd name="T62" fmla="*/ 224 w 238"/>
                <a:gd name="T63" fmla="*/ 78 h 194"/>
                <a:gd name="T64" fmla="*/ 230 w 238"/>
                <a:gd name="T65" fmla="*/ 70 h 194"/>
                <a:gd name="T66" fmla="*/ 234 w 238"/>
                <a:gd name="T67" fmla="*/ 62 h 194"/>
                <a:gd name="T68" fmla="*/ 236 w 238"/>
                <a:gd name="T69" fmla="*/ 54 h 194"/>
                <a:gd name="T70" fmla="*/ 238 w 238"/>
                <a:gd name="T71" fmla="*/ 46 h 194"/>
                <a:gd name="T72" fmla="*/ 236 w 238"/>
                <a:gd name="T73" fmla="*/ 36 h 194"/>
                <a:gd name="T74" fmla="*/ 234 w 238"/>
                <a:gd name="T75" fmla="*/ 28 h 194"/>
                <a:gd name="T76" fmla="*/ 228 w 238"/>
                <a:gd name="T77" fmla="*/ 20 h 194"/>
                <a:gd name="T78" fmla="*/ 228 w 238"/>
                <a:gd name="T79" fmla="*/ 2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194">
                  <a:moveTo>
                    <a:pt x="228" y="20"/>
                  </a:moveTo>
                  <a:lnTo>
                    <a:pt x="228" y="20"/>
                  </a:lnTo>
                  <a:lnTo>
                    <a:pt x="222" y="14"/>
                  </a:lnTo>
                  <a:lnTo>
                    <a:pt x="216" y="8"/>
                  </a:lnTo>
                  <a:lnTo>
                    <a:pt x="208" y="4"/>
                  </a:lnTo>
                  <a:lnTo>
                    <a:pt x="200" y="2"/>
                  </a:lnTo>
                  <a:lnTo>
                    <a:pt x="190" y="0"/>
                  </a:lnTo>
                  <a:lnTo>
                    <a:pt x="182" y="2"/>
                  </a:lnTo>
                  <a:lnTo>
                    <a:pt x="174" y="4"/>
                  </a:lnTo>
                  <a:lnTo>
                    <a:pt x="166" y="10"/>
                  </a:lnTo>
                  <a:lnTo>
                    <a:pt x="20" y="112"/>
                  </a:lnTo>
                  <a:lnTo>
                    <a:pt x="20" y="112"/>
                  </a:lnTo>
                  <a:lnTo>
                    <a:pt x="12" y="118"/>
                  </a:lnTo>
                  <a:lnTo>
                    <a:pt x="6" y="124"/>
                  </a:lnTo>
                  <a:lnTo>
                    <a:pt x="2" y="132"/>
                  </a:lnTo>
                  <a:lnTo>
                    <a:pt x="0" y="140"/>
                  </a:lnTo>
                  <a:lnTo>
                    <a:pt x="0" y="150"/>
                  </a:lnTo>
                  <a:lnTo>
                    <a:pt x="0" y="158"/>
                  </a:lnTo>
                  <a:lnTo>
                    <a:pt x="4" y="166"/>
                  </a:lnTo>
                  <a:lnTo>
                    <a:pt x="8" y="174"/>
                  </a:lnTo>
                  <a:lnTo>
                    <a:pt x="8" y="174"/>
                  </a:lnTo>
                  <a:lnTo>
                    <a:pt x="14" y="182"/>
                  </a:lnTo>
                  <a:lnTo>
                    <a:pt x="20" y="188"/>
                  </a:lnTo>
                  <a:lnTo>
                    <a:pt x="28" y="190"/>
                  </a:lnTo>
                  <a:lnTo>
                    <a:pt x="38" y="194"/>
                  </a:lnTo>
                  <a:lnTo>
                    <a:pt x="46" y="194"/>
                  </a:lnTo>
                  <a:lnTo>
                    <a:pt x="54" y="192"/>
                  </a:lnTo>
                  <a:lnTo>
                    <a:pt x="64" y="190"/>
                  </a:lnTo>
                  <a:lnTo>
                    <a:pt x="72" y="186"/>
                  </a:lnTo>
                  <a:lnTo>
                    <a:pt x="218" y="84"/>
                  </a:lnTo>
                  <a:lnTo>
                    <a:pt x="218" y="84"/>
                  </a:lnTo>
                  <a:lnTo>
                    <a:pt x="224" y="78"/>
                  </a:lnTo>
                  <a:lnTo>
                    <a:pt x="230" y="70"/>
                  </a:lnTo>
                  <a:lnTo>
                    <a:pt x="234" y="62"/>
                  </a:lnTo>
                  <a:lnTo>
                    <a:pt x="236" y="54"/>
                  </a:lnTo>
                  <a:lnTo>
                    <a:pt x="238" y="46"/>
                  </a:lnTo>
                  <a:lnTo>
                    <a:pt x="236" y="36"/>
                  </a:lnTo>
                  <a:lnTo>
                    <a:pt x="234" y="28"/>
                  </a:lnTo>
                  <a:lnTo>
                    <a:pt x="228" y="20"/>
                  </a:lnTo>
                  <a:lnTo>
                    <a:pt x="228"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8" name="Freeform 165">
              <a:extLst>
                <a:ext uri="{FF2B5EF4-FFF2-40B4-BE49-F238E27FC236}">
                  <a16:creationId xmlns:a16="http://schemas.microsoft.com/office/drawing/2014/main" id="{7862C863-D93C-491E-A600-45ED20F6DACF}"/>
                </a:ext>
              </a:extLst>
            </p:cNvPr>
            <p:cNvSpPr>
              <a:spLocks/>
            </p:cNvSpPr>
            <p:nvPr/>
          </p:nvSpPr>
          <p:spPr bwMode="auto">
            <a:xfrm>
              <a:off x="-2686050" y="4470400"/>
              <a:ext cx="317500" cy="266700"/>
            </a:xfrm>
            <a:custGeom>
              <a:avLst/>
              <a:gdLst>
                <a:gd name="T0" fmla="*/ 192 w 200"/>
                <a:gd name="T1" fmla="*/ 20 h 168"/>
                <a:gd name="T2" fmla="*/ 192 w 200"/>
                <a:gd name="T3" fmla="*/ 20 h 168"/>
                <a:gd name="T4" fmla="*/ 186 w 200"/>
                <a:gd name="T5" fmla="*/ 12 h 168"/>
                <a:gd name="T6" fmla="*/ 178 w 200"/>
                <a:gd name="T7" fmla="*/ 8 h 168"/>
                <a:gd name="T8" fmla="*/ 170 w 200"/>
                <a:gd name="T9" fmla="*/ 4 h 168"/>
                <a:gd name="T10" fmla="*/ 162 w 200"/>
                <a:gd name="T11" fmla="*/ 0 h 168"/>
                <a:gd name="T12" fmla="*/ 154 w 200"/>
                <a:gd name="T13" fmla="*/ 0 h 168"/>
                <a:gd name="T14" fmla="*/ 146 w 200"/>
                <a:gd name="T15" fmla="*/ 2 h 168"/>
                <a:gd name="T16" fmla="*/ 136 w 200"/>
                <a:gd name="T17" fmla="*/ 4 h 168"/>
                <a:gd name="T18" fmla="*/ 128 w 200"/>
                <a:gd name="T19" fmla="*/ 8 h 168"/>
                <a:gd name="T20" fmla="*/ 18 w 200"/>
                <a:gd name="T21" fmla="*/ 86 h 168"/>
                <a:gd name="T22" fmla="*/ 18 w 200"/>
                <a:gd name="T23" fmla="*/ 86 h 168"/>
                <a:gd name="T24" fmla="*/ 12 w 200"/>
                <a:gd name="T25" fmla="*/ 92 h 168"/>
                <a:gd name="T26" fmla="*/ 6 w 200"/>
                <a:gd name="T27" fmla="*/ 98 h 168"/>
                <a:gd name="T28" fmla="*/ 2 w 200"/>
                <a:gd name="T29" fmla="*/ 106 h 168"/>
                <a:gd name="T30" fmla="*/ 0 w 200"/>
                <a:gd name="T31" fmla="*/ 114 h 168"/>
                <a:gd name="T32" fmla="*/ 0 w 200"/>
                <a:gd name="T33" fmla="*/ 124 h 168"/>
                <a:gd name="T34" fmla="*/ 0 w 200"/>
                <a:gd name="T35" fmla="*/ 132 h 168"/>
                <a:gd name="T36" fmla="*/ 2 w 200"/>
                <a:gd name="T37" fmla="*/ 140 h 168"/>
                <a:gd name="T38" fmla="*/ 8 w 200"/>
                <a:gd name="T39" fmla="*/ 148 h 168"/>
                <a:gd name="T40" fmla="*/ 8 w 200"/>
                <a:gd name="T41" fmla="*/ 148 h 168"/>
                <a:gd name="T42" fmla="*/ 14 w 200"/>
                <a:gd name="T43" fmla="*/ 156 h 168"/>
                <a:gd name="T44" fmla="*/ 20 w 200"/>
                <a:gd name="T45" fmla="*/ 162 h 168"/>
                <a:gd name="T46" fmla="*/ 28 w 200"/>
                <a:gd name="T47" fmla="*/ 166 h 168"/>
                <a:gd name="T48" fmla="*/ 36 w 200"/>
                <a:gd name="T49" fmla="*/ 168 h 168"/>
                <a:gd name="T50" fmla="*/ 46 w 200"/>
                <a:gd name="T51" fmla="*/ 168 h 168"/>
                <a:gd name="T52" fmla="*/ 54 w 200"/>
                <a:gd name="T53" fmla="*/ 168 h 168"/>
                <a:gd name="T54" fmla="*/ 62 w 200"/>
                <a:gd name="T55" fmla="*/ 164 h 168"/>
                <a:gd name="T56" fmla="*/ 70 w 200"/>
                <a:gd name="T57" fmla="*/ 160 h 168"/>
                <a:gd name="T58" fmla="*/ 180 w 200"/>
                <a:gd name="T59" fmla="*/ 84 h 168"/>
                <a:gd name="T60" fmla="*/ 180 w 200"/>
                <a:gd name="T61" fmla="*/ 84 h 168"/>
                <a:gd name="T62" fmla="*/ 188 w 200"/>
                <a:gd name="T63" fmla="*/ 76 h 168"/>
                <a:gd name="T64" fmla="*/ 194 w 200"/>
                <a:gd name="T65" fmla="*/ 70 h 168"/>
                <a:gd name="T66" fmla="*/ 198 w 200"/>
                <a:gd name="T67" fmla="*/ 62 h 168"/>
                <a:gd name="T68" fmla="*/ 200 w 200"/>
                <a:gd name="T69" fmla="*/ 54 h 168"/>
                <a:gd name="T70" fmla="*/ 200 w 200"/>
                <a:gd name="T71" fmla="*/ 44 h 168"/>
                <a:gd name="T72" fmla="*/ 200 w 200"/>
                <a:gd name="T73" fmla="*/ 36 h 168"/>
                <a:gd name="T74" fmla="*/ 196 w 200"/>
                <a:gd name="T75" fmla="*/ 28 h 168"/>
                <a:gd name="T76" fmla="*/ 192 w 200"/>
                <a:gd name="T77" fmla="*/ 20 h 168"/>
                <a:gd name="T78" fmla="*/ 192 w 200"/>
                <a:gd name="T79"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68">
                  <a:moveTo>
                    <a:pt x="192" y="20"/>
                  </a:moveTo>
                  <a:lnTo>
                    <a:pt x="192" y="20"/>
                  </a:lnTo>
                  <a:lnTo>
                    <a:pt x="186" y="12"/>
                  </a:lnTo>
                  <a:lnTo>
                    <a:pt x="178" y="8"/>
                  </a:lnTo>
                  <a:lnTo>
                    <a:pt x="170" y="4"/>
                  </a:lnTo>
                  <a:lnTo>
                    <a:pt x="162" y="0"/>
                  </a:lnTo>
                  <a:lnTo>
                    <a:pt x="154" y="0"/>
                  </a:lnTo>
                  <a:lnTo>
                    <a:pt x="146" y="2"/>
                  </a:lnTo>
                  <a:lnTo>
                    <a:pt x="136" y="4"/>
                  </a:lnTo>
                  <a:lnTo>
                    <a:pt x="128" y="8"/>
                  </a:lnTo>
                  <a:lnTo>
                    <a:pt x="18" y="86"/>
                  </a:lnTo>
                  <a:lnTo>
                    <a:pt x="18" y="86"/>
                  </a:lnTo>
                  <a:lnTo>
                    <a:pt x="12" y="92"/>
                  </a:lnTo>
                  <a:lnTo>
                    <a:pt x="6" y="98"/>
                  </a:lnTo>
                  <a:lnTo>
                    <a:pt x="2" y="106"/>
                  </a:lnTo>
                  <a:lnTo>
                    <a:pt x="0" y="114"/>
                  </a:lnTo>
                  <a:lnTo>
                    <a:pt x="0" y="124"/>
                  </a:lnTo>
                  <a:lnTo>
                    <a:pt x="0" y="132"/>
                  </a:lnTo>
                  <a:lnTo>
                    <a:pt x="2" y="140"/>
                  </a:lnTo>
                  <a:lnTo>
                    <a:pt x="8" y="148"/>
                  </a:lnTo>
                  <a:lnTo>
                    <a:pt x="8" y="148"/>
                  </a:lnTo>
                  <a:lnTo>
                    <a:pt x="14" y="156"/>
                  </a:lnTo>
                  <a:lnTo>
                    <a:pt x="20" y="162"/>
                  </a:lnTo>
                  <a:lnTo>
                    <a:pt x="28" y="166"/>
                  </a:lnTo>
                  <a:lnTo>
                    <a:pt x="36" y="168"/>
                  </a:lnTo>
                  <a:lnTo>
                    <a:pt x="46" y="168"/>
                  </a:lnTo>
                  <a:lnTo>
                    <a:pt x="54" y="168"/>
                  </a:lnTo>
                  <a:lnTo>
                    <a:pt x="62" y="164"/>
                  </a:lnTo>
                  <a:lnTo>
                    <a:pt x="70" y="160"/>
                  </a:lnTo>
                  <a:lnTo>
                    <a:pt x="180" y="84"/>
                  </a:lnTo>
                  <a:lnTo>
                    <a:pt x="180" y="84"/>
                  </a:lnTo>
                  <a:lnTo>
                    <a:pt x="188" y="76"/>
                  </a:lnTo>
                  <a:lnTo>
                    <a:pt x="194" y="70"/>
                  </a:lnTo>
                  <a:lnTo>
                    <a:pt x="198" y="62"/>
                  </a:lnTo>
                  <a:lnTo>
                    <a:pt x="200" y="54"/>
                  </a:lnTo>
                  <a:lnTo>
                    <a:pt x="200" y="44"/>
                  </a:lnTo>
                  <a:lnTo>
                    <a:pt x="200" y="36"/>
                  </a:lnTo>
                  <a:lnTo>
                    <a:pt x="196" y="28"/>
                  </a:lnTo>
                  <a:lnTo>
                    <a:pt x="192" y="20"/>
                  </a:lnTo>
                  <a:lnTo>
                    <a:pt x="192" y="20"/>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49" name="Freeform 166">
              <a:extLst>
                <a:ext uri="{FF2B5EF4-FFF2-40B4-BE49-F238E27FC236}">
                  <a16:creationId xmlns:a16="http://schemas.microsoft.com/office/drawing/2014/main" id="{543F4ADC-6FAF-4A0E-8A3E-A5FA44E6A8DB}"/>
                </a:ext>
              </a:extLst>
            </p:cNvPr>
            <p:cNvSpPr>
              <a:spLocks/>
            </p:cNvSpPr>
            <p:nvPr/>
          </p:nvSpPr>
          <p:spPr bwMode="auto">
            <a:xfrm>
              <a:off x="-3289300" y="4073525"/>
              <a:ext cx="406400" cy="723900"/>
            </a:xfrm>
            <a:custGeom>
              <a:avLst/>
              <a:gdLst>
                <a:gd name="T0" fmla="*/ 242 w 256"/>
                <a:gd name="T1" fmla="*/ 24 h 456"/>
                <a:gd name="T2" fmla="*/ 242 w 256"/>
                <a:gd name="T3" fmla="*/ 24 h 456"/>
                <a:gd name="T4" fmla="*/ 234 w 256"/>
                <a:gd name="T5" fmla="*/ 14 h 456"/>
                <a:gd name="T6" fmla="*/ 224 w 256"/>
                <a:gd name="T7" fmla="*/ 8 h 456"/>
                <a:gd name="T8" fmla="*/ 214 w 256"/>
                <a:gd name="T9" fmla="*/ 2 h 456"/>
                <a:gd name="T10" fmla="*/ 204 w 256"/>
                <a:gd name="T11" fmla="*/ 0 h 456"/>
                <a:gd name="T12" fmla="*/ 192 w 256"/>
                <a:gd name="T13" fmla="*/ 0 h 456"/>
                <a:gd name="T14" fmla="*/ 182 w 256"/>
                <a:gd name="T15" fmla="*/ 2 h 456"/>
                <a:gd name="T16" fmla="*/ 170 w 256"/>
                <a:gd name="T17" fmla="*/ 6 h 456"/>
                <a:gd name="T18" fmla="*/ 160 w 256"/>
                <a:gd name="T19" fmla="*/ 12 h 456"/>
                <a:gd name="T20" fmla="*/ 36 w 256"/>
                <a:gd name="T21" fmla="*/ 98 h 456"/>
                <a:gd name="T22" fmla="*/ 36 w 256"/>
                <a:gd name="T23" fmla="*/ 98 h 456"/>
                <a:gd name="T24" fmla="*/ 26 w 256"/>
                <a:gd name="T25" fmla="*/ 108 h 456"/>
                <a:gd name="T26" fmla="*/ 18 w 256"/>
                <a:gd name="T27" fmla="*/ 118 h 456"/>
                <a:gd name="T28" fmla="*/ 12 w 256"/>
                <a:gd name="T29" fmla="*/ 130 h 456"/>
                <a:gd name="T30" fmla="*/ 10 w 256"/>
                <a:gd name="T31" fmla="*/ 144 h 456"/>
                <a:gd name="T32" fmla="*/ 10 w 256"/>
                <a:gd name="T33" fmla="*/ 144 h 456"/>
                <a:gd name="T34" fmla="*/ 10 w 256"/>
                <a:gd name="T35" fmla="*/ 144 h 456"/>
                <a:gd name="T36" fmla="*/ 10 w 256"/>
                <a:gd name="T37" fmla="*/ 166 h 456"/>
                <a:gd name="T38" fmla="*/ 10 w 256"/>
                <a:gd name="T39" fmla="*/ 216 h 456"/>
                <a:gd name="T40" fmla="*/ 12 w 256"/>
                <a:gd name="T41" fmla="*/ 248 h 456"/>
                <a:gd name="T42" fmla="*/ 14 w 256"/>
                <a:gd name="T43" fmla="*/ 280 h 456"/>
                <a:gd name="T44" fmla="*/ 18 w 256"/>
                <a:gd name="T45" fmla="*/ 308 h 456"/>
                <a:gd name="T46" fmla="*/ 26 w 256"/>
                <a:gd name="T47" fmla="*/ 334 h 456"/>
                <a:gd name="T48" fmla="*/ 0 w 256"/>
                <a:gd name="T49" fmla="*/ 352 h 456"/>
                <a:gd name="T50" fmla="*/ 74 w 256"/>
                <a:gd name="T51" fmla="*/ 456 h 456"/>
                <a:gd name="T52" fmla="*/ 74 w 256"/>
                <a:gd name="T53" fmla="*/ 456 h 456"/>
                <a:gd name="T54" fmla="*/ 88 w 256"/>
                <a:gd name="T55" fmla="*/ 450 h 456"/>
                <a:gd name="T56" fmla="*/ 104 w 256"/>
                <a:gd name="T57" fmla="*/ 440 h 456"/>
                <a:gd name="T58" fmla="*/ 122 w 256"/>
                <a:gd name="T59" fmla="*/ 426 h 456"/>
                <a:gd name="T60" fmla="*/ 142 w 256"/>
                <a:gd name="T61" fmla="*/ 406 h 456"/>
                <a:gd name="T62" fmla="*/ 152 w 256"/>
                <a:gd name="T63" fmla="*/ 394 h 456"/>
                <a:gd name="T64" fmla="*/ 162 w 256"/>
                <a:gd name="T65" fmla="*/ 382 h 456"/>
                <a:gd name="T66" fmla="*/ 170 w 256"/>
                <a:gd name="T67" fmla="*/ 368 h 456"/>
                <a:gd name="T68" fmla="*/ 178 w 256"/>
                <a:gd name="T69" fmla="*/ 352 h 456"/>
                <a:gd name="T70" fmla="*/ 184 w 256"/>
                <a:gd name="T71" fmla="*/ 334 h 456"/>
                <a:gd name="T72" fmla="*/ 190 w 256"/>
                <a:gd name="T73" fmla="*/ 314 h 456"/>
                <a:gd name="T74" fmla="*/ 190 w 256"/>
                <a:gd name="T75" fmla="*/ 314 h 456"/>
                <a:gd name="T76" fmla="*/ 192 w 256"/>
                <a:gd name="T77" fmla="*/ 300 h 456"/>
                <a:gd name="T78" fmla="*/ 192 w 256"/>
                <a:gd name="T79" fmla="*/ 286 h 456"/>
                <a:gd name="T80" fmla="*/ 192 w 256"/>
                <a:gd name="T81" fmla="*/ 272 h 456"/>
                <a:gd name="T82" fmla="*/ 190 w 256"/>
                <a:gd name="T83" fmla="*/ 258 h 456"/>
                <a:gd name="T84" fmla="*/ 184 w 256"/>
                <a:gd name="T85" fmla="*/ 232 h 456"/>
                <a:gd name="T86" fmla="*/ 174 w 256"/>
                <a:gd name="T87" fmla="*/ 210 h 456"/>
                <a:gd name="T88" fmla="*/ 166 w 256"/>
                <a:gd name="T89" fmla="*/ 192 h 456"/>
                <a:gd name="T90" fmla="*/ 156 w 256"/>
                <a:gd name="T91" fmla="*/ 178 h 456"/>
                <a:gd name="T92" fmla="*/ 148 w 256"/>
                <a:gd name="T93" fmla="*/ 166 h 456"/>
                <a:gd name="T94" fmla="*/ 148 w 256"/>
                <a:gd name="T95" fmla="*/ 166 h 456"/>
                <a:gd name="T96" fmla="*/ 188 w 256"/>
                <a:gd name="T97" fmla="*/ 136 h 456"/>
                <a:gd name="T98" fmla="*/ 222 w 256"/>
                <a:gd name="T99" fmla="*/ 110 h 456"/>
                <a:gd name="T100" fmla="*/ 236 w 256"/>
                <a:gd name="T101" fmla="*/ 98 h 456"/>
                <a:gd name="T102" fmla="*/ 246 w 256"/>
                <a:gd name="T103" fmla="*/ 88 h 456"/>
                <a:gd name="T104" fmla="*/ 246 w 256"/>
                <a:gd name="T105" fmla="*/ 88 h 456"/>
                <a:gd name="T106" fmla="*/ 252 w 256"/>
                <a:gd name="T107" fmla="*/ 82 h 456"/>
                <a:gd name="T108" fmla="*/ 254 w 256"/>
                <a:gd name="T109" fmla="*/ 74 h 456"/>
                <a:gd name="T110" fmla="*/ 256 w 256"/>
                <a:gd name="T111" fmla="*/ 66 h 456"/>
                <a:gd name="T112" fmla="*/ 256 w 256"/>
                <a:gd name="T113" fmla="*/ 58 h 456"/>
                <a:gd name="T114" fmla="*/ 254 w 256"/>
                <a:gd name="T115" fmla="*/ 48 h 456"/>
                <a:gd name="T116" fmla="*/ 252 w 256"/>
                <a:gd name="T117" fmla="*/ 40 h 456"/>
                <a:gd name="T118" fmla="*/ 242 w 256"/>
                <a:gd name="T119" fmla="*/ 24 h 456"/>
                <a:gd name="T120" fmla="*/ 242 w 256"/>
                <a:gd name="T121" fmla="*/ 24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456">
                  <a:moveTo>
                    <a:pt x="242" y="24"/>
                  </a:moveTo>
                  <a:lnTo>
                    <a:pt x="242" y="24"/>
                  </a:lnTo>
                  <a:lnTo>
                    <a:pt x="234" y="14"/>
                  </a:lnTo>
                  <a:lnTo>
                    <a:pt x="224" y="8"/>
                  </a:lnTo>
                  <a:lnTo>
                    <a:pt x="214" y="2"/>
                  </a:lnTo>
                  <a:lnTo>
                    <a:pt x="204" y="0"/>
                  </a:lnTo>
                  <a:lnTo>
                    <a:pt x="192" y="0"/>
                  </a:lnTo>
                  <a:lnTo>
                    <a:pt x="182" y="2"/>
                  </a:lnTo>
                  <a:lnTo>
                    <a:pt x="170" y="6"/>
                  </a:lnTo>
                  <a:lnTo>
                    <a:pt x="160" y="12"/>
                  </a:lnTo>
                  <a:lnTo>
                    <a:pt x="36" y="98"/>
                  </a:lnTo>
                  <a:lnTo>
                    <a:pt x="36" y="98"/>
                  </a:lnTo>
                  <a:lnTo>
                    <a:pt x="26" y="108"/>
                  </a:lnTo>
                  <a:lnTo>
                    <a:pt x="18" y="118"/>
                  </a:lnTo>
                  <a:lnTo>
                    <a:pt x="12" y="130"/>
                  </a:lnTo>
                  <a:lnTo>
                    <a:pt x="10" y="144"/>
                  </a:lnTo>
                  <a:lnTo>
                    <a:pt x="10" y="144"/>
                  </a:lnTo>
                  <a:lnTo>
                    <a:pt x="10" y="144"/>
                  </a:lnTo>
                  <a:lnTo>
                    <a:pt x="10" y="166"/>
                  </a:lnTo>
                  <a:lnTo>
                    <a:pt x="10" y="216"/>
                  </a:lnTo>
                  <a:lnTo>
                    <a:pt x="12" y="248"/>
                  </a:lnTo>
                  <a:lnTo>
                    <a:pt x="14" y="280"/>
                  </a:lnTo>
                  <a:lnTo>
                    <a:pt x="18" y="308"/>
                  </a:lnTo>
                  <a:lnTo>
                    <a:pt x="26" y="334"/>
                  </a:lnTo>
                  <a:lnTo>
                    <a:pt x="0" y="352"/>
                  </a:lnTo>
                  <a:lnTo>
                    <a:pt x="74" y="456"/>
                  </a:lnTo>
                  <a:lnTo>
                    <a:pt x="74" y="456"/>
                  </a:lnTo>
                  <a:lnTo>
                    <a:pt x="88" y="450"/>
                  </a:lnTo>
                  <a:lnTo>
                    <a:pt x="104" y="440"/>
                  </a:lnTo>
                  <a:lnTo>
                    <a:pt x="122" y="426"/>
                  </a:lnTo>
                  <a:lnTo>
                    <a:pt x="142" y="406"/>
                  </a:lnTo>
                  <a:lnTo>
                    <a:pt x="152" y="394"/>
                  </a:lnTo>
                  <a:lnTo>
                    <a:pt x="162" y="382"/>
                  </a:lnTo>
                  <a:lnTo>
                    <a:pt x="170" y="368"/>
                  </a:lnTo>
                  <a:lnTo>
                    <a:pt x="178" y="352"/>
                  </a:lnTo>
                  <a:lnTo>
                    <a:pt x="184" y="334"/>
                  </a:lnTo>
                  <a:lnTo>
                    <a:pt x="190" y="314"/>
                  </a:lnTo>
                  <a:lnTo>
                    <a:pt x="190" y="314"/>
                  </a:lnTo>
                  <a:lnTo>
                    <a:pt x="192" y="300"/>
                  </a:lnTo>
                  <a:lnTo>
                    <a:pt x="192" y="286"/>
                  </a:lnTo>
                  <a:lnTo>
                    <a:pt x="192" y="272"/>
                  </a:lnTo>
                  <a:lnTo>
                    <a:pt x="190" y="258"/>
                  </a:lnTo>
                  <a:lnTo>
                    <a:pt x="184" y="232"/>
                  </a:lnTo>
                  <a:lnTo>
                    <a:pt x="174" y="210"/>
                  </a:lnTo>
                  <a:lnTo>
                    <a:pt x="166" y="192"/>
                  </a:lnTo>
                  <a:lnTo>
                    <a:pt x="156" y="178"/>
                  </a:lnTo>
                  <a:lnTo>
                    <a:pt x="148" y="166"/>
                  </a:lnTo>
                  <a:lnTo>
                    <a:pt x="148" y="166"/>
                  </a:lnTo>
                  <a:lnTo>
                    <a:pt x="188" y="136"/>
                  </a:lnTo>
                  <a:lnTo>
                    <a:pt x="222" y="110"/>
                  </a:lnTo>
                  <a:lnTo>
                    <a:pt x="236" y="98"/>
                  </a:lnTo>
                  <a:lnTo>
                    <a:pt x="246" y="88"/>
                  </a:lnTo>
                  <a:lnTo>
                    <a:pt x="246" y="88"/>
                  </a:lnTo>
                  <a:lnTo>
                    <a:pt x="252" y="82"/>
                  </a:lnTo>
                  <a:lnTo>
                    <a:pt x="254" y="74"/>
                  </a:lnTo>
                  <a:lnTo>
                    <a:pt x="256" y="66"/>
                  </a:lnTo>
                  <a:lnTo>
                    <a:pt x="256" y="58"/>
                  </a:lnTo>
                  <a:lnTo>
                    <a:pt x="254" y="48"/>
                  </a:lnTo>
                  <a:lnTo>
                    <a:pt x="252" y="40"/>
                  </a:lnTo>
                  <a:lnTo>
                    <a:pt x="242" y="24"/>
                  </a:lnTo>
                  <a:lnTo>
                    <a:pt x="242" y="24"/>
                  </a:lnTo>
                  <a:close/>
                </a:path>
              </a:pathLst>
            </a:custGeom>
            <a:solidFill>
              <a:srgbClr val="FCC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0" name="Freeform 167">
              <a:extLst>
                <a:ext uri="{FF2B5EF4-FFF2-40B4-BE49-F238E27FC236}">
                  <a16:creationId xmlns:a16="http://schemas.microsoft.com/office/drawing/2014/main" id="{4DA7B49C-3722-453D-B7ED-885758D99974}"/>
                </a:ext>
              </a:extLst>
            </p:cNvPr>
            <p:cNvSpPr>
              <a:spLocks/>
            </p:cNvSpPr>
            <p:nvPr/>
          </p:nvSpPr>
          <p:spPr bwMode="auto">
            <a:xfrm>
              <a:off x="-2432050" y="1857375"/>
              <a:ext cx="1133475" cy="1768475"/>
            </a:xfrm>
            <a:custGeom>
              <a:avLst/>
              <a:gdLst>
                <a:gd name="T0" fmla="*/ 710 w 714"/>
                <a:gd name="T1" fmla="*/ 1064 h 1114"/>
                <a:gd name="T2" fmla="*/ 60 w 714"/>
                <a:gd name="T3" fmla="*/ 14 h 1114"/>
                <a:gd name="T4" fmla="*/ 60 w 714"/>
                <a:gd name="T5" fmla="*/ 14 h 1114"/>
                <a:gd name="T6" fmla="*/ 56 w 714"/>
                <a:gd name="T7" fmla="*/ 8 h 1114"/>
                <a:gd name="T8" fmla="*/ 52 w 714"/>
                <a:gd name="T9" fmla="*/ 4 h 1114"/>
                <a:gd name="T10" fmla="*/ 42 w 714"/>
                <a:gd name="T11" fmla="*/ 0 h 1114"/>
                <a:gd name="T12" fmla="*/ 30 w 714"/>
                <a:gd name="T13" fmla="*/ 0 h 1114"/>
                <a:gd name="T14" fmla="*/ 24 w 714"/>
                <a:gd name="T15" fmla="*/ 0 h 1114"/>
                <a:gd name="T16" fmla="*/ 18 w 714"/>
                <a:gd name="T17" fmla="*/ 4 h 1114"/>
                <a:gd name="T18" fmla="*/ 14 w 714"/>
                <a:gd name="T19" fmla="*/ 6 h 1114"/>
                <a:gd name="T20" fmla="*/ 14 w 714"/>
                <a:gd name="T21" fmla="*/ 6 h 1114"/>
                <a:gd name="T22" fmla="*/ 8 w 714"/>
                <a:gd name="T23" fmla="*/ 10 h 1114"/>
                <a:gd name="T24" fmla="*/ 4 w 714"/>
                <a:gd name="T25" fmla="*/ 14 h 1114"/>
                <a:gd name="T26" fmla="*/ 0 w 714"/>
                <a:gd name="T27" fmla="*/ 26 h 1114"/>
                <a:gd name="T28" fmla="*/ 0 w 714"/>
                <a:gd name="T29" fmla="*/ 36 h 1114"/>
                <a:gd name="T30" fmla="*/ 2 w 714"/>
                <a:gd name="T31" fmla="*/ 42 h 1114"/>
                <a:gd name="T32" fmla="*/ 4 w 714"/>
                <a:gd name="T33" fmla="*/ 48 h 1114"/>
                <a:gd name="T34" fmla="*/ 654 w 714"/>
                <a:gd name="T35" fmla="*/ 1100 h 1114"/>
                <a:gd name="T36" fmla="*/ 654 w 714"/>
                <a:gd name="T37" fmla="*/ 1100 h 1114"/>
                <a:gd name="T38" fmla="*/ 658 w 714"/>
                <a:gd name="T39" fmla="*/ 1104 h 1114"/>
                <a:gd name="T40" fmla="*/ 662 w 714"/>
                <a:gd name="T41" fmla="*/ 1108 h 1114"/>
                <a:gd name="T42" fmla="*/ 672 w 714"/>
                <a:gd name="T43" fmla="*/ 1114 h 1114"/>
                <a:gd name="T44" fmla="*/ 684 w 714"/>
                <a:gd name="T45" fmla="*/ 1114 h 1114"/>
                <a:gd name="T46" fmla="*/ 690 w 714"/>
                <a:gd name="T47" fmla="*/ 1112 h 1114"/>
                <a:gd name="T48" fmla="*/ 696 w 714"/>
                <a:gd name="T49" fmla="*/ 1110 h 1114"/>
                <a:gd name="T50" fmla="*/ 700 w 714"/>
                <a:gd name="T51" fmla="*/ 1106 h 1114"/>
                <a:gd name="T52" fmla="*/ 700 w 714"/>
                <a:gd name="T53" fmla="*/ 1106 h 1114"/>
                <a:gd name="T54" fmla="*/ 706 w 714"/>
                <a:gd name="T55" fmla="*/ 1102 h 1114"/>
                <a:gd name="T56" fmla="*/ 710 w 714"/>
                <a:gd name="T57" fmla="*/ 1098 h 1114"/>
                <a:gd name="T58" fmla="*/ 714 w 714"/>
                <a:gd name="T59" fmla="*/ 1088 h 1114"/>
                <a:gd name="T60" fmla="*/ 714 w 714"/>
                <a:gd name="T61" fmla="*/ 1076 h 1114"/>
                <a:gd name="T62" fmla="*/ 714 w 714"/>
                <a:gd name="T63" fmla="*/ 1070 h 1114"/>
                <a:gd name="T64" fmla="*/ 710 w 714"/>
                <a:gd name="T65" fmla="*/ 1064 h 1114"/>
                <a:gd name="T66" fmla="*/ 710 w 714"/>
                <a:gd name="T67" fmla="*/ 106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4" h="1114">
                  <a:moveTo>
                    <a:pt x="710" y="1064"/>
                  </a:moveTo>
                  <a:lnTo>
                    <a:pt x="60" y="14"/>
                  </a:lnTo>
                  <a:lnTo>
                    <a:pt x="60" y="14"/>
                  </a:lnTo>
                  <a:lnTo>
                    <a:pt x="56" y="8"/>
                  </a:lnTo>
                  <a:lnTo>
                    <a:pt x="52" y="4"/>
                  </a:lnTo>
                  <a:lnTo>
                    <a:pt x="42" y="0"/>
                  </a:lnTo>
                  <a:lnTo>
                    <a:pt x="30" y="0"/>
                  </a:lnTo>
                  <a:lnTo>
                    <a:pt x="24" y="0"/>
                  </a:lnTo>
                  <a:lnTo>
                    <a:pt x="18" y="4"/>
                  </a:lnTo>
                  <a:lnTo>
                    <a:pt x="14" y="6"/>
                  </a:lnTo>
                  <a:lnTo>
                    <a:pt x="14" y="6"/>
                  </a:lnTo>
                  <a:lnTo>
                    <a:pt x="8" y="10"/>
                  </a:lnTo>
                  <a:lnTo>
                    <a:pt x="4" y="14"/>
                  </a:lnTo>
                  <a:lnTo>
                    <a:pt x="0" y="26"/>
                  </a:lnTo>
                  <a:lnTo>
                    <a:pt x="0" y="36"/>
                  </a:lnTo>
                  <a:lnTo>
                    <a:pt x="2" y="42"/>
                  </a:lnTo>
                  <a:lnTo>
                    <a:pt x="4" y="48"/>
                  </a:lnTo>
                  <a:lnTo>
                    <a:pt x="654" y="1100"/>
                  </a:lnTo>
                  <a:lnTo>
                    <a:pt x="654" y="1100"/>
                  </a:lnTo>
                  <a:lnTo>
                    <a:pt x="658" y="1104"/>
                  </a:lnTo>
                  <a:lnTo>
                    <a:pt x="662" y="1108"/>
                  </a:lnTo>
                  <a:lnTo>
                    <a:pt x="672" y="1114"/>
                  </a:lnTo>
                  <a:lnTo>
                    <a:pt x="684" y="1114"/>
                  </a:lnTo>
                  <a:lnTo>
                    <a:pt x="690" y="1112"/>
                  </a:lnTo>
                  <a:lnTo>
                    <a:pt x="696" y="1110"/>
                  </a:lnTo>
                  <a:lnTo>
                    <a:pt x="700" y="1106"/>
                  </a:lnTo>
                  <a:lnTo>
                    <a:pt x="700" y="1106"/>
                  </a:lnTo>
                  <a:lnTo>
                    <a:pt x="706" y="1102"/>
                  </a:lnTo>
                  <a:lnTo>
                    <a:pt x="710" y="1098"/>
                  </a:lnTo>
                  <a:lnTo>
                    <a:pt x="714" y="1088"/>
                  </a:lnTo>
                  <a:lnTo>
                    <a:pt x="714" y="1076"/>
                  </a:lnTo>
                  <a:lnTo>
                    <a:pt x="714" y="1070"/>
                  </a:lnTo>
                  <a:lnTo>
                    <a:pt x="710" y="1064"/>
                  </a:lnTo>
                  <a:lnTo>
                    <a:pt x="710" y="106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1" name="Freeform 168">
              <a:extLst>
                <a:ext uri="{FF2B5EF4-FFF2-40B4-BE49-F238E27FC236}">
                  <a16:creationId xmlns:a16="http://schemas.microsoft.com/office/drawing/2014/main" id="{8FAFECDD-786C-47FF-8C2E-AEE55D0A120F}"/>
                </a:ext>
              </a:extLst>
            </p:cNvPr>
            <p:cNvSpPr>
              <a:spLocks/>
            </p:cNvSpPr>
            <p:nvPr/>
          </p:nvSpPr>
          <p:spPr bwMode="auto">
            <a:xfrm>
              <a:off x="-3295650" y="4600575"/>
              <a:ext cx="346075" cy="460375"/>
            </a:xfrm>
            <a:custGeom>
              <a:avLst/>
              <a:gdLst>
                <a:gd name="T0" fmla="*/ 182 w 218"/>
                <a:gd name="T1" fmla="*/ 218 h 290"/>
                <a:gd name="T2" fmla="*/ 182 w 218"/>
                <a:gd name="T3" fmla="*/ 218 h 290"/>
                <a:gd name="T4" fmla="*/ 28 w 218"/>
                <a:gd name="T5" fmla="*/ 0 h 290"/>
                <a:gd name="T6" fmla="*/ 0 w 218"/>
                <a:gd name="T7" fmla="*/ 20 h 290"/>
                <a:gd name="T8" fmla="*/ 190 w 218"/>
                <a:gd name="T9" fmla="*/ 290 h 290"/>
                <a:gd name="T10" fmla="*/ 218 w 218"/>
                <a:gd name="T11" fmla="*/ 270 h 290"/>
                <a:gd name="T12" fmla="*/ 182 w 218"/>
                <a:gd name="T13" fmla="*/ 218 h 290"/>
              </a:gdLst>
              <a:ahLst/>
              <a:cxnLst>
                <a:cxn ang="0">
                  <a:pos x="T0" y="T1"/>
                </a:cxn>
                <a:cxn ang="0">
                  <a:pos x="T2" y="T3"/>
                </a:cxn>
                <a:cxn ang="0">
                  <a:pos x="T4" y="T5"/>
                </a:cxn>
                <a:cxn ang="0">
                  <a:pos x="T6" y="T7"/>
                </a:cxn>
                <a:cxn ang="0">
                  <a:pos x="T8" y="T9"/>
                </a:cxn>
                <a:cxn ang="0">
                  <a:pos x="T10" y="T11"/>
                </a:cxn>
                <a:cxn ang="0">
                  <a:pos x="T12" y="T13"/>
                </a:cxn>
              </a:cxnLst>
              <a:rect l="0" t="0" r="r" b="b"/>
              <a:pathLst>
                <a:path w="218" h="290">
                  <a:moveTo>
                    <a:pt x="182" y="218"/>
                  </a:moveTo>
                  <a:lnTo>
                    <a:pt x="182" y="218"/>
                  </a:lnTo>
                  <a:lnTo>
                    <a:pt x="28" y="0"/>
                  </a:lnTo>
                  <a:lnTo>
                    <a:pt x="0" y="20"/>
                  </a:lnTo>
                  <a:lnTo>
                    <a:pt x="190" y="290"/>
                  </a:lnTo>
                  <a:lnTo>
                    <a:pt x="218" y="270"/>
                  </a:lnTo>
                  <a:lnTo>
                    <a:pt x="182"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2" name="Freeform 169">
              <a:extLst>
                <a:ext uri="{FF2B5EF4-FFF2-40B4-BE49-F238E27FC236}">
                  <a16:creationId xmlns:a16="http://schemas.microsoft.com/office/drawing/2014/main" id="{20259E83-6F5D-466E-AC77-5FB3AE3508A2}"/>
                </a:ext>
              </a:extLst>
            </p:cNvPr>
            <p:cNvSpPr>
              <a:spLocks/>
            </p:cNvSpPr>
            <p:nvPr/>
          </p:nvSpPr>
          <p:spPr bwMode="auto">
            <a:xfrm>
              <a:off x="-4127500" y="4629150"/>
              <a:ext cx="1146175" cy="1111250"/>
            </a:xfrm>
            <a:custGeom>
              <a:avLst/>
              <a:gdLst>
                <a:gd name="T0" fmla="*/ 526 w 722"/>
                <a:gd name="T1" fmla="*/ 0 h 700"/>
                <a:gd name="T2" fmla="*/ 0 w 722"/>
                <a:gd name="T3" fmla="*/ 370 h 700"/>
                <a:gd name="T4" fmla="*/ 126 w 722"/>
                <a:gd name="T5" fmla="*/ 700 h 700"/>
                <a:gd name="T6" fmla="*/ 722 w 722"/>
                <a:gd name="T7" fmla="*/ 280 h 700"/>
                <a:gd name="T8" fmla="*/ 526 w 722"/>
                <a:gd name="T9" fmla="*/ 0 h 700"/>
              </a:gdLst>
              <a:ahLst/>
              <a:cxnLst>
                <a:cxn ang="0">
                  <a:pos x="T0" y="T1"/>
                </a:cxn>
                <a:cxn ang="0">
                  <a:pos x="T2" y="T3"/>
                </a:cxn>
                <a:cxn ang="0">
                  <a:pos x="T4" y="T5"/>
                </a:cxn>
                <a:cxn ang="0">
                  <a:pos x="T6" y="T7"/>
                </a:cxn>
                <a:cxn ang="0">
                  <a:pos x="T8" y="T9"/>
                </a:cxn>
              </a:cxnLst>
              <a:rect l="0" t="0" r="r" b="b"/>
              <a:pathLst>
                <a:path w="722" h="700">
                  <a:moveTo>
                    <a:pt x="526" y="0"/>
                  </a:moveTo>
                  <a:lnTo>
                    <a:pt x="0" y="370"/>
                  </a:lnTo>
                  <a:lnTo>
                    <a:pt x="126" y="700"/>
                  </a:lnTo>
                  <a:lnTo>
                    <a:pt x="722" y="280"/>
                  </a:lnTo>
                  <a:lnTo>
                    <a:pt x="526" y="0"/>
                  </a:lnTo>
                  <a:close/>
                </a:path>
              </a:pathLst>
            </a:custGeom>
            <a:solidFill>
              <a:srgbClr val="004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3" name="Freeform 170">
              <a:extLst>
                <a:ext uri="{FF2B5EF4-FFF2-40B4-BE49-F238E27FC236}">
                  <a16:creationId xmlns:a16="http://schemas.microsoft.com/office/drawing/2014/main" id="{E88ACC87-3EDC-4C98-B188-3571AC38B83E}"/>
                </a:ext>
              </a:extLst>
            </p:cNvPr>
            <p:cNvSpPr>
              <a:spLocks/>
            </p:cNvSpPr>
            <p:nvPr/>
          </p:nvSpPr>
          <p:spPr bwMode="auto">
            <a:xfrm>
              <a:off x="-1924050" y="2543175"/>
              <a:ext cx="231775" cy="339725"/>
            </a:xfrm>
            <a:custGeom>
              <a:avLst/>
              <a:gdLst>
                <a:gd name="T0" fmla="*/ 138 w 146"/>
                <a:gd name="T1" fmla="*/ 136 h 214"/>
                <a:gd name="T2" fmla="*/ 138 w 146"/>
                <a:gd name="T3" fmla="*/ 136 h 214"/>
                <a:gd name="T4" fmla="*/ 134 w 146"/>
                <a:gd name="T5" fmla="*/ 124 h 214"/>
                <a:gd name="T6" fmla="*/ 104 w 146"/>
                <a:gd name="T7" fmla="*/ 78 h 214"/>
                <a:gd name="T8" fmla="*/ 104 w 146"/>
                <a:gd name="T9" fmla="*/ 78 h 214"/>
                <a:gd name="T10" fmla="*/ 80 w 146"/>
                <a:gd name="T11" fmla="*/ 38 h 214"/>
                <a:gd name="T12" fmla="*/ 80 w 146"/>
                <a:gd name="T13" fmla="*/ 38 h 214"/>
                <a:gd name="T14" fmla="*/ 72 w 146"/>
                <a:gd name="T15" fmla="*/ 28 h 214"/>
                <a:gd name="T16" fmla="*/ 64 w 146"/>
                <a:gd name="T17" fmla="*/ 20 h 214"/>
                <a:gd name="T18" fmla="*/ 56 w 146"/>
                <a:gd name="T19" fmla="*/ 12 h 214"/>
                <a:gd name="T20" fmla="*/ 44 w 146"/>
                <a:gd name="T21" fmla="*/ 8 h 214"/>
                <a:gd name="T22" fmla="*/ 34 w 146"/>
                <a:gd name="T23" fmla="*/ 4 h 214"/>
                <a:gd name="T24" fmla="*/ 22 w 146"/>
                <a:gd name="T25" fmla="*/ 0 h 214"/>
                <a:gd name="T26" fmla="*/ 12 w 146"/>
                <a:gd name="T27" fmla="*/ 0 h 214"/>
                <a:gd name="T28" fmla="*/ 0 w 146"/>
                <a:gd name="T29" fmla="*/ 0 h 214"/>
                <a:gd name="T30" fmla="*/ 132 w 146"/>
                <a:gd name="T31" fmla="*/ 214 h 214"/>
                <a:gd name="T32" fmla="*/ 132 w 146"/>
                <a:gd name="T33" fmla="*/ 214 h 214"/>
                <a:gd name="T34" fmla="*/ 136 w 146"/>
                <a:gd name="T35" fmla="*/ 204 h 214"/>
                <a:gd name="T36" fmla="*/ 140 w 146"/>
                <a:gd name="T37" fmla="*/ 196 h 214"/>
                <a:gd name="T38" fmla="*/ 144 w 146"/>
                <a:gd name="T39" fmla="*/ 186 h 214"/>
                <a:gd name="T40" fmla="*/ 144 w 146"/>
                <a:gd name="T41" fmla="*/ 176 h 214"/>
                <a:gd name="T42" fmla="*/ 146 w 146"/>
                <a:gd name="T43" fmla="*/ 166 h 214"/>
                <a:gd name="T44" fmla="*/ 144 w 146"/>
                <a:gd name="T45" fmla="*/ 156 h 214"/>
                <a:gd name="T46" fmla="*/ 142 w 146"/>
                <a:gd name="T47" fmla="*/ 146 h 214"/>
                <a:gd name="T48" fmla="*/ 138 w 146"/>
                <a:gd name="T49" fmla="*/ 136 h 214"/>
                <a:gd name="T50" fmla="*/ 138 w 146"/>
                <a:gd name="T51" fmla="*/ 13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14">
                  <a:moveTo>
                    <a:pt x="138" y="136"/>
                  </a:moveTo>
                  <a:lnTo>
                    <a:pt x="138" y="136"/>
                  </a:lnTo>
                  <a:lnTo>
                    <a:pt x="134" y="124"/>
                  </a:lnTo>
                  <a:lnTo>
                    <a:pt x="104" y="78"/>
                  </a:lnTo>
                  <a:lnTo>
                    <a:pt x="104" y="78"/>
                  </a:lnTo>
                  <a:lnTo>
                    <a:pt x="80" y="38"/>
                  </a:lnTo>
                  <a:lnTo>
                    <a:pt x="80" y="38"/>
                  </a:lnTo>
                  <a:lnTo>
                    <a:pt x="72" y="28"/>
                  </a:lnTo>
                  <a:lnTo>
                    <a:pt x="64" y="20"/>
                  </a:lnTo>
                  <a:lnTo>
                    <a:pt x="56" y="12"/>
                  </a:lnTo>
                  <a:lnTo>
                    <a:pt x="44" y="8"/>
                  </a:lnTo>
                  <a:lnTo>
                    <a:pt x="34" y="4"/>
                  </a:lnTo>
                  <a:lnTo>
                    <a:pt x="22" y="0"/>
                  </a:lnTo>
                  <a:lnTo>
                    <a:pt x="12" y="0"/>
                  </a:lnTo>
                  <a:lnTo>
                    <a:pt x="0" y="0"/>
                  </a:lnTo>
                  <a:lnTo>
                    <a:pt x="132" y="214"/>
                  </a:lnTo>
                  <a:lnTo>
                    <a:pt x="132" y="214"/>
                  </a:lnTo>
                  <a:lnTo>
                    <a:pt x="136" y="204"/>
                  </a:lnTo>
                  <a:lnTo>
                    <a:pt x="140" y="196"/>
                  </a:lnTo>
                  <a:lnTo>
                    <a:pt x="144" y="186"/>
                  </a:lnTo>
                  <a:lnTo>
                    <a:pt x="144" y="176"/>
                  </a:lnTo>
                  <a:lnTo>
                    <a:pt x="146" y="166"/>
                  </a:lnTo>
                  <a:lnTo>
                    <a:pt x="144" y="156"/>
                  </a:lnTo>
                  <a:lnTo>
                    <a:pt x="142" y="146"/>
                  </a:lnTo>
                  <a:lnTo>
                    <a:pt x="138" y="136"/>
                  </a:lnTo>
                  <a:lnTo>
                    <a:pt x="138" y="136"/>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4" name="Freeform 171">
              <a:extLst>
                <a:ext uri="{FF2B5EF4-FFF2-40B4-BE49-F238E27FC236}">
                  <a16:creationId xmlns:a16="http://schemas.microsoft.com/office/drawing/2014/main" id="{633DA6ED-B241-41A9-90DC-14ADEEA566A9}"/>
                </a:ext>
              </a:extLst>
            </p:cNvPr>
            <p:cNvSpPr>
              <a:spLocks/>
            </p:cNvSpPr>
            <p:nvPr/>
          </p:nvSpPr>
          <p:spPr bwMode="auto">
            <a:xfrm>
              <a:off x="-3438525" y="1930400"/>
              <a:ext cx="2044700" cy="2044700"/>
            </a:xfrm>
            <a:custGeom>
              <a:avLst/>
              <a:gdLst>
                <a:gd name="T0" fmla="*/ 1064 w 1288"/>
                <a:gd name="T1" fmla="*/ 692 h 1288"/>
                <a:gd name="T2" fmla="*/ 1064 w 1288"/>
                <a:gd name="T3" fmla="*/ 692 h 1288"/>
                <a:gd name="T4" fmla="*/ 638 w 1288"/>
                <a:gd name="T5" fmla="*/ 0 h 1288"/>
                <a:gd name="T6" fmla="*/ 638 w 1288"/>
                <a:gd name="T7" fmla="*/ 0 h 1288"/>
                <a:gd name="T8" fmla="*/ 638 w 1288"/>
                <a:gd name="T9" fmla="*/ 26 h 1288"/>
                <a:gd name="T10" fmla="*/ 634 w 1288"/>
                <a:gd name="T11" fmla="*/ 54 h 1288"/>
                <a:gd name="T12" fmla="*/ 626 w 1288"/>
                <a:gd name="T13" fmla="*/ 82 h 1288"/>
                <a:gd name="T14" fmla="*/ 616 w 1288"/>
                <a:gd name="T15" fmla="*/ 112 h 1288"/>
                <a:gd name="T16" fmla="*/ 602 w 1288"/>
                <a:gd name="T17" fmla="*/ 140 h 1288"/>
                <a:gd name="T18" fmla="*/ 586 w 1288"/>
                <a:gd name="T19" fmla="*/ 172 h 1288"/>
                <a:gd name="T20" fmla="*/ 568 w 1288"/>
                <a:gd name="T21" fmla="*/ 202 h 1288"/>
                <a:gd name="T22" fmla="*/ 546 w 1288"/>
                <a:gd name="T23" fmla="*/ 234 h 1288"/>
                <a:gd name="T24" fmla="*/ 524 w 1288"/>
                <a:gd name="T25" fmla="*/ 264 h 1288"/>
                <a:gd name="T26" fmla="*/ 498 w 1288"/>
                <a:gd name="T27" fmla="*/ 296 h 1288"/>
                <a:gd name="T28" fmla="*/ 444 w 1288"/>
                <a:gd name="T29" fmla="*/ 358 h 1288"/>
                <a:gd name="T30" fmla="*/ 386 w 1288"/>
                <a:gd name="T31" fmla="*/ 420 h 1288"/>
                <a:gd name="T32" fmla="*/ 326 w 1288"/>
                <a:gd name="T33" fmla="*/ 480 h 1288"/>
                <a:gd name="T34" fmla="*/ 266 w 1288"/>
                <a:gd name="T35" fmla="*/ 536 h 1288"/>
                <a:gd name="T36" fmla="*/ 208 w 1288"/>
                <a:gd name="T37" fmla="*/ 588 h 1288"/>
                <a:gd name="T38" fmla="*/ 152 w 1288"/>
                <a:gd name="T39" fmla="*/ 634 h 1288"/>
                <a:gd name="T40" fmla="*/ 102 w 1288"/>
                <a:gd name="T41" fmla="*/ 674 h 1288"/>
                <a:gd name="T42" fmla="*/ 28 w 1288"/>
                <a:gd name="T43" fmla="*/ 732 h 1288"/>
                <a:gd name="T44" fmla="*/ 0 w 1288"/>
                <a:gd name="T45" fmla="*/ 754 h 1288"/>
                <a:gd name="T46" fmla="*/ 272 w 1288"/>
                <a:gd name="T47" fmla="*/ 1194 h 1288"/>
                <a:gd name="T48" fmla="*/ 272 w 1288"/>
                <a:gd name="T49" fmla="*/ 1194 h 1288"/>
                <a:gd name="T50" fmla="*/ 330 w 1288"/>
                <a:gd name="T51" fmla="*/ 1288 h 1288"/>
                <a:gd name="T52" fmla="*/ 330 w 1288"/>
                <a:gd name="T53" fmla="*/ 1288 h 1288"/>
                <a:gd name="T54" fmla="*/ 362 w 1288"/>
                <a:gd name="T55" fmla="*/ 1272 h 1288"/>
                <a:gd name="T56" fmla="*/ 446 w 1288"/>
                <a:gd name="T57" fmla="*/ 1232 h 1288"/>
                <a:gd name="T58" fmla="*/ 504 w 1288"/>
                <a:gd name="T59" fmla="*/ 1206 h 1288"/>
                <a:gd name="T60" fmla="*/ 568 w 1288"/>
                <a:gd name="T61" fmla="*/ 1178 h 1288"/>
                <a:gd name="T62" fmla="*/ 640 w 1288"/>
                <a:gd name="T63" fmla="*/ 1148 h 1288"/>
                <a:gd name="T64" fmla="*/ 718 w 1288"/>
                <a:gd name="T65" fmla="*/ 1120 h 1288"/>
                <a:gd name="T66" fmla="*/ 796 w 1288"/>
                <a:gd name="T67" fmla="*/ 1092 h 1288"/>
                <a:gd name="T68" fmla="*/ 878 w 1288"/>
                <a:gd name="T69" fmla="*/ 1068 h 1288"/>
                <a:gd name="T70" fmla="*/ 958 w 1288"/>
                <a:gd name="T71" fmla="*/ 1048 h 1288"/>
                <a:gd name="T72" fmla="*/ 996 w 1288"/>
                <a:gd name="T73" fmla="*/ 1040 h 1288"/>
                <a:gd name="T74" fmla="*/ 1036 w 1288"/>
                <a:gd name="T75" fmla="*/ 1032 h 1288"/>
                <a:gd name="T76" fmla="*/ 1072 w 1288"/>
                <a:gd name="T77" fmla="*/ 1028 h 1288"/>
                <a:gd name="T78" fmla="*/ 1108 w 1288"/>
                <a:gd name="T79" fmla="*/ 1024 h 1288"/>
                <a:gd name="T80" fmla="*/ 1144 w 1288"/>
                <a:gd name="T81" fmla="*/ 1024 h 1288"/>
                <a:gd name="T82" fmla="*/ 1176 w 1288"/>
                <a:gd name="T83" fmla="*/ 1024 h 1288"/>
                <a:gd name="T84" fmla="*/ 1208 w 1288"/>
                <a:gd name="T85" fmla="*/ 1028 h 1288"/>
                <a:gd name="T86" fmla="*/ 1238 w 1288"/>
                <a:gd name="T87" fmla="*/ 1034 h 1288"/>
                <a:gd name="T88" fmla="*/ 1264 w 1288"/>
                <a:gd name="T89" fmla="*/ 1042 h 1288"/>
                <a:gd name="T90" fmla="*/ 1288 w 1288"/>
                <a:gd name="T91" fmla="*/ 1054 h 1288"/>
                <a:gd name="T92" fmla="*/ 1064 w 1288"/>
                <a:gd name="T93" fmla="*/ 692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8" h="1288">
                  <a:moveTo>
                    <a:pt x="1064" y="692"/>
                  </a:moveTo>
                  <a:lnTo>
                    <a:pt x="1064" y="692"/>
                  </a:lnTo>
                  <a:lnTo>
                    <a:pt x="638" y="0"/>
                  </a:lnTo>
                  <a:lnTo>
                    <a:pt x="638" y="0"/>
                  </a:lnTo>
                  <a:lnTo>
                    <a:pt x="638" y="26"/>
                  </a:lnTo>
                  <a:lnTo>
                    <a:pt x="634" y="54"/>
                  </a:lnTo>
                  <a:lnTo>
                    <a:pt x="626" y="82"/>
                  </a:lnTo>
                  <a:lnTo>
                    <a:pt x="616" y="112"/>
                  </a:lnTo>
                  <a:lnTo>
                    <a:pt x="602" y="140"/>
                  </a:lnTo>
                  <a:lnTo>
                    <a:pt x="586" y="172"/>
                  </a:lnTo>
                  <a:lnTo>
                    <a:pt x="568" y="202"/>
                  </a:lnTo>
                  <a:lnTo>
                    <a:pt x="546" y="234"/>
                  </a:lnTo>
                  <a:lnTo>
                    <a:pt x="524" y="264"/>
                  </a:lnTo>
                  <a:lnTo>
                    <a:pt x="498" y="296"/>
                  </a:lnTo>
                  <a:lnTo>
                    <a:pt x="444" y="358"/>
                  </a:lnTo>
                  <a:lnTo>
                    <a:pt x="386" y="420"/>
                  </a:lnTo>
                  <a:lnTo>
                    <a:pt x="326" y="480"/>
                  </a:lnTo>
                  <a:lnTo>
                    <a:pt x="266" y="536"/>
                  </a:lnTo>
                  <a:lnTo>
                    <a:pt x="208" y="588"/>
                  </a:lnTo>
                  <a:lnTo>
                    <a:pt x="152" y="634"/>
                  </a:lnTo>
                  <a:lnTo>
                    <a:pt x="102" y="674"/>
                  </a:lnTo>
                  <a:lnTo>
                    <a:pt x="28" y="732"/>
                  </a:lnTo>
                  <a:lnTo>
                    <a:pt x="0" y="754"/>
                  </a:lnTo>
                  <a:lnTo>
                    <a:pt x="272" y="1194"/>
                  </a:lnTo>
                  <a:lnTo>
                    <a:pt x="272" y="1194"/>
                  </a:lnTo>
                  <a:lnTo>
                    <a:pt x="330" y="1288"/>
                  </a:lnTo>
                  <a:lnTo>
                    <a:pt x="330" y="1288"/>
                  </a:lnTo>
                  <a:lnTo>
                    <a:pt x="362" y="1272"/>
                  </a:lnTo>
                  <a:lnTo>
                    <a:pt x="446" y="1232"/>
                  </a:lnTo>
                  <a:lnTo>
                    <a:pt x="504" y="1206"/>
                  </a:lnTo>
                  <a:lnTo>
                    <a:pt x="568" y="1178"/>
                  </a:lnTo>
                  <a:lnTo>
                    <a:pt x="640" y="1148"/>
                  </a:lnTo>
                  <a:lnTo>
                    <a:pt x="718" y="1120"/>
                  </a:lnTo>
                  <a:lnTo>
                    <a:pt x="796" y="1092"/>
                  </a:lnTo>
                  <a:lnTo>
                    <a:pt x="878" y="1068"/>
                  </a:lnTo>
                  <a:lnTo>
                    <a:pt x="958" y="1048"/>
                  </a:lnTo>
                  <a:lnTo>
                    <a:pt x="996" y="1040"/>
                  </a:lnTo>
                  <a:lnTo>
                    <a:pt x="1036" y="1032"/>
                  </a:lnTo>
                  <a:lnTo>
                    <a:pt x="1072" y="1028"/>
                  </a:lnTo>
                  <a:lnTo>
                    <a:pt x="1108" y="1024"/>
                  </a:lnTo>
                  <a:lnTo>
                    <a:pt x="1144" y="1024"/>
                  </a:lnTo>
                  <a:lnTo>
                    <a:pt x="1176" y="1024"/>
                  </a:lnTo>
                  <a:lnTo>
                    <a:pt x="1208" y="1028"/>
                  </a:lnTo>
                  <a:lnTo>
                    <a:pt x="1238" y="1034"/>
                  </a:lnTo>
                  <a:lnTo>
                    <a:pt x="1264" y="1042"/>
                  </a:lnTo>
                  <a:lnTo>
                    <a:pt x="1288" y="1054"/>
                  </a:lnTo>
                  <a:lnTo>
                    <a:pt x="1064" y="692"/>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5" name="Freeform 172">
              <a:extLst>
                <a:ext uri="{FF2B5EF4-FFF2-40B4-BE49-F238E27FC236}">
                  <a16:creationId xmlns:a16="http://schemas.microsoft.com/office/drawing/2014/main" id="{B5878A87-5516-470B-A17C-7F36F0339034}"/>
                </a:ext>
              </a:extLst>
            </p:cNvPr>
            <p:cNvSpPr>
              <a:spLocks/>
            </p:cNvSpPr>
            <p:nvPr/>
          </p:nvSpPr>
          <p:spPr bwMode="auto">
            <a:xfrm>
              <a:off x="-3790950" y="3721100"/>
              <a:ext cx="241300" cy="311150"/>
            </a:xfrm>
            <a:custGeom>
              <a:avLst/>
              <a:gdLst>
                <a:gd name="T0" fmla="*/ 142 w 152"/>
                <a:gd name="T1" fmla="*/ 184 h 196"/>
                <a:gd name="T2" fmla="*/ 142 w 152"/>
                <a:gd name="T3" fmla="*/ 184 h 196"/>
                <a:gd name="T4" fmla="*/ 138 w 152"/>
                <a:gd name="T5" fmla="*/ 180 h 196"/>
                <a:gd name="T6" fmla="*/ 138 w 152"/>
                <a:gd name="T7" fmla="*/ 180 h 196"/>
                <a:gd name="T8" fmla="*/ 126 w 152"/>
                <a:gd name="T9" fmla="*/ 162 h 196"/>
                <a:gd name="T10" fmla="*/ 84 w 152"/>
                <a:gd name="T11" fmla="*/ 94 h 196"/>
                <a:gd name="T12" fmla="*/ 84 w 152"/>
                <a:gd name="T13" fmla="*/ 94 h 196"/>
                <a:gd name="T14" fmla="*/ 30 w 152"/>
                <a:gd name="T15" fmla="*/ 6 h 196"/>
                <a:gd name="T16" fmla="*/ 30 w 152"/>
                <a:gd name="T17" fmla="*/ 6 h 196"/>
                <a:gd name="T18" fmla="*/ 26 w 152"/>
                <a:gd name="T19" fmla="*/ 0 h 196"/>
                <a:gd name="T20" fmla="*/ 26 w 152"/>
                <a:gd name="T21" fmla="*/ 0 h 196"/>
                <a:gd name="T22" fmla="*/ 16 w 152"/>
                <a:gd name="T23" fmla="*/ 18 h 196"/>
                <a:gd name="T24" fmla="*/ 8 w 152"/>
                <a:gd name="T25" fmla="*/ 36 h 196"/>
                <a:gd name="T26" fmla="*/ 2 w 152"/>
                <a:gd name="T27" fmla="*/ 52 h 196"/>
                <a:gd name="T28" fmla="*/ 0 w 152"/>
                <a:gd name="T29" fmla="*/ 66 h 196"/>
                <a:gd name="T30" fmla="*/ 0 w 152"/>
                <a:gd name="T31" fmla="*/ 66 h 196"/>
                <a:gd name="T32" fmla="*/ 2 w 152"/>
                <a:gd name="T33" fmla="*/ 80 h 196"/>
                <a:gd name="T34" fmla="*/ 8 w 152"/>
                <a:gd name="T35" fmla="*/ 96 h 196"/>
                <a:gd name="T36" fmla="*/ 16 w 152"/>
                <a:gd name="T37" fmla="*/ 114 h 196"/>
                <a:gd name="T38" fmla="*/ 26 w 152"/>
                <a:gd name="T39" fmla="*/ 132 h 196"/>
                <a:gd name="T40" fmla="*/ 26 w 152"/>
                <a:gd name="T41" fmla="*/ 132 h 196"/>
                <a:gd name="T42" fmla="*/ 26 w 152"/>
                <a:gd name="T43" fmla="*/ 132 h 196"/>
                <a:gd name="T44" fmla="*/ 26 w 152"/>
                <a:gd name="T45" fmla="*/ 134 h 196"/>
                <a:gd name="T46" fmla="*/ 26 w 152"/>
                <a:gd name="T47" fmla="*/ 134 h 196"/>
                <a:gd name="T48" fmla="*/ 30 w 152"/>
                <a:gd name="T49" fmla="*/ 142 h 196"/>
                <a:gd name="T50" fmla="*/ 30 w 152"/>
                <a:gd name="T51" fmla="*/ 142 h 196"/>
                <a:gd name="T52" fmla="*/ 32 w 152"/>
                <a:gd name="T53" fmla="*/ 142 h 196"/>
                <a:gd name="T54" fmla="*/ 32 w 152"/>
                <a:gd name="T55" fmla="*/ 142 h 196"/>
                <a:gd name="T56" fmla="*/ 36 w 152"/>
                <a:gd name="T57" fmla="*/ 150 h 196"/>
                <a:gd name="T58" fmla="*/ 36 w 152"/>
                <a:gd name="T59" fmla="*/ 150 h 196"/>
                <a:gd name="T60" fmla="*/ 38 w 152"/>
                <a:gd name="T61" fmla="*/ 152 h 196"/>
                <a:gd name="T62" fmla="*/ 38 w 152"/>
                <a:gd name="T63" fmla="*/ 152 h 196"/>
                <a:gd name="T64" fmla="*/ 44 w 152"/>
                <a:gd name="T65" fmla="*/ 160 h 196"/>
                <a:gd name="T66" fmla="*/ 44 w 152"/>
                <a:gd name="T67" fmla="*/ 160 h 196"/>
                <a:gd name="T68" fmla="*/ 44 w 152"/>
                <a:gd name="T69" fmla="*/ 160 h 196"/>
                <a:gd name="T70" fmla="*/ 44 w 152"/>
                <a:gd name="T71" fmla="*/ 160 h 196"/>
                <a:gd name="T72" fmla="*/ 50 w 152"/>
                <a:gd name="T73" fmla="*/ 168 h 196"/>
                <a:gd name="T74" fmla="*/ 50 w 152"/>
                <a:gd name="T75" fmla="*/ 168 h 196"/>
                <a:gd name="T76" fmla="*/ 50 w 152"/>
                <a:gd name="T77" fmla="*/ 168 h 196"/>
                <a:gd name="T78" fmla="*/ 50 w 152"/>
                <a:gd name="T79" fmla="*/ 168 h 196"/>
                <a:gd name="T80" fmla="*/ 64 w 152"/>
                <a:gd name="T81" fmla="*/ 180 h 196"/>
                <a:gd name="T82" fmla="*/ 76 w 152"/>
                <a:gd name="T83" fmla="*/ 190 h 196"/>
                <a:gd name="T84" fmla="*/ 76 w 152"/>
                <a:gd name="T85" fmla="*/ 190 h 196"/>
                <a:gd name="T86" fmla="*/ 90 w 152"/>
                <a:gd name="T87" fmla="*/ 194 h 196"/>
                <a:gd name="T88" fmla="*/ 108 w 152"/>
                <a:gd name="T89" fmla="*/ 196 h 196"/>
                <a:gd name="T90" fmla="*/ 130 w 152"/>
                <a:gd name="T91" fmla="*/ 196 h 196"/>
                <a:gd name="T92" fmla="*/ 152 w 152"/>
                <a:gd name="T93" fmla="*/ 196 h 196"/>
                <a:gd name="T94" fmla="*/ 152 w 152"/>
                <a:gd name="T95" fmla="*/ 196 h 196"/>
                <a:gd name="T96" fmla="*/ 142 w 152"/>
                <a:gd name="T97" fmla="*/ 184 h 196"/>
                <a:gd name="T98" fmla="*/ 142 w 152"/>
                <a:gd name="T99" fmla="*/ 18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196">
                  <a:moveTo>
                    <a:pt x="142" y="184"/>
                  </a:moveTo>
                  <a:lnTo>
                    <a:pt x="142" y="184"/>
                  </a:lnTo>
                  <a:lnTo>
                    <a:pt x="138" y="180"/>
                  </a:lnTo>
                  <a:lnTo>
                    <a:pt x="138" y="180"/>
                  </a:lnTo>
                  <a:lnTo>
                    <a:pt x="126" y="162"/>
                  </a:lnTo>
                  <a:lnTo>
                    <a:pt x="84" y="94"/>
                  </a:lnTo>
                  <a:lnTo>
                    <a:pt x="84" y="94"/>
                  </a:lnTo>
                  <a:lnTo>
                    <a:pt x="30" y="6"/>
                  </a:lnTo>
                  <a:lnTo>
                    <a:pt x="30" y="6"/>
                  </a:lnTo>
                  <a:lnTo>
                    <a:pt x="26" y="0"/>
                  </a:lnTo>
                  <a:lnTo>
                    <a:pt x="26" y="0"/>
                  </a:lnTo>
                  <a:lnTo>
                    <a:pt x="16" y="18"/>
                  </a:lnTo>
                  <a:lnTo>
                    <a:pt x="8" y="36"/>
                  </a:lnTo>
                  <a:lnTo>
                    <a:pt x="2" y="52"/>
                  </a:lnTo>
                  <a:lnTo>
                    <a:pt x="0" y="66"/>
                  </a:lnTo>
                  <a:lnTo>
                    <a:pt x="0" y="66"/>
                  </a:lnTo>
                  <a:lnTo>
                    <a:pt x="2" y="80"/>
                  </a:lnTo>
                  <a:lnTo>
                    <a:pt x="8" y="96"/>
                  </a:lnTo>
                  <a:lnTo>
                    <a:pt x="16" y="114"/>
                  </a:lnTo>
                  <a:lnTo>
                    <a:pt x="26" y="132"/>
                  </a:lnTo>
                  <a:lnTo>
                    <a:pt x="26" y="132"/>
                  </a:lnTo>
                  <a:lnTo>
                    <a:pt x="26" y="132"/>
                  </a:lnTo>
                  <a:lnTo>
                    <a:pt x="26" y="134"/>
                  </a:lnTo>
                  <a:lnTo>
                    <a:pt x="26" y="134"/>
                  </a:lnTo>
                  <a:lnTo>
                    <a:pt x="30" y="142"/>
                  </a:lnTo>
                  <a:lnTo>
                    <a:pt x="30" y="142"/>
                  </a:lnTo>
                  <a:lnTo>
                    <a:pt x="32" y="142"/>
                  </a:lnTo>
                  <a:lnTo>
                    <a:pt x="32" y="142"/>
                  </a:lnTo>
                  <a:lnTo>
                    <a:pt x="36" y="150"/>
                  </a:lnTo>
                  <a:lnTo>
                    <a:pt x="36" y="150"/>
                  </a:lnTo>
                  <a:lnTo>
                    <a:pt x="38" y="152"/>
                  </a:lnTo>
                  <a:lnTo>
                    <a:pt x="38" y="152"/>
                  </a:lnTo>
                  <a:lnTo>
                    <a:pt x="44" y="160"/>
                  </a:lnTo>
                  <a:lnTo>
                    <a:pt x="44" y="160"/>
                  </a:lnTo>
                  <a:lnTo>
                    <a:pt x="44" y="160"/>
                  </a:lnTo>
                  <a:lnTo>
                    <a:pt x="44" y="160"/>
                  </a:lnTo>
                  <a:lnTo>
                    <a:pt x="50" y="168"/>
                  </a:lnTo>
                  <a:lnTo>
                    <a:pt x="50" y="168"/>
                  </a:lnTo>
                  <a:lnTo>
                    <a:pt x="50" y="168"/>
                  </a:lnTo>
                  <a:lnTo>
                    <a:pt x="50" y="168"/>
                  </a:lnTo>
                  <a:lnTo>
                    <a:pt x="64" y="180"/>
                  </a:lnTo>
                  <a:lnTo>
                    <a:pt x="76" y="190"/>
                  </a:lnTo>
                  <a:lnTo>
                    <a:pt x="76" y="190"/>
                  </a:lnTo>
                  <a:lnTo>
                    <a:pt x="90" y="194"/>
                  </a:lnTo>
                  <a:lnTo>
                    <a:pt x="108" y="196"/>
                  </a:lnTo>
                  <a:lnTo>
                    <a:pt x="130" y="196"/>
                  </a:lnTo>
                  <a:lnTo>
                    <a:pt x="152" y="196"/>
                  </a:lnTo>
                  <a:lnTo>
                    <a:pt x="152" y="196"/>
                  </a:lnTo>
                  <a:lnTo>
                    <a:pt x="142" y="184"/>
                  </a:lnTo>
                  <a:lnTo>
                    <a:pt x="142" y="184"/>
                  </a:lnTo>
                  <a:close/>
                </a:path>
              </a:pathLst>
            </a:custGeom>
            <a:solidFill>
              <a:srgbClr val="4B28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sp>
          <p:nvSpPr>
            <p:cNvPr id="56" name="Freeform 173">
              <a:extLst>
                <a:ext uri="{FF2B5EF4-FFF2-40B4-BE49-F238E27FC236}">
                  <a16:creationId xmlns:a16="http://schemas.microsoft.com/office/drawing/2014/main" id="{3CFA57C4-9495-4A0F-945D-86176B9EE0FE}"/>
                </a:ext>
              </a:extLst>
            </p:cNvPr>
            <p:cNvSpPr>
              <a:spLocks/>
            </p:cNvSpPr>
            <p:nvPr/>
          </p:nvSpPr>
          <p:spPr bwMode="auto">
            <a:xfrm>
              <a:off x="-3797300" y="3127375"/>
              <a:ext cx="882650" cy="1019175"/>
            </a:xfrm>
            <a:custGeom>
              <a:avLst/>
              <a:gdLst>
                <a:gd name="T0" fmla="*/ 296 w 556"/>
                <a:gd name="T1" fmla="*/ 114 h 642"/>
                <a:gd name="T2" fmla="*/ 226 w 556"/>
                <a:gd name="T3" fmla="*/ 0 h 642"/>
                <a:gd name="T4" fmla="*/ 106 w 556"/>
                <a:gd name="T5" fmla="*/ 74 h 642"/>
                <a:gd name="T6" fmla="*/ 106 w 556"/>
                <a:gd name="T7" fmla="*/ 74 h 642"/>
                <a:gd name="T8" fmla="*/ 106 w 556"/>
                <a:gd name="T9" fmla="*/ 74 h 642"/>
                <a:gd name="T10" fmla="*/ 106 w 556"/>
                <a:gd name="T11" fmla="*/ 74 h 642"/>
                <a:gd name="T12" fmla="*/ 106 w 556"/>
                <a:gd name="T13" fmla="*/ 74 h 642"/>
                <a:gd name="T14" fmla="*/ 88 w 556"/>
                <a:gd name="T15" fmla="*/ 88 h 642"/>
                <a:gd name="T16" fmla="*/ 70 w 556"/>
                <a:gd name="T17" fmla="*/ 102 h 642"/>
                <a:gd name="T18" fmla="*/ 56 w 556"/>
                <a:gd name="T19" fmla="*/ 118 h 642"/>
                <a:gd name="T20" fmla="*/ 42 w 556"/>
                <a:gd name="T21" fmla="*/ 134 h 642"/>
                <a:gd name="T22" fmla="*/ 30 w 556"/>
                <a:gd name="T23" fmla="*/ 152 h 642"/>
                <a:gd name="T24" fmla="*/ 20 w 556"/>
                <a:gd name="T25" fmla="*/ 172 h 642"/>
                <a:gd name="T26" fmla="*/ 12 w 556"/>
                <a:gd name="T27" fmla="*/ 192 h 642"/>
                <a:gd name="T28" fmla="*/ 6 w 556"/>
                <a:gd name="T29" fmla="*/ 212 h 642"/>
                <a:gd name="T30" fmla="*/ 2 w 556"/>
                <a:gd name="T31" fmla="*/ 234 h 642"/>
                <a:gd name="T32" fmla="*/ 0 w 556"/>
                <a:gd name="T33" fmla="*/ 254 h 642"/>
                <a:gd name="T34" fmla="*/ 2 w 556"/>
                <a:gd name="T35" fmla="*/ 276 h 642"/>
                <a:gd name="T36" fmla="*/ 4 w 556"/>
                <a:gd name="T37" fmla="*/ 298 h 642"/>
                <a:gd name="T38" fmla="*/ 8 w 556"/>
                <a:gd name="T39" fmla="*/ 318 h 642"/>
                <a:gd name="T40" fmla="*/ 14 w 556"/>
                <a:gd name="T41" fmla="*/ 340 h 642"/>
                <a:gd name="T42" fmla="*/ 22 w 556"/>
                <a:gd name="T43" fmla="*/ 360 h 642"/>
                <a:gd name="T44" fmla="*/ 34 w 556"/>
                <a:gd name="T45" fmla="*/ 380 h 642"/>
                <a:gd name="T46" fmla="*/ 130 w 556"/>
                <a:gd name="T47" fmla="*/ 536 h 642"/>
                <a:gd name="T48" fmla="*/ 130 w 556"/>
                <a:gd name="T49" fmla="*/ 536 h 642"/>
                <a:gd name="T50" fmla="*/ 144 w 556"/>
                <a:gd name="T51" fmla="*/ 554 h 642"/>
                <a:gd name="T52" fmla="*/ 158 w 556"/>
                <a:gd name="T53" fmla="*/ 572 h 642"/>
                <a:gd name="T54" fmla="*/ 174 w 556"/>
                <a:gd name="T55" fmla="*/ 588 h 642"/>
                <a:gd name="T56" fmla="*/ 190 w 556"/>
                <a:gd name="T57" fmla="*/ 600 h 642"/>
                <a:gd name="T58" fmla="*/ 208 w 556"/>
                <a:gd name="T59" fmla="*/ 612 h 642"/>
                <a:gd name="T60" fmla="*/ 228 w 556"/>
                <a:gd name="T61" fmla="*/ 622 h 642"/>
                <a:gd name="T62" fmla="*/ 248 w 556"/>
                <a:gd name="T63" fmla="*/ 630 h 642"/>
                <a:gd name="T64" fmla="*/ 268 w 556"/>
                <a:gd name="T65" fmla="*/ 636 h 642"/>
                <a:gd name="T66" fmla="*/ 290 w 556"/>
                <a:gd name="T67" fmla="*/ 640 h 642"/>
                <a:gd name="T68" fmla="*/ 310 w 556"/>
                <a:gd name="T69" fmla="*/ 642 h 642"/>
                <a:gd name="T70" fmla="*/ 332 w 556"/>
                <a:gd name="T71" fmla="*/ 642 h 642"/>
                <a:gd name="T72" fmla="*/ 354 w 556"/>
                <a:gd name="T73" fmla="*/ 638 h 642"/>
                <a:gd name="T74" fmla="*/ 374 w 556"/>
                <a:gd name="T75" fmla="*/ 634 h 642"/>
                <a:gd name="T76" fmla="*/ 396 w 556"/>
                <a:gd name="T77" fmla="*/ 628 h 642"/>
                <a:gd name="T78" fmla="*/ 416 w 556"/>
                <a:gd name="T79" fmla="*/ 620 h 642"/>
                <a:gd name="T80" fmla="*/ 436 w 556"/>
                <a:gd name="T81" fmla="*/ 608 h 642"/>
                <a:gd name="T82" fmla="*/ 556 w 556"/>
                <a:gd name="T83" fmla="*/ 534 h 642"/>
                <a:gd name="T84" fmla="*/ 296 w 556"/>
                <a:gd name="T85" fmla="*/ 11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6" h="642">
                  <a:moveTo>
                    <a:pt x="296" y="114"/>
                  </a:moveTo>
                  <a:lnTo>
                    <a:pt x="226" y="0"/>
                  </a:lnTo>
                  <a:lnTo>
                    <a:pt x="106" y="74"/>
                  </a:lnTo>
                  <a:lnTo>
                    <a:pt x="106" y="74"/>
                  </a:lnTo>
                  <a:lnTo>
                    <a:pt x="106" y="74"/>
                  </a:lnTo>
                  <a:lnTo>
                    <a:pt x="106" y="74"/>
                  </a:lnTo>
                  <a:lnTo>
                    <a:pt x="106" y="74"/>
                  </a:lnTo>
                  <a:lnTo>
                    <a:pt x="88" y="88"/>
                  </a:lnTo>
                  <a:lnTo>
                    <a:pt x="70" y="102"/>
                  </a:lnTo>
                  <a:lnTo>
                    <a:pt x="56" y="118"/>
                  </a:lnTo>
                  <a:lnTo>
                    <a:pt x="42" y="134"/>
                  </a:lnTo>
                  <a:lnTo>
                    <a:pt x="30" y="152"/>
                  </a:lnTo>
                  <a:lnTo>
                    <a:pt x="20" y="172"/>
                  </a:lnTo>
                  <a:lnTo>
                    <a:pt x="12" y="192"/>
                  </a:lnTo>
                  <a:lnTo>
                    <a:pt x="6" y="212"/>
                  </a:lnTo>
                  <a:lnTo>
                    <a:pt x="2" y="234"/>
                  </a:lnTo>
                  <a:lnTo>
                    <a:pt x="0" y="254"/>
                  </a:lnTo>
                  <a:lnTo>
                    <a:pt x="2" y="276"/>
                  </a:lnTo>
                  <a:lnTo>
                    <a:pt x="4" y="298"/>
                  </a:lnTo>
                  <a:lnTo>
                    <a:pt x="8" y="318"/>
                  </a:lnTo>
                  <a:lnTo>
                    <a:pt x="14" y="340"/>
                  </a:lnTo>
                  <a:lnTo>
                    <a:pt x="22" y="360"/>
                  </a:lnTo>
                  <a:lnTo>
                    <a:pt x="34" y="380"/>
                  </a:lnTo>
                  <a:lnTo>
                    <a:pt x="130" y="536"/>
                  </a:lnTo>
                  <a:lnTo>
                    <a:pt x="130" y="536"/>
                  </a:lnTo>
                  <a:lnTo>
                    <a:pt x="144" y="554"/>
                  </a:lnTo>
                  <a:lnTo>
                    <a:pt x="158" y="572"/>
                  </a:lnTo>
                  <a:lnTo>
                    <a:pt x="174" y="588"/>
                  </a:lnTo>
                  <a:lnTo>
                    <a:pt x="190" y="600"/>
                  </a:lnTo>
                  <a:lnTo>
                    <a:pt x="208" y="612"/>
                  </a:lnTo>
                  <a:lnTo>
                    <a:pt x="228" y="622"/>
                  </a:lnTo>
                  <a:lnTo>
                    <a:pt x="248" y="630"/>
                  </a:lnTo>
                  <a:lnTo>
                    <a:pt x="268" y="636"/>
                  </a:lnTo>
                  <a:lnTo>
                    <a:pt x="290" y="640"/>
                  </a:lnTo>
                  <a:lnTo>
                    <a:pt x="310" y="642"/>
                  </a:lnTo>
                  <a:lnTo>
                    <a:pt x="332" y="642"/>
                  </a:lnTo>
                  <a:lnTo>
                    <a:pt x="354" y="638"/>
                  </a:lnTo>
                  <a:lnTo>
                    <a:pt x="374" y="634"/>
                  </a:lnTo>
                  <a:lnTo>
                    <a:pt x="396" y="628"/>
                  </a:lnTo>
                  <a:lnTo>
                    <a:pt x="416" y="620"/>
                  </a:lnTo>
                  <a:lnTo>
                    <a:pt x="436" y="608"/>
                  </a:lnTo>
                  <a:lnTo>
                    <a:pt x="556" y="534"/>
                  </a:lnTo>
                  <a:lnTo>
                    <a:pt x="296" y="114"/>
                  </a:lnTo>
                  <a:close/>
                </a:path>
              </a:pathLst>
            </a:custGeom>
            <a:solidFill>
              <a:srgbClr val="FFC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a:p>
          </p:txBody>
        </p:sp>
      </p:grpSp>
      <p:sp>
        <p:nvSpPr>
          <p:cNvPr id="4" name="TextBox 3">
            <a:extLst>
              <a:ext uri="{FF2B5EF4-FFF2-40B4-BE49-F238E27FC236}">
                <a16:creationId xmlns:a16="http://schemas.microsoft.com/office/drawing/2014/main" id="{AE5A85EB-E84F-4E4E-99F2-40E71C1EFB52}"/>
              </a:ext>
            </a:extLst>
          </p:cNvPr>
          <p:cNvSpPr txBox="1"/>
          <p:nvPr/>
        </p:nvSpPr>
        <p:spPr>
          <a:xfrm>
            <a:off x="1189348" y="6867111"/>
            <a:ext cx="5105249" cy="523220"/>
          </a:xfrm>
          <a:prstGeom prst="rect">
            <a:avLst/>
          </a:prstGeom>
          <a:noFill/>
        </p:spPr>
        <p:txBody>
          <a:bodyPr wrap="square" rtlCol="0">
            <a:spAutoFit/>
          </a:bodyPr>
          <a:lstStyle/>
          <a:p>
            <a:r>
              <a:rPr lang="pt-BR" sz="1400" dirty="0">
                <a:solidFill>
                  <a:srgbClr val="343535"/>
                </a:solidFill>
              </a:rPr>
              <a:t>Para maiores esclarecimentos, vide Política de Integridade, ou, entre em contato com o Compliance Officer através do e-mail: xxx</a:t>
            </a:r>
          </a:p>
        </p:txBody>
      </p:sp>
    </p:spTree>
    <p:extLst>
      <p:ext uri="{BB962C8B-B14F-4D97-AF65-F5344CB8AC3E}">
        <p14:creationId xmlns:p14="http://schemas.microsoft.com/office/powerpoint/2010/main" val="53621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8" y="486836"/>
            <a:ext cx="6121817"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Conformidade</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86" y="2310526"/>
            <a:ext cx="5915025" cy="1547099"/>
          </a:xfrm>
        </p:spPr>
        <p:txBody>
          <a:bodyPr>
            <a:noAutofit/>
          </a:bodyPr>
          <a:lstStyle/>
          <a:p>
            <a:pPr marL="0" indent="0">
              <a:buNone/>
            </a:pPr>
            <a:r>
              <a:rPr lang="pt-BR" sz="1400" dirty="0">
                <a:solidFill>
                  <a:srgbClr val="343535"/>
                </a:solidFill>
              </a:rPr>
              <a:t>A Sustenidos exige que todos os colaboradores conduzam suas atribuições com elevados índices de padrões éticos, legais e com transparência, em consonância com a visão, missão e valores da Organização, de forma a evitar e coibir a prática de quaisquer atos contrários à legislação brasileira. Sendo assim, os colaboradores devem agir de acordo com as diretrizes deste manual, Código de Ética e Conduta, Política de Integridade, Manual de Inclusão e Manual de Recursos Humanos, abstendo-se das seguintes condutas:</a:t>
            </a: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5</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2" name="TextBox 11">
            <a:extLst>
              <a:ext uri="{FF2B5EF4-FFF2-40B4-BE49-F238E27FC236}">
                <a16:creationId xmlns:a16="http://schemas.microsoft.com/office/drawing/2014/main" id="{93D5B9CF-CD83-46DA-AAD4-9DF3F2930FD3}"/>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grpSp>
        <p:nvGrpSpPr>
          <p:cNvPr id="114" name="Gráfico 5">
            <a:extLst>
              <a:ext uri="{FF2B5EF4-FFF2-40B4-BE49-F238E27FC236}">
                <a16:creationId xmlns:a16="http://schemas.microsoft.com/office/drawing/2014/main" id="{32395340-E3E3-4E94-96B5-AB7CCF9BAE86}"/>
              </a:ext>
            </a:extLst>
          </p:cNvPr>
          <p:cNvGrpSpPr/>
          <p:nvPr/>
        </p:nvGrpSpPr>
        <p:grpSpPr>
          <a:xfrm>
            <a:off x="1495814" y="5232206"/>
            <a:ext cx="1374561" cy="478545"/>
            <a:chOff x="2565554" y="2760828"/>
            <a:chExt cx="2330732" cy="520696"/>
          </a:xfrm>
          <a:noFill/>
        </p:grpSpPr>
        <p:sp>
          <p:nvSpPr>
            <p:cNvPr id="213" name="Forma libre: forma 38">
              <a:extLst>
                <a:ext uri="{FF2B5EF4-FFF2-40B4-BE49-F238E27FC236}">
                  <a16:creationId xmlns:a16="http://schemas.microsoft.com/office/drawing/2014/main" id="{A50D14C5-4778-4D76-947C-1F578235C6E3}"/>
                </a:ext>
              </a:extLst>
            </p:cNvPr>
            <p:cNvSpPr/>
            <p:nvPr/>
          </p:nvSpPr>
          <p:spPr>
            <a:xfrm>
              <a:off x="4865293" y="2760828"/>
              <a:ext cx="24795" cy="24795"/>
            </a:xfrm>
            <a:custGeom>
              <a:avLst/>
              <a:gdLst>
                <a:gd name="connsiteX0" fmla="*/ 34589 w 24795"/>
                <a:gd name="connsiteY0" fmla="*/ 0 h 24795"/>
                <a:gd name="connsiteX1" fmla="*/ 0 w 24795"/>
                <a:gd name="connsiteY1" fmla="*/ 30746 h 24795"/>
              </a:gdLst>
              <a:ahLst/>
              <a:cxnLst>
                <a:cxn ang="0">
                  <a:pos x="connsiteX0" y="connsiteY0"/>
                </a:cxn>
                <a:cxn ang="0">
                  <a:pos x="connsiteX1" y="connsiteY1"/>
                </a:cxn>
              </a:cxnLst>
              <a:rect l="l" t="t" r="r" b="b"/>
              <a:pathLst>
                <a:path w="24795" h="24795">
                  <a:moveTo>
                    <a:pt x="34589" y="0"/>
                  </a:moveTo>
                  <a:cubicBezTo>
                    <a:pt x="34589" y="0"/>
                    <a:pt x="27522" y="11778"/>
                    <a:pt x="0" y="30746"/>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14" name="Forma libre: forma 39">
              <a:extLst>
                <a:ext uri="{FF2B5EF4-FFF2-40B4-BE49-F238E27FC236}">
                  <a16:creationId xmlns:a16="http://schemas.microsoft.com/office/drawing/2014/main" id="{FC5EE9B9-8094-4213-B3B2-F16EC2696E64}"/>
                </a:ext>
              </a:extLst>
            </p:cNvPr>
            <p:cNvSpPr/>
            <p:nvPr/>
          </p:nvSpPr>
          <p:spPr>
            <a:xfrm>
              <a:off x="2639567" y="2835833"/>
              <a:ext cx="2132372" cy="396720"/>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8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0" y="129802"/>
                    <a:pt x="1432161" y="169970"/>
                    <a:pt x="1075608" y="198980"/>
                  </a:cubicBezTo>
                  <a:cubicBezTo>
                    <a:pt x="736536" y="226627"/>
                    <a:pt x="496892" y="262579"/>
                    <a:pt x="327914" y="298780"/>
                  </a:cubicBezTo>
                  <a:cubicBezTo>
                    <a:pt x="155961" y="335477"/>
                    <a:pt x="56781" y="372421"/>
                    <a:pt x="0" y="401308"/>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15" name="Forma libre: forma 40">
              <a:extLst>
                <a:ext uri="{FF2B5EF4-FFF2-40B4-BE49-F238E27FC236}">
                  <a16:creationId xmlns:a16="http://schemas.microsoft.com/office/drawing/2014/main" id="{E981FC3A-CA34-4E08-8612-EF67F7A2533D}"/>
                </a:ext>
              </a:extLst>
            </p:cNvPr>
            <p:cNvSpPr/>
            <p:nvPr/>
          </p:nvSpPr>
          <p:spPr>
            <a:xfrm>
              <a:off x="2565554" y="3260696"/>
              <a:ext cx="24795" cy="24795"/>
            </a:xfrm>
            <a:custGeom>
              <a:avLst/>
              <a:gdLst>
                <a:gd name="connsiteX0" fmla="*/ 33845 w 24795"/>
                <a:gd name="connsiteY0" fmla="*/ 0 h 24795"/>
                <a:gd name="connsiteX1" fmla="*/ 0 w 24795"/>
                <a:gd name="connsiteY1" fmla="*/ 31366 h 24795"/>
              </a:gdLst>
              <a:ahLst/>
              <a:cxnLst>
                <a:cxn ang="0">
                  <a:pos x="connsiteX0" y="connsiteY0"/>
                </a:cxn>
                <a:cxn ang="0">
                  <a:pos x="connsiteX1" y="connsiteY1"/>
                </a:cxn>
              </a:cxnLst>
              <a:rect l="l" t="t" r="r" b="b"/>
              <a:pathLst>
                <a:path w="24795" h="24795">
                  <a:moveTo>
                    <a:pt x="33845" y="0"/>
                  </a:moveTo>
                  <a:cubicBezTo>
                    <a:pt x="5455" y="19340"/>
                    <a:pt x="0" y="31366"/>
                    <a:pt x="0" y="31366"/>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nvGrpSpPr>
          <p:cNvPr id="115" name="Gráfico 5">
            <a:extLst>
              <a:ext uri="{FF2B5EF4-FFF2-40B4-BE49-F238E27FC236}">
                <a16:creationId xmlns:a16="http://schemas.microsoft.com/office/drawing/2014/main" id="{EBE78188-A7F8-4651-BEF2-EED06CA8A06C}"/>
              </a:ext>
            </a:extLst>
          </p:cNvPr>
          <p:cNvGrpSpPr/>
          <p:nvPr/>
        </p:nvGrpSpPr>
        <p:grpSpPr>
          <a:xfrm>
            <a:off x="1869487" y="6139448"/>
            <a:ext cx="1374561" cy="478545"/>
            <a:chOff x="3190017" y="3729694"/>
            <a:chExt cx="2330732" cy="520696"/>
          </a:xfrm>
          <a:noFill/>
        </p:grpSpPr>
        <p:sp>
          <p:nvSpPr>
            <p:cNvPr id="210" name="Forma libre: forma 47">
              <a:extLst>
                <a:ext uri="{FF2B5EF4-FFF2-40B4-BE49-F238E27FC236}">
                  <a16:creationId xmlns:a16="http://schemas.microsoft.com/office/drawing/2014/main" id="{24558E32-F359-4713-B378-EBEC94BDDCB9}"/>
                </a:ext>
              </a:extLst>
            </p:cNvPr>
            <p:cNvSpPr/>
            <p:nvPr/>
          </p:nvSpPr>
          <p:spPr>
            <a:xfrm>
              <a:off x="5489755" y="3729694"/>
              <a:ext cx="24795" cy="24795"/>
            </a:xfrm>
            <a:custGeom>
              <a:avLst/>
              <a:gdLst>
                <a:gd name="connsiteX0" fmla="*/ 34589 w 24795"/>
                <a:gd name="connsiteY0" fmla="*/ 0 h 24795"/>
                <a:gd name="connsiteX1" fmla="*/ 0 w 24795"/>
                <a:gd name="connsiteY1" fmla="*/ 30746 h 24795"/>
              </a:gdLst>
              <a:ahLst/>
              <a:cxnLst>
                <a:cxn ang="0">
                  <a:pos x="connsiteX0" y="connsiteY0"/>
                </a:cxn>
                <a:cxn ang="0">
                  <a:pos x="connsiteX1" y="connsiteY1"/>
                </a:cxn>
              </a:cxnLst>
              <a:rect l="l" t="t" r="r" b="b"/>
              <a:pathLst>
                <a:path w="24795" h="24795">
                  <a:moveTo>
                    <a:pt x="34589" y="0"/>
                  </a:moveTo>
                  <a:cubicBezTo>
                    <a:pt x="34589" y="0"/>
                    <a:pt x="27522" y="11778"/>
                    <a:pt x="0" y="30746"/>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11" name="Forma libre: forma 48">
              <a:extLst>
                <a:ext uri="{FF2B5EF4-FFF2-40B4-BE49-F238E27FC236}">
                  <a16:creationId xmlns:a16="http://schemas.microsoft.com/office/drawing/2014/main" id="{F894D5E4-F202-4BE3-9DBC-55EC806EBBAD}"/>
                </a:ext>
              </a:extLst>
            </p:cNvPr>
            <p:cNvSpPr/>
            <p:nvPr/>
          </p:nvSpPr>
          <p:spPr>
            <a:xfrm>
              <a:off x="3264154" y="3804699"/>
              <a:ext cx="2132372" cy="396720"/>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7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1" y="129802"/>
                    <a:pt x="1432161" y="169970"/>
                    <a:pt x="1075608" y="198980"/>
                  </a:cubicBezTo>
                  <a:cubicBezTo>
                    <a:pt x="736536" y="226627"/>
                    <a:pt x="496892" y="262579"/>
                    <a:pt x="327914" y="298780"/>
                  </a:cubicBezTo>
                  <a:cubicBezTo>
                    <a:pt x="155961" y="335477"/>
                    <a:pt x="56781" y="372421"/>
                    <a:pt x="0" y="401307"/>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12" name="Forma libre: forma 49">
              <a:extLst>
                <a:ext uri="{FF2B5EF4-FFF2-40B4-BE49-F238E27FC236}">
                  <a16:creationId xmlns:a16="http://schemas.microsoft.com/office/drawing/2014/main" id="{156804D4-9448-44E6-9632-957CB6D4D043}"/>
                </a:ext>
              </a:extLst>
            </p:cNvPr>
            <p:cNvSpPr/>
            <p:nvPr/>
          </p:nvSpPr>
          <p:spPr>
            <a:xfrm>
              <a:off x="3190017" y="4229561"/>
              <a:ext cx="24795" cy="24795"/>
            </a:xfrm>
            <a:custGeom>
              <a:avLst/>
              <a:gdLst>
                <a:gd name="connsiteX0" fmla="*/ 33845 w 24795"/>
                <a:gd name="connsiteY0" fmla="*/ 0 h 24795"/>
                <a:gd name="connsiteX1" fmla="*/ 0 w 24795"/>
                <a:gd name="connsiteY1" fmla="*/ 31366 h 24795"/>
              </a:gdLst>
              <a:ahLst/>
              <a:cxnLst>
                <a:cxn ang="0">
                  <a:pos x="connsiteX0" y="connsiteY0"/>
                </a:cxn>
                <a:cxn ang="0">
                  <a:pos x="connsiteX1" y="connsiteY1"/>
                </a:cxn>
              </a:cxnLst>
              <a:rect l="l" t="t" r="r" b="b"/>
              <a:pathLst>
                <a:path w="24795" h="24795">
                  <a:moveTo>
                    <a:pt x="33845" y="0"/>
                  </a:moveTo>
                  <a:cubicBezTo>
                    <a:pt x="5455" y="19340"/>
                    <a:pt x="0" y="31366"/>
                    <a:pt x="0" y="31366"/>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nvGrpSpPr>
          <p:cNvPr id="116" name="Gráfico 5">
            <a:extLst>
              <a:ext uri="{FF2B5EF4-FFF2-40B4-BE49-F238E27FC236}">
                <a16:creationId xmlns:a16="http://schemas.microsoft.com/office/drawing/2014/main" id="{A64C7597-2BD2-48EA-9E84-5372B5D9D375}"/>
              </a:ext>
            </a:extLst>
          </p:cNvPr>
          <p:cNvGrpSpPr/>
          <p:nvPr/>
        </p:nvGrpSpPr>
        <p:grpSpPr>
          <a:xfrm>
            <a:off x="2236944" y="7002327"/>
            <a:ext cx="1374561" cy="478545"/>
            <a:chOff x="3814604" y="4698559"/>
            <a:chExt cx="2330732" cy="520696"/>
          </a:xfrm>
          <a:noFill/>
        </p:grpSpPr>
        <p:sp>
          <p:nvSpPr>
            <p:cNvPr id="207" name="Forma libre: forma 56">
              <a:extLst>
                <a:ext uri="{FF2B5EF4-FFF2-40B4-BE49-F238E27FC236}">
                  <a16:creationId xmlns:a16="http://schemas.microsoft.com/office/drawing/2014/main" id="{D4E6620E-C074-40B1-BEAF-44184D9AB3F5}"/>
                </a:ext>
              </a:extLst>
            </p:cNvPr>
            <p:cNvSpPr/>
            <p:nvPr/>
          </p:nvSpPr>
          <p:spPr>
            <a:xfrm>
              <a:off x="6114342" y="4698559"/>
              <a:ext cx="24795" cy="24795"/>
            </a:xfrm>
            <a:custGeom>
              <a:avLst/>
              <a:gdLst>
                <a:gd name="connsiteX0" fmla="*/ 34589 w 24795"/>
                <a:gd name="connsiteY0" fmla="*/ 0 h 24795"/>
                <a:gd name="connsiteX1" fmla="*/ 0 w 24795"/>
                <a:gd name="connsiteY1" fmla="*/ 30746 h 24795"/>
              </a:gdLst>
              <a:ahLst/>
              <a:cxnLst>
                <a:cxn ang="0">
                  <a:pos x="connsiteX0" y="connsiteY0"/>
                </a:cxn>
                <a:cxn ang="0">
                  <a:pos x="connsiteX1" y="connsiteY1"/>
                </a:cxn>
              </a:cxnLst>
              <a:rect l="l" t="t" r="r" b="b"/>
              <a:pathLst>
                <a:path w="24795" h="24795">
                  <a:moveTo>
                    <a:pt x="34589" y="0"/>
                  </a:moveTo>
                  <a:cubicBezTo>
                    <a:pt x="34589" y="0"/>
                    <a:pt x="27522" y="11777"/>
                    <a:pt x="0" y="30746"/>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08" name="Forma libre: forma 57">
              <a:extLst>
                <a:ext uri="{FF2B5EF4-FFF2-40B4-BE49-F238E27FC236}">
                  <a16:creationId xmlns:a16="http://schemas.microsoft.com/office/drawing/2014/main" id="{9F69CC04-48CE-4B3F-AD6D-2F50D811B7C7}"/>
                </a:ext>
              </a:extLst>
            </p:cNvPr>
            <p:cNvSpPr/>
            <p:nvPr/>
          </p:nvSpPr>
          <p:spPr>
            <a:xfrm>
              <a:off x="3888741" y="4773564"/>
              <a:ext cx="2132372" cy="396720"/>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7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0" y="129802"/>
                    <a:pt x="1432161" y="169970"/>
                    <a:pt x="1075608" y="198980"/>
                  </a:cubicBezTo>
                  <a:cubicBezTo>
                    <a:pt x="736536" y="226627"/>
                    <a:pt x="496892" y="262579"/>
                    <a:pt x="327914" y="298780"/>
                  </a:cubicBezTo>
                  <a:cubicBezTo>
                    <a:pt x="155961" y="335477"/>
                    <a:pt x="56781" y="372421"/>
                    <a:pt x="0" y="401307"/>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09" name="Forma libre: forma 58">
              <a:extLst>
                <a:ext uri="{FF2B5EF4-FFF2-40B4-BE49-F238E27FC236}">
                  <a16:creationId xmlns:a16="http://schemas.microsoft.com/office/drawing/2014/main" id="{F7278B5D-9947-444A-A743-12AE08DDDD53}"/>
                </a:ext>
              </a:extLst>
            </p:cNvPr>
            <p:cNvSpPr/>
            <p:nvPr/>
          </p:nvSpPr>
          <p:spPr>
            <a:xfrm>
              <a:off x="3814604" y="5198427"/>
              <a:ext cx="24795" cy="24795"/>
            </a:xfrm>
            <a:custGeom>
              <a:avLst/>
              <a:gdLst>
                <a:gd name="connsiteX0" fmla="*/ 33845 w 24795"/>
                <a:gd name="connsiteY0" fmla="*/ 0 h 24795"/>
                <a:gd name="connsiteX1" fmla="*/ 0 w 24795"/>
                <a:gd name="connsiteY1" fmla="*/ 31366 h 24795"/>
              </a:gdLst>
              <a:ahLst/>
              <a:cxnLst>
                <a:cxn ang="0">
                  <a:pos x="connsiteX0" y="connsiteY0"/>
                </a:cxn>
                <a:cxn ang="0">
                  <a:pos x="connsiteX1" y="connsiteY1"/>
                </a:cxn>
              </a:cxnLst>
              <a:rect l="l" t="t" r="r" b="b"/>
              <a:pathLst>
                <a:path w="24795" h="24795">
                  <a:moveTo>
                    <a:pt x="33845" y="0"/>
                  </a:moveTo>
                  <a:cubicBezTo>
                    <a:pt x="5455" y="19340"/>
                    <a:pt x="0" y="31366"/>
                    <a:pt x="0" y="31366"/>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sp>
        <p:nvSpPr>
          <p:cNvPr id="117" name="Forma libre: forma 27">
            <a:extLst>
              <a:ext uri="{FF2B5EF4-FFF2-40B4-BE49-F238E27FC236}">
                <a16:creationId xmlns:a16="http://schemas.microsoft.com/office/drawing/2014/main" id="{59EA81A9-4B4B-4DBD-856A-E626F398CA62}"/>
              </a:ext>
            </a:extLst>
          </p:cNvPr>
          <p:cNvSpPr/>
          <p:nvPr/>
        </p:nvSpPr>
        <p:spPr>
          <a:xfrm>
            <a:off x="1176577" y="4427511"/>
            <a:ext cx="1257578" cy="364605"/>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8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0" y="129802"/>
                  <a:pt x="1432161" y="169970"/>
                  <a:pt x="1075608" y="198980"/>
                </a:cubicBezTo>
                <a:cubicBezTo>
                  <a:pt x="736536" y="226627"/>
                  <a:pt x="496892" y="262579"/>
                  <a:pt x="327914" y="298780"/>
                </a:cubicBezTo>
                <a:cubicBezTo>
                  <a:pt x="155961" y="335477"/>
                  <a:pt x="56781" y="372421"/>
                  <a:pt x="0" y="401308"/>
                </a:cubicBezTo>
              </a:path>
            </a:pathLst>
          </a:custGeom>
          <a:noFill/>
          <a:ln w="6350" cap="flat">
            <a:solidFill>
              <a:srgbClr val="00BAAE"/>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nvGrpSpPr>
          <p:cNvPr id="4" name="Group 3">
            <a:extLst>
              <a:ext uri="{FF2B5EF4-FFF2-40B4-BE49-F238E27FC236}">
                <a16:creationId xmlns:a16="http://schemas.microsoft.com/office/drawing/2014/main" id="{80E7F41E-A182-477C-A1BC-96FD1E1C5F95}"/>
              </a:ext>
            </a:extLst>
          </p:cNvPr>
          <p:cNvGrpSpPr/>
          <p:nvPr/>
        </p:nvGrpSpPr>
        <p:grpSpPr>
          <a:xfrm>
            <a:off x="370778" y="3757482"/>
            <a:ext cx="2135541" cy="802736"/>
            <a:chOff x="370778" y="3913898"/>
            <a:chExt cx="2135541" cy="802736"/>
          </a:xfrm>
        </p:grpSpPr>
        <p:sp>
          <p:nvSpPr>
            <p:cNvPr id="122" name="Forma libre: forma 15">
              <a:extLst>
                <a:ext uri="{FF2B5EF4-FFF2-40B4-BE49-F238E27FC236}">
                  <a16:creationId xmlns:a16="http://schemas.microsoft.com/office/drawing/2014/main" id="{E20C0063-F524-4EA5-A493-71245F71BA5F}"/>
                </a:ext>
              </a:extLst>
            </p:cNvPr>
            <p:cNvSpPr/>
            <p:nvPr/>
          </p:nvSpPr>
          <p:spPr>
            <a:xfrm>
              <a:off x="2272351" y="4118625"/>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24" name="Forma libre: forma 17">
              <a:extLst>
                <a:ext uri="{FF2B5EF4-FFF2-40B4-BE49-F238E27FC236}">
                  <a16:creationId xmlns:a16="http://schemas.microsoft.com/office/drawing/2014/main" id="{4B310203-9A57-4B28-9E7E-079D73FBD9DB}"/>
                </a:ext>
              </a:extLst>
            </p:cNvPr>
            <p:cNvSpPr/>
            <p:nvPr/>
          </p:nvSpPr>
          <p:spPr>
            <a:xfrm>
              <a:off x="471486" y="4112675"/>
              <a:ext cx="2033443"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00BAAE"/>
            </a:solidFill>
            <a:ln w="11626" cap="flat">
              <a:solidFill>
                <a:srgbClr val="00BAAE"/>
              </a:solidFill>
              <a:prstDash val="solid"/>
              <a:miter/>
            </a:ln>
          </p:spPr>
          <p:txBody>
            <a:bodyPr lIns="43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prstClr val="white"/>
                  </a:solidFill>
                  <a:effectLst/>
                  <a:uLnTx/>
                  <a:uFillTx/>
                </a:rPr>
                <a:t>Contratação</a:t>
              </a:r>
              <a:r>
                <a:rPr kumimoji="0" lang="en-US" sz="700" b="0" i="0" u="none" strike="noStrike" kern="0" cap="none" spc="0" normalizeH="0" baseline="0" noProof="0" dirty="0">
                  <a:ln>
                    <a:noFill/>
                  </a:ln>
                  <a:solidFill>
                    <a:prstClr val="white"/>
                  </a:solidFill>
                  <a:effectLst/>
                  <a:uLnTx/>
                  <a:uFillTx/>
                </a:rPr>
                <a:t> de PEP*, com </a:t>
              </a:r>
              <a:r>
                <a:rPr kumimoji="0" lang="en-US" sz="700" b="0" i="0" u="none" strike="noStrike" kern="0" cap="none" spc="0" normalizeH="0" baseline="0" noProof="0" dirty="0" err="1">
                  <a:ln>
                    <a:noFill/>
                  </a:ln>
                  <a:solidFill>
                    <a:prstClr val="white"/>
                  </a:solidFill>
                  <a:effectLst/>
                  <a:uLnTx/>
                  <a:uFillTx/>
                </a:rPr>
                <a:t>reputação</a:t>
              </a:r>
              <a:r>
                <a:rPr kumimoji="0" lang="en-US" sz="700" b="0" i="0" u="none" strike="noStrike" kern="0" cap="none" spc="0" normalizeH="0" baseline="0" noProof="0" dirty="0">
                  <a:ln>
                    <a:noFill/>
                  </a:ln>
                  <a:solidFill>
                    <a:prstClr val="white"/>
                  </a:solidFill>
                  <a:effectLst/>
                  <a:uLnTx/>
                  <a:uFillTx/>
                </a:rPr>
                <a:t> de </a:t>
              </a:r>
              <a:r>
                <a:rPr kumimoji="0" lang="en-US" sz="700" b="0" i="0" u="none" strike="noStrike" kern="0" cap="none" spc="0" normalizeH="0" baseline="0" noProof="0" dirty="0" err="1">
                  <a:ln>
                    <a:noFill/>
                  </a:ln>
                  <a:solidFill>
                    <a:prstClr val="white"/>
                  </a:solidFill>
                  <a:effectLst/>
                  <a:uLnTx/>
                  <a:uFillTx/>
                </a:rPr>
                <a:t>inidoneidade</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ou</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má</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conduta</a:t>
              </a:r>
              <a:r>
                <a:rPr kumimoji="0" lang="en-US" sz="700" b="0" i="0" u="none" strike="noStrike" kern="0" cap="none" spc="0" normalizeH="0" baseline="0" noProof="0" dirty="0">
                  <a:ln>
                    <a:noFill/>
                  </a:ln>
                  <a:solidFill>
                    <a:prstClr val="white"/>
                  </a:solidFill>
                  <a:effectLst/>
                  <a:uLnTx/>
                  <a:uFillTx/>
                </a:rPr>
                <a:t>.</a:t>
              </a:r>
            </a:p>
          </p:txBody>
        </p:sp>
        <p:grpSp>
          <p:nvGrpSpPr>
            <p:cNvPr id="125" name="Group 124">
              <a:extLst>
                <a:ext uri="{FF2B5EF4-FFF2-40B4-BE49-F238E27FC236}">
                  <a16:creationId xmlns:a16="http://schemas.microsoft.com/office/drawing/2014/main" id="{4B22AAEB-8E8A-47CC-B956-538E615A03F8}"/>
                </a:ext>
              </a:extLst>
            </p:cNvPr>
            <p:cNvGrpSpPr/>
            <p:nvPr/>
          </p:nvGrpSpPr>
          <p:grpSpPr>
            <a:xfrm>
              <a:off x="370778" y="3913898"/>
              <a:ext cx="515117" cy="802736"/>
              <a:chOff x="486583" y="1710690"/>
              <a:chExt cx="693474" cy="693474"/>
            </a:xfrm>
          </p:grpSpPr>
          <p:sp>
            <p:nvSpPr>
              <p:cNvPr id="204" name="Elipse 169">
                <a:extLst>
                  <a:ext uri="{FF2B5EF4-FFF2-40B4-BE49-F238E27FC236}">
                    <a16:creationId xmlns:a16="http://schemas.microsoft.com/office/drawing/2014/main" id="{4EBC54F5-1200-49E9-9F44-A5C9FCE60C68}"/>
                  </a:ext>
                </a:extLst>
              </p:cNvPr>
              <p:cNvSpPr/>
              <p:nvPr/>
            </p:nvSpPr>
            <p:spPr>
              <a:xfrm>
                <a:off x="486583" y="1710690"/>
                <a:ext cx="693474" cy="693474"/>
              </a:xfrm>
              <a:prstGeom prst="ellipse">
                <a:avLst/>
              </a:prstGeom>
              <a:noFill/>
              <a:ln w="12700" cap="flat" cmpd="sng" algn="ctr">
                <a:solidFill>
                  <a:srgbClr val="00BAAE"/>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05" name="Forma libre: forma 19">
                <a:extLst>
                  <a:ext uri="{FF2B5EF4-FFF2-40B4-BE49-F238E27FC236}">
                    <a16:creationId xmlns:a16="http://schemas.microsoft.com/office/drawing/2014/main" id="{2F9C7378-5085-46C7-8255-F9254FDD6626}"/>
                  </a:ext>
                </a:extLst>
              </p:cNvPr>
              <p:cNvSpPr/>
              <p:nvPr/>
            </p:nvSpPr>
            <p:spPr>
              <a:xfrm>
                <a:off x="572215" y="1809873"/>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solidFill>
                  <a:srgbClr val="00BAAE"/>
                </a:solidFill>
                <a:prstDash val="solid"/>
                <a:miter/>
              </a:ln>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rgbClr val="483698"/>
                  </a:solidFill>
                  <a:effectLst/>
                  <a:uLnTx/>
                  <a:uFillTx/>
                  <a:latin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AAE"/>
                    </a:solidFill>
                    <a:effectLst/>
                    <a:uLnTx/>
                    <a:uFillTx/>
                    <a:latin typeface="Arial"/>
                  </a:rPr>
                  <a:t>1</a:t>
                </a:r>
                <a:endParaRPr kumimoji="0" lang="en-US" sz="1100" b="1" i="0" u="none" strike="noStrike" kern="0" cap="none" spc="0" normalizeH="0" baseline="0" noProof="0" dirty="0">
                  <a:ln>
                    <a:noFill/>
                  </a:ln>
                  <a:solidFill>
                    <a:srgbClr val="00BAAE"/>
                  </a:solidFill>
                  <a:effectLst/>
                  <a:uLnTx/>
                  <a:uFillTx/>
                  <a:latin typeface="Arial"/>
                </a:endParaRPr>
              </a:p>
            </p:txBody>
          </p:sp>
          <p:sp>
            <p:nvSpPr>
              <p:cNvPr id="206" name="Forma libre: forma 20">
                <a:extLst>
                  <a:ext uri="{FF2B5EF4-FFF2-40B4-BE49-F238E27FC236}">
                    <a16:creationId xmlns:a16="http://schemas.microsoft.com/office/drawing/2014/main" id="{500F9610-76AD-4C6F-8888-7A66BC0BF311}"/>
                  </a:ext>
                </a:extLst>
              </p:cNvPr>
              <p:cNvSpPr/>
              <p:nvPr/>
            </p:nvSpPr>
            <p:spPr>
              <a:xfrm>
                <a:off x="552529" y="1768921"/>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283" y="0"/>
                      <a:pt x="0" y="162283"/>
                      <a:pt x="0" y="361883"/>
                    </a:cubicBezTo>
                    <a:cubicBezTo>
                      <a:pt x="0" y="561483"/>
                      <a:pt x="162283" y="723767"/>
                      <a:pt x="361883" y="723767"/>
                    </a:cubicBezTo>
                    <a:cubicBezTo>
                      <a:pt x="561483" y="723767"/>
                      <a:pt x="723767" y="561483"/>
                      <a:pt x="723767" y="361883"/>
                    </a:cubicBezTo>
                    <a:cubicBezTo>
                      <a:pt x="723767" y="162283"/>
                      <a:pt x="561359" y="0"/>
                      <a:pt x="361883" y="0"/>
                    </a:cubicBezTo>
                    <a:lnTo>
                      <a:pt x="361883" y="0"/>
                    </a:lnTo>
                    <a:close/>
                  </a:path>
                </a:pathLst>
              </a:custGeom>
              <a:solidFill>
                <a:srgbClr val="00BAAE"/>
              </a:solidFill>
              <a:ln w="12397" cap="flat">
                <a:solidFill>
                  <a:srgbClr val="00BAA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47" name="Group 246">
            <a:extLst>
              <a:ext uri="{FF2B5EF4-FFF2-40B4-BE49-F238E27FC236}">
                <a16:creationId xmlns:a16="http://schemas.microsoft.com/office/drawing/2014/main" id="{F5BE9C34-B37C-4331-8EC8-FC203D903A9F}"/>
              </a:ext>
            </a:extLst>
          </p:cNvPr>
          <p:cNvGrpSpPr/>
          <p:nvPr/>
        </p:nvGrpSpPr>
        <p:grpSpPr>
          <a:xfrm>
            <a:off x="739880" y="4636144"/>
            <a:ext cx="2134792" cy="802736"/>
            <a:chOff x="739880" y="4792560"/>
            <a:chExt cx="2134792" cy="802736"/>
          </a:xfrm>
        </p:grpSpPr>
        <p:sp>
          <p:nvSpPr>
            <p:cNvPr id="119" name="Forma libre: forma 9">
              <a:extLst>
                <a:ext uri="{FF2B5EF4-FFF2-40B4-BE49-F238E27FC236}">
                  <a16:creationId xmlns:a16="http://schemas.microsoft.com/office/drawing/2014/main" id="{8C0F406D-451A-428D-8CB2-77BFF96FFF70}"/>
                </a:ext>
              </a:extLst>
            </p:cNvPr>
            <p:cNvSpPr/>
            <p:nvPr/>
          </p:nvSpPr>
          <p:spPr>
            <a:xfrm>
              <a:off x="2640704" y="5003225"/>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23" name="Forma libre: forma 16">
              <a:extLst>
                <a:ext uri="{FF2B5EF4-FFF2-40B4-BE49-F238E27FC236}">
                  <a16:creationId xmlns:a16="http://schemas.microsoft.com/office/drawing/2014/main" id="{F463394C-CEA1-4C3D-BF16-945D6E335D65}"/>
                </a:ext>
              </a:extLst>
            </p:cNvPr>
            <p:cNvSpPr/>
            <p:nvPr/>
          </p:nvSpPr>
          <p:spPr>
            <a:xfrm>
              <a:off x="1132853" y="4852686"/>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201" y="78104"/>
                    <a:pt x="402051" y="0"/>
                  </a:cubicBez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26" name="Forma libre: forma 21">
              <a:extLst>
                <a:ext uri="{FF2B5EF4-FFF2-40B4-BE49-F238E27FC236}">
                  <a16:creationId xmlns:a16="http://schemas.microsoft.com/office/drawing/2014/main" id="{A0D782A1-46DF-493F-926F-FA92A40E51D3}"/>
                </a:ext>
              </a:extLst>
            </p:cNvPr>
            <p:cNvSpPr/>
            <p:nvPr/>
          </p:nvSpPr>
          <p:spPr>
            <a:xfrm>
              <a:off x="829208" y="5003110"/>
              <a:ext cx="2044002"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343535"/>
            </a:solidFill>
            <a:ln w="11626" cap="flat">
              <a:solidFill>
                <a:srgbClr val="343535"/>
              </a:solidFill>
              <a:prstDash val="solid"/>
              <a:miter/>
            </a:ln>
          </p:spPr>
          <p:txBody>
            <a:bodyPr lIns="432000" rtlCol="0" anchor="ctr"/>
            <a:lstStyle/>
            <a:p>
              <a:pPr defTabSz="914400"/>
              <a:r>
                <a:rPr lang="en-US" sz="700" kern="0" dirty="0" err="1">
                  <a:solidFill>
                    <a:prstClr val="white"/>
                  </a:solidFill>
                </a:rPr>
                <a:t>Abordar</a:t>
              </a:r>
              <a:r>
                <a:rPr lang="en-US" sz="700" kern="0" dirty="0">
                  <a:solidFill>
                    <a:prstClr val="white"/>
                  </a:solidFill>
                </a:rPr>
                <a:t> </a:t>
              </a:r>
              <a:r>
                <a:rPr lang="en-US" sz="700" kern="0" dirty="0" err="1">
                  <a:solidFill>
                    <a:prstClr val="white"/>
                  </a:solidFill>
                </a:rPr>
                <a:t>os</a:t>
              </a:r>
              <a:r>
                <a:rPr lang="en-US" sz="700" kern="0" dirty="0">
                  <a:solidFill>
                    <a:prstClr val="white"/>
                  </a:solidFill>
                </a:rPr>
                <a:t> </a:t>
              </a:r>
              <a:r>
                <a:rPr lang="en-US" sz="700" kern="0" dirty="0" err="1">
                  <a:solidFill>
                    <a:prstClr val="white"/>
                  </a:solidFill>
                </a:rPr>
                <a:t>alunos</a:t>
              </a:r>
              <a:r>
                <a:rPr lang="en-US" sz="700" kern="0" dirty="0">
                  <a:solidFill>
                    <a:prstClr val="white"/>
                  </a:solidFill>
                </a:rPr>
                <a:t> de forma </a:t>
              </a:r>
              <a:r>
                <a:rPr lang="en-US" sz="700" kern="0" dirty="0" err="1">
                  <a:solidFill>
                    <a:prstClr val="white"/>
                  </a:solidFill>
                </a:rPr>
                <a:t>indevida</a:t>
              </a:r>
              <a:r>
                <a:rPr lang="en-US" sz="700" kern="0" dirty="0">
                  <a:solidFill>
                    <a:prstClr val="white"/>
                  </a:solidFill>
                </a:rPr>
                <a:t>, </a:t>
              </a:r>
              <a:r>
                <a:rPr lang="en-US" sz="700" kern="0" dirty="0" err="1">
                  <a:solidFill>
                    <a:prstClr val="white"/>
                  </a:solidFill>
                </a:rPr>
                <a:t>grosseira</a:t>
              </a:r>
              <a:r>
                <a:rPr lang="en-US" sz="700" kern="0" dirty="0">
                  <a:solidFill>
                    <a:prstClr val="white"/>
                  </a:solidFill>
                </a:rPr>
                <a:t> </a:t>
              </a:r>
              <a:r>
                <a:rPr lang="en-US" sz="700" kern="0" dirty="0" err="1">
                  <a:solidFill>
                    <a:prstClr val="white"/>
                  </a:solidFill>
                </a:rPr>
                <a:t>ou</a:t>
              </a:r>
              <a:r>
                <a:rPr lang="en-US" sz="700" kern="0" dirty="0">
                  <a:solidFill>
                    <a:prstClr val="white"/>
                  </a:solidFill>
                </a:rPr>
                <a:t> </a:t>
              </a:r>
              <a:r>
                <a:rPr lang="en-US" sz="700" kern="0" dirty="0" err="1">
                  <a:solidFill>
                    <a:prstClr val="white"/>
                  </a:solidFill>
                </a:rPr>
                <a:t>desrespeitosa</a:t>
              </a:r>
              <a:r>
                <a:rPr lang="en-US" sz="700" kern="0" dirty="0">
                  <a:solidFill>
                    <a:prstClr val="white"/>
                  </a:solidFill>
                </a:rPr>
                <a:t>.</a:t>
              </a:r>
            </a:p>
          </p:txBody>
        </p:sp>
        <p:grpSp>
          <p:nvGrpSpPr>
            <p:cNvPr id="127" name="Group 126">
              <a:extLst>
                <a:ext uri="{FF2B5EF4-FFF2-40B4-BE49-F238E27FC236}">
                  <a16:creationId xmlns:a16="http://schemas.microsoft.com/office/drawing/2014/main" id="{AE699B94-B5F9-479F-862F-370D40E7A722}"/>
                </a:ext>
              </a:extLst>
            </p:cNvPr>
            <p:cNvGrpSpPr/>
            <p:nvPr/>
          </p:nvGrpSpPr>
          <p:grpSpPr>
            <a:xfrm>
              <a:off x="739880" y="4792560"/>
              <a:ext cx="515117" cy="802736"/>
              <a:chOff x="983484" y="2469755"/>
              <a:chExt cx="693474" cy="693474"/>
            </a:xfrm>
          </p:grpSpPr>
          <p:sp>
            <p:nvSpPr>
              <p:cNvPr id="201" name="Elipse 68">
                <a:extLst>
                  <a:ext uri="{FF2B5EF4-FFF2-40B4-BE49-F238E27FC236}">
                    <a16:creationId xmlns:a16="http://schemas.microsoft.com/office/drawing/2014/main" id="{5575E21A-7662-4708-AA6C-B73F495DC083}"/>
                  </a:ext>
                </a:extLst>
              </p:cNvPr>
              <p:cNvSpPr/>
              <p:nvPr/>
            </p:nvSpPr>
            <p:spPr>
              <a:xfrm>
                <a:off x="983484" y="2469755"/>
                <a:ext cx="693474" cy="693474"/>
              </a:xfrm>
              <a:prstGeom prst="ellipse">
                <a:avLst/>
              </a:prstGeom>
              <a:noFill/>
              <a:ln w="12700" cap="flat" cmpd="sng" algn="ctr">
                <a:solidFill>
                  <a:srgbClr val="343535"/>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02" name="Forma libre: forma 23">
                <a:extLst>
                  <a:ext uri="{FF2B5EF4-FFF2-40B4-BE49-F238E27FC236}">
                    <a16:creationId xmlns:a16="http://schemas.microsoft.com/office/drawing/2014/main" id="{4D44B88D-D0C3-4F87-8A9B-9DE129D3ACB8}"/>
                  </a:ext>
                </a:extLst>
              </p:cNvPr>
              <p:cNvSpPr/>
              <p:nvPr/>
            </p:nvSpPr>
            <p:spPr>
              <a:xfrm>
                <a:off x="1068010" y="2579011"/>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338D"/>
                  </a:solidFill>
                  <a:effectLst/>
                  <a:uLnTx/>
                  <a:uFillTx/>
                  <a:latin typeface="Arial"/>
                </a:endParaRPr>
              </a:p>
            </p:txBody>
          </p:sp>
          <p:sp>
            <p:nvSpPr>
              <p:cNvPr id="203" name="Forma libre: forma 24">
                <a:extLst>
                  <a:ext uri="{FF2B5EF4-FFF2-40B4-BE49-F238E27FC236}">
                    <a16:creationId xmlns:a16="http://schemas.microsoft.com/office/drawing/2014/main" id="{53C9E659-2616-460D-A29B-CAF8571FFC0C}"/>
                  </a:ext>
                </a:extLst>
              </p:cNvPr>
              <p:cNvSpPr/>
              <p:nvPr/>
            </p:nvSpPr>
            <p:spPr>
              <a:xfrm>
                <a:off x="1048324" y="2538157"/>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407" y="0"/>
                      <a:pt x="0" y="162283"/>
                      <a:pt x="0" y="361883"/>
                    </a:cubicBezTo>
                    <a:cubicBezTo>
                      <a:pt x="0" y="561483"/>
                      <a:pt x="162283" y="723767"/>
                      <a:pt x="361883" y="723767"/>
                    </a:cubicBezTo>
                    <a:cubicBezTo>
                      <a:pt x="561483" y="723767"/>
                      <a:pt x="723767" y="561483"/>
                      <a:pt x="723767" y="361883"/>
                    </a:cubicBezTo>
                    <a:cubicBezTo>
                      <a:pt x="723767" y="162283"/>
                      <a:pt x="561483" y="0"/>
                      <a:pt x="361883" y="0"/>
                    </a:cubicBezTo>
                    <a:lnTo>
                      <a:pt x="361883" y="0"/>
                    </a:lnTo>
                    <a:close/>
                  </a:path>
                </a:pathLst>
              </a:custGeom>
              <a:solidFill>
                <a:srgbClr val="343535"/>
              </a:solidFill>
              <a:ln w="12397" cap="flat">
                <a:solidFill>
                  <a:srgbClr val="34353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136" name="Gráfico 5">
            <a:extLst>
              <a:ext uri="{FF2B5EF4-FFF2-40B4-BE49-F238E27FC236}">
                <a16:creationId xmlns:a16="http://schemas.microsoft.com/office/drawing/2014/main" id="{F720959F-ADAC-4D1B-868E-A75AD60FD543}"/>
              </a:ext>
            </a:extLst>
          </p:cNvPr>
          <p:cNvGrpSpPr/>
          <p:nvPr/>
        </p:nvGrpSpPr>
        <p:grpSpPr>
          <a:xfrm>
            <a:off x="4110924" y="5232206"/>
            <a:ext cx="1374561" cy="478545"/>
            <a:chOff x="2565554" y="2760828"/>
            <a:chExt cx="2330732" cy="520696"/>
          </a:xfrm>
          <a:noFill/>
        </p:grpSpPr>
        <p:sp>
          <p:nvSpPr>
            <p:cNvPr id="189" name="Forma libre: forma 123">
              <a:extLst>
                <a:ext uri="{FF2B5EF4-FFF2-40B4-BE49-F238E27FC236}">
                  <a16:creationId xmlns:a16="http://schemas.microsoft.com/office/drawing/2014/main" id="{D7FB1B25-9F52-4BAA-8DE8-D1DB0176BD81}"/>
                </a:ext>
              </a:extLst>
            </p:cNvPr>
            <p:cNvSpPr/>
            <p:nvPr/>
          </p:nvSpPr>
          <p:spPr>
            <a:xfrm>
              <a:off x="4865293" y="2760828"/>
              <a:ext cx="24795" cy="24795"/>
            </a:xfrm>
            <a:custGeom>
              <a:avLst/>
              <a:gdLst>
                <a:gd name="connsiteX0" fmla="*/ 34589 w 24795"/>
                <a:gd name="connsiteY0" fmla="*/ 0 h 24795"/>
                <a:gd name="connsiteX1" fmla="*/ 0 w 24795"/>
                <a:gd name="connsiteY1" fmla="*/ 30746 h 24795"/>
              </a:gdLst>
              <a:ahLst/>
              <a:cxnLst>
                <a:cxn ang="0">
                  <a:pos x="connsiteX0" y="connsiteY0"/>
                </a:cxn>
                <a:cxn ang="0">
                  <a:pos x="connsiteX1" y="connsiteY1"/>
                </a:cxn>
              </a:cxnLst>
              <a:rect l="l" t="t" r="r" b="b"/>
              <a:pathLst>
                <a:path w="24795" h="24795">
                  <a:moveTo>
                    <a:pt x="34589" y="0"/>
                  </a:moveTo>
                  <a:cubicBezTo>
                    <a:pt x="34589" y="0"/>
                    <a:pt x="27522" y="11778"/>
                    <a:pt x="0" y="30746"/>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90" name="Forma libre: forma 124">
              <a:extLst>
                <a:ext uri="{FF2B5EF4-FFF2-40B4-BE49-F238E27FC236}">
                  <a16:creationId xmlns:a16="http://schemas.microsoft.com/office/drawing/2014/main" id="{DAC870F1-2E5F-4848-9F5F-7F7AB38E43E7}"/>
                </a:ext>
              </a:extLst>
            </p:cNvPr>
            <p:cNvSpPr/>
            <p:nvPr/>
          </p:nvSpPr>
          <p:spPr>
            <a:xfrm>
              <a:off x="2639567" y="2835833"/>
              <a:ext cx="2132372" cy="396720"/>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8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0" y="129802"/>
                    <a:pt x="1432161" y="169970"/>
                    <a:pt x="1075608" y="198980"/>
                  </a:cubicBezTo>
                  <a:cubicBezTo>
                    <a:pt x="736536" y="226627"/>
                    <a:pt x="496892" y="262579"/>
                    <a:pt x="327914" y="298780"/>
                  </a:cubicBezTo>
                  <a:cubicBezTo>
                    <a:pt x="155961" y="335477"/>
                    <a:pt x="56781" y="372421"/>
                    <a:pt x="0" y="401308"/>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91" name="Forma libre: forma 125">
              <a:extLst>
                <a:ext uri="{FF2B5EF4-FFF2-40B4-BE49-F238E27FC236}">
                  <a16:creationId xmlns:a16="http://schemas.microsoft.com/office/drawing/2014/main" id="{78EADE50-640B-4D1B-91DE-A014B2879C28}"/>
                </a:ext>
              </a:extLst>
            </p:cNvPr>
            <p:cNvSpPr/>
            <p:nvPr/>
          </p:nvSpPr>
          <p:spPr>
            <a:xfrm>
              <a:off x="2565554" y="3260696"/>
              <a:ext cx="24795" cy="24795"/>
            </a:xfrm>
            <a:custGeom>
              <a:avLst/>
              <a:gdLst>
                <a:gd name="connsiteX0" fmla="*/ 33845 w 24795"/>
                <a:gd name="connsiteY0" fmla="*/ 0 h 24795"/>
                <a:gd name="connsiteX1" fmla="*/ 0 w 24795"/>
                <a:gd name="connsiteY1" fmla="*/ 31366 h 24795"/>
              </a:gdLst>
              <a:ahLst/>
              <a:cxnLst>
                <a:cxn ang="0">
                  <a:pos x="connsiteX0" y="connsiteY0"/>
                </a:cxn>
                <a:cxn ang="0">
                  <a:pos x="connsiteX1" y="connsiteY1"/>
                </a:cxn>
              </a:cxnLst>
              <a:rect l="l" t="t" r="r" b="b"/>
              <a:pathLst>
                <a:path w="24795" h="24795">
                  <a:moveTo>
                    <a:pt x="33845" y="0"/>
                  </a:moveTo>
                  <a:cubicBezTo>
                    <a:pt x="5455" y="19340"/>
                    <a:pt x="0" y="31366"/>
                    <a:pt x="0" y="31366"/>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nvGrpSpPr>
          <p:cNvPr id="137" name="Gráfico 5">
            <a:extLst>
              <a:ext uri="{FF2B5EF4-FFF2-40B4-BE49-F238E27FC236}">
                <a16:creationId xmlns:a16="http://schemas.microsoft.com/office/drawing/2014/main" id="{5F322041-AE8D-4926-9AE9-E487B694D620}"/>
              </a:ext>
            </a:extLst>
          </p:cNvPr>
          <p:cNvGrpSpPr/>
          <p:nvPr/>
        </p:nvGrpSpPr>
        <p:grpSpPr>
          <a:xfrm>
            <a:off x="4447088" y="6042072"/>
            <a:ext cx="1374561" cy="484559"/>
            <a:chOff x="3190017" y="3729694"/>
            <a:chExt cx="2330732" cy="520696"/>
          </a:xfrm>
          <a:noFill/>
        </p:grpSpPr>
        <p:sp>
          <p:nvSpPr>
            <p:cNvPr id="186" name="Forma libre: forma 127">
              <a:extLst>
                <a:ext uri="{FF2B5EF4-FFF2-40B4-BE49-F238E27FC236}">
                  <a16:creationId xmlns:a16="http://schemas.microsoft.com/office/drawing/2014/main" id="{07A86C0B-2C2D-4BC7-B0A6-B7990F0FFCAF}"/>
                </a:ext>
              </a:extLst>
            </p:cNvPr>
            <p:cNvSpPr/>
            <p:nvPr/>
          </p:nvSpPr>
          <p:spPr>
            <a:xfrm>
              <a:off x="5489755" y="3729694"/>
              <a:ext cx="24795" cy="24795"/>
            </a:xfrm>
            <a:custGeom>
              <a:avLst/>
              <a:gdLst>
                <a:gd name="connsiteX0" fmla="*/ 34589 w 24795"/>
                <a:gd name="connsiteY0" fmla="*/ 0 h 24795"/>
                <a:gd name="connsiteX1" fmla="*/ 0 w 24795"/>
                <a:gd name="connsiteY1" fmla="*/ 30746 h 24795"/>
              </a:gdLst>
              <a:ahLst/>
              <a:cxnLst>
                <a:cxn ang="0">
                  <a:pos x="connsiteX0" y="connsiteY0"/>
                </a:cxn>
                <a:cxn ang="0">
                  <a:pos x="connsiteX1" y="connsiteY1"/>
                </a:cxn>
              </a:cxnLst>
              <a:rect l="l" t="t" r="r" b="b"/>
              <a:pathLst>
                <a:path w="24795" h="24795">
                  <a:moveTo>
                    <a:pt x="34589" y="0"/>
                  </a:moveTo>
                  <a:cubicBezTo>
                    <a:pt x="34589" y="0"/>
                    <a:pt x="27522" y="11778"/>
                    <a:pt x="0" y="30746"/>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87" name="Forma libre: forma 128">
              <a:extLst>
                <a:ext uri="{FF2B5EF4-FFF2-40B4-BE49-F238E27FC236}">
                  <a16:creationId xmlns:a16="http://schemas.microsoft.com/office/drawing/2014/main" id="{F179F459-83FD-489D-A308-2E5EDF28D537}"/>
                </a:ext>
              </a:extLst>
            </p:cNvPr>
            <p:cNvSpPr/>
            <p:nvPr/>
          </p:nvSpPr>
          <p:spPr>
            <a:xfrm>
              <a:off x="3264154" y="3804699"/>
              <a:ext cx="2132372" cy="396720"/>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7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1" y="129802"/>
                    <a:pt x="1432161" y="169970"/>
                    <a:pt x="1075608" y="198980"/>
                  </a:cubicBezTo>
                  <a:cubicBezTo>
                    <a:pt x="736536" y="226627"/>
                    <a:pt x="496892" y="262579"/>
                    <a:pt x="327914" y="298780"/>
                  </a:cubicBezTo>
                  <a:cubicBezTo>
                    <a:pt x="155961" y="335477"/>
                    <a:pt x="56781" y="372421"/>
                    <a:pt x="0" y="401307"/>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88" name="Forma libre: forma 129">
              <a:extLst>
                <a:ext uri="{FF2B5EF4-FFF2-40B4-BE49-F238E27FC236}">
                  <a16:creationId xmlns:a16="http://schemas.microsoft.com/office/drawing/2014/main" id="{D10F1422-6A9F-4C3D-8BDD-78F63D21588C}"/>
                </a:ext>
              </a:extLst>
            </p:cNvPr>
            <p:cNvSpPr/>
            <p:nvPr/>
          </p:nvSpPr>
          <p:spPr>
            <a:xfrm>
              <a:off x="3190017" y="4229561"/>
              <a:ext cx="24795" cy="24795"/>
            </a:xfrm>
            <a:custGeom>
              <a:avLst/>
              <a:gdLst>
                <a:gd name="connsiteX0" fmla="*/ 33845 w 24795"/>
                <a:gd name="connsiteY0" fmla="*/ 0 h 24795"/>
                <a:gd name="connsiteX1" fmla="*/ 0 w 24795"/>
                <a:gd name="connsiteY1" fmla="*/ 31366 h 24795"/>
              </a:gdLst>
              <a:ahLst/>
              <a:cxnLst>
                <a:cxn ang="0">
                  <a:pos x="connsiteX0" y="connsiteY0"/>
                </a:cxn>
                <a:cxn ang="0">
                  <a:pos x="connsiteX1" y="connsiteY1"/>
                </a:cxn>
              </a:cxnLst>
              <a:rect l="l" t="t" r="r" b="b"/>
              <a:pathLst>
                <a:path w="24795" h="24795">
                  <a:moveTo>
                    <a:pt x="33845" y="0"/>
                  </a:moveTo>
                  <a:cubicBezTo>
                    <a:pt x="5455" y="19340"/>
                    <a:pt x="0" y="31366"/>
                    <a:pt x="0" y="31366"/>
                  </a:cubicBezTo>
                </a:path>
              </a:pathLst>
            </a:custGeom>
            <a:noFill/>
            <a:ln w="6350" cap="flat">
              <a:solidFill>
                <a:srgbClr val="343535"/>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nvGrpSpPr>
          <p:cNvPr id="138" name="Gráfico 5">
            <a:extLst>
              <a:ext uri="{FF2B5EF4-FFF2-40B4-BE49-F238E27FC236}">
                <a16:creationId xmlns:a16="http://schemas.microsoft.com/office/drawing/2014/main" id="{CEC51327-625C-4EE5-A204-DFCDFE721F77}"/>
              </a:ext>
            </a:extLst>
          </p:cNvPr>
          <p:cNvGrpSpPr/>
          <p:nvPr/>
        </p:nvGrpSpPr>
        <p:grpSpPr>
          <a:xfrm>
            <a:off x="4821973" y="6833041"/>
            <a:ext cx="1401517" cy="802736"/>
            <a:chOff x="3814604" y="4698559"/>
            <a:chExt cx="2330732" cy="520696"/>
          </a:xfrm>
          <a:noFill/>
        </p:grpSpPr>
        <p:sp>
          <p:nvSpPr>
            <p:cNvPr id="183" name="Forma libre: forma 131">
              <a:extLst>
                <a:ext uri="{FF2B5EF4-FFF2-40B4-BE49-F238E27FC236}">
                  <a16:creationId xmlns:a16="http://schemas.microsoft.com/office/drawing/2014/main" id="{086AF550-6652-4F9B-990C-79FB91891651}"/>
                </a:ext>
              </a:extLst>
            </p:cNvPr>
            <p:cNvSpPr/>
            <p:nvPr/>
          </p:nvSpPr>
          <p:spPr>
            <a:xfrm>
              <a:off x="6114342" y="4698559"/>
              <a:ext cx="24795" cy="24795"/>
            </a:xfrm>
            <a:custGeom>
              <a:avLst/>
              <a:gdLst>
                <a:gd name="connsiteX0" fmla="*/ 34589 w 24795"/>
                <a:gd name="connsiteY0" fmla="*/ 0 h 24795"/>
                <a:gd name="connsiteX1" fmla="*/ 0 w 24795"/>
                <a:gd name="connsiteY1" fmla="*/ 30746 h 24795"/>
              </a:gdLst>
              <a:ahLst/>
              <a:cxnLst>
                <a:cxn ang="0">
                  <a:pos x="connsiteX0" y="connsiteY0"/>
                </a:cxn>
                <a:cxn ang="0">
                  <a:pos x="connsiteX1" y="connsiteY1"/>
                </a:cxn>
              </a:cxnLst>
              <a:rect l="l" t="t" r="r" b="b"/>
              <a:pathLst>
                <a:path w="24795" h="24795">
                  <a:moveTo>
                    <a:pt x="34589" y="0"/>
                  </a:moveTo>
                  <a:cubicBezTo>
                    <a:pt x="34589" y="0"/>
                    <a:pt x="27522" y="11777"/>
                    <a:pt x="0" y="30746"/>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84" name="Forma libre: forma 132">
              <a:extLst>
                <a:ext uri="{FF2B5EF4-FFF2-40B4-BE49-F238E27FC236}">
                  <a16:creationId xmlns:a16="http://schemas.microsoft.com/office/drawing/2014/main" id="{05EC976F-E58A-46F2-82B2-7306B5BB2F82}"/>
                </a:ext>
              </a:extLst>
            </p:cNvPr>
            <p:cNvSpPr/>
            <p:nvPr/>
          </p:nvSpPr>
          <p:spPr>
            <a:xfrm>
              <a:off x="3888741" y="4773564"/>
              <a:ext cx="2132372" cy="396720"/>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7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0" y="129802"/>
                    <a:pt x="1432161" y="169970"/>
                    <a:pt x="1075608" y="198980"/>
                  </a:cubicBezTo>
                  <a:cubicBezTo>
                    <a:pt x="736536" y="226627"/>
                    <a:pt x="496892" y="262579"/>
                    <a:pt x="327914" y="298780"/>
                  </a:cubicBezTo>
                  <a:cubicBezTo>
                    <a:pt x="155961" y="335477"/>
                    <a:pt x="56781" y="372421"/>
                    <a:pt x="0" y="401307"/>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185" name="Forma libre: forma 133">
              <a:extLst>
                <a:ext uri="{FF2B5EF4-FFF2-40B4-BE49-F238E27FC236}">
                  <a16:creationId xmlns:a16="http://schemas.microsoft.com/office/drawing/2014/main" id="{D9D89902-138B-4DA3-8823-5294987EF342}"/>
                </a:ext>
              </a:extLst>
            </p:cNvPr>
            <p:cNvSpPr/>
            <p:nvPr/>
          </p:nvSpPr>
          <p:spPr>
            <a:xfrm>
              <a:off x="3814604" y="5198427"/>
              <a:ext cx="24795" cy="24795"/>
            </a:xfrm>
            <a:custGeom>
              <a:avLst/>
              <a:gdLst>
                <a:gd name="connsiteX0" fmla="*/ 33845 w 24795"/>
                <a:gd name="connsiteY0" fmla="*/ 0 h 24795"/>
                <a:gd name="connsiteX1" fmla="*/ 0 w 24795"/>
                <a:gd name="connsiteY1" fmla="*/ 31366 h 24795"/>
              </a:gdLst>
              <a:ahLst/>
              <a:cxnLst>
                <a:cxn ang="0">
                  <a:pos x="connsiteX0" y="connsiteY0"/>
                </a:cxn>
                <a:cxn ang="0">
                  <a:pos x="connsiteX1" y="connsiteY1"/>
                </a:cxn>
              </a:cxnLst>
              <a:rect l="l" t="t" r="r" b="b"/>
              <a:pathLst>
                <a:path w="24795" h="24795">
                  <a:moveTo>
                    <a:pt x="33845" y="0"/>
                  </a:moveTo>
                  <a:cubicBezTo>
                    <a:pt x="5455" y="19340"/>
                    <a:pt x="0" y="31366"/>
                    <a:pt x="0" y="31366"/>
                  </a:cubicBezTo>
                </a:path>
              </a:pathLst>
            </a:custGeom>
            <a:noFill/>
            <a:ln w="6350" cap="flat">
              <a:solidFill>
                <a:srgbClr val="00BAAE"/>
              </a:solidFill>
              <a:prstDash val="dash"/>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sp>
        <p:nvSpPr>
          <p:cNvPr id="139" name="Forma libre: forma 134">
            <a:extLst>
              <a:ext uri="{FF2B5EF4-FFF2-40B4-BE49-F238E27FC236}">
                <a16:creationId xmlns:a16="http://schemas.microsoft.com/office/drawing/2014/main" id="{A110B00D-D2FB-4093-8E0D-8F90ABAFD681}"/>
              </a:ext>
            </a:extLst>
          </p:cNvPr>
          <p:cNvSpPr/>
          <p:nvPr/>
        </p:nvSpPr>
        <p:spPr>
          <a:xfrm>
            <a:off x="3791551" y="4350164"/>
            <a:ext cx="1257578" cy="364605"/>
          </a:xfrm>
          <a:custGeom>
            <a:avLst/>
            <a:gdLst>
              <a:gd name="connsiteX0" fmla="*/ 2143778 w 2132372"/>
              <a:gd name="connsiteY0" fmla="*/ 0 h 396720"/>
              <a:gd name="connsiteX1" fmla="*/ 1858015 w 2132372"/>
              <a:gd name="connsiteY1" fmla="*/ 89386 h 396720"/>
              <a:gd name="connsiteX2" fmla="*/ 1075608 w 2132372"/>
              <a:gd name="connsiteY2" fmla="*/ 198980 h 396720"/>
              <a:gd name="connsiteX3" fmla="*/ 327914 w 2132372"/>
              <a:gd name="connsiteY3" fmla="*/ 298780 h 396720"/>
              <a:gd name="connsiteX4" fmla="*/ 0 w 2132372"/>
              <a:gd name="connsiteY4" fmla="*/ 401308 h 39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372" h="396720">
                <a:moveTo>
                  <a:pt x="2143778" y="0"/>
                </a:moveTo>
                <a:cubicBezTo>
                  <a:pt x="2083402" y="26903"/>
                  <a:pt x="1992900" y="58268"/>
                  <a:pt x="1858015" y="89386"/>
                </a:cubicBezTo>
                <a:cubicBezTo>
                  <a:pt x="1682590" y="129802"/>
                  <a:pt x="1432161" y="169970"/>
                  <a:pt x="1075608" y="198980"/>
                </a:cubicBezTo>
                <a:cubicBezTo>
                  <a:pt x="736536" y="226627"/>
                  <a:pt x="496892" y="262579"/>
                  <a:pt x="327914" y="298780"/>
                </a:cubicBezTo>
                <a:cubicBezTo>
                  <a:pt x="155961" y="335477"/>
                  <a:pt x="56781" y="372421"/>
                  <a:pt x="0" y="401308"/>
                </a:cubicBezTo>
              </a:path>
            </a:pathLst>
          </a:custGeom>
          <a:noFill/>
          <a:ln w="6350" cap="flat">
            <a:solidFill>
              <a:srgbClr val="343535"/>
            </a:solidFill>
            <a:prstDash val="dash"/>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nvGrpSpPr>
          <p:cNvPr id="5" name="Group 4">
            <a:extLst>
              <a:ext uri="{FF2B5EF4-FFF2-40B4-BE49-F238E27FC236}">
                <a16:creationId xmlns:a16="http://schemas.microsoft.com/office/drawing/2014/main" id="{D7A29AC1-C516-4F51-8B29-2587B4FAEFB4}"/>
              </a:ext>
            </a:extLst>
          </p:cNvPr>
          <p:cNvGrpSpPr/>
          <p:nvPr/>
        </p:nvGrpSpPr>
        <p:grpSpPr>
          <a:xfrm>
            <a:off x="1234703" y="5520506"/>
            <a:ext cx="2135541" cy="802736"/>
            <a:chOff x="1234703" y="5676922"/>
            <a:chExt cx="2135541" cy="802736"/>
          </a:xfrm>
        </p:grpSpPr>
        <p:sp>
          <p:nvSpPr>
            <p:cNvPr id="118" name="Forma libre: forma 29">
              <a:extLst>
                <a:ext uri="{FF2B5EF4-FFF2-40B4-BE49-F238E27FC236}">
                  <a16:creationId xmlns:a16="http://schemas.microsoft.com/office/drawing/2014/main" id="{80E53A52-4F4B-443E-B976-806DF147DE9E}"/>
                </a:ext>
              </a:extLst>
            </p:cNvPr>
            <p:cNvSpPr/>
            <p:nvPr/>
          </p:nvSpPr>
          <p:spPr>
            <a:xfrm>
              <a:off x="1501207" y="5732149"/>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077" y="78104"/>
                    <a:pt x="402051" y="0"/>
                  </a:cubicBez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17" name="Forma libre: forma 15">
              <a:extLst>
                <a:ext uri="{FF2B5EF4-FFF2-40B4-BE49-F238E27FC236}">
                  <a16:creationId xmlns:a16="http://schemas.microsoft.com/office/drawing/2014/main" id="{D56DD2B4-597A-4967-96E3-A63796E70527}"/>
                </a:ext>
              </a:extLst>
            </p:cNvPr>
            <p:cNvSpPr/>
            <p:nvPr/>
          </p:nvSpPr>
          <p:spPr>
            <a:xfrm>
              <a:off x="3136276" y="5881649"/>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18" name="Forma libre: forma 17">
              <a:extLst>
                <a:ext uri="{FF2B5EF4-FFF2-40B4-BE49-F238E27FC236}">
                  <a16:creationId xmlns:a16="http://schemas.microsoft.com/office/drawing/2014/main" id="{E5D81C60-31FE-4FC3-8966-0A558D937FE8}"/>
                </a:ext>
              </a:extLst>
            </p:cNvPr>
            <p:cNvSpPr/>
            <p:nvPr/>
          </p:nvSpPr>
          <p:spPr>
            <a:xfrm>
              <a:off x="1366821" y="5875699"/>
              <a:ext cx="2002033"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00BAAE"/>
            </a:solidFill>
            <a:ln w="11626" cap="flat">
              <a:solidFill>
                <a:srgbClr val="00BAAE"/>
              </a:solidFill>
              <a:prstDash val="solid"/>
              <a:miter/>
            </a:ln>
          </p:spPr>
          <p:txBody>
            <a:bodyPr lIns="432000" rtlCol="0" anchor="ctr"/>
            <a:lstStyle/>
            <a:p>
              <a:pPr lvl="0" defTabSz="914400"/>
              <a:r>
                <a:rPr kumimoji="0" lang="en-US" sz="700" b="0" i="0" u="none" strike="noStrike" kern="0" cap="none" spc="0" normalizeH="0" baseline="0" noProof="0" dirty="0" err="1">
                  <a:ln>
                    <a:noFill/>
                  </a:ln>
                  <a:solidFill>
                    <a:prstClr val="white"/>
                  </a:solidFill>
                  <a:effectLst/>
                  <a:uLnTx/>
                  <a:uFillTx/>
                </a:rPr>
                <a:t>Não</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reportar</a:t>
              </a:r>
              <a:r>
                <a:rPr lang="pt-BR" sz="700" kern="0" dirty="0">
                  <a:solidFill>
                    <a:prstClr val="white"/>
                  </a:solidFill>
                </a:rPr>
                <a:t> eventos negativos (agressão física, furtos, roubos, incêndio, assédio, racismo, etc.) </a:t>
              </a:r>
              <a:endParaRPr kumimoji="0" lang="en-US" sz="700" b="0" i="0" u="none" strike="noStrike" kern="0" cap="none" spc="0" normalizeH="0" baseline="0" noProof="0" dirty="0">
                <a:ln>
                  <a:noFill/>
                </a:ln>
                <a:solidFill>
                  <a:prstClr val="white"/>
                </a:solidFill>
                <a:effectLst/>
                <a:uLnTx/>
                <a:uFillTx/>
              </a:endParaRPr>
            </a:p>
          </p:txBody>
        </p:sp>
        <p:grpSp>
          <p:nvGrpSpPr>
            <p:cNvPr id="219" name="Group 218">
              <a:extLst>
                <a:ext uri="{FF2B5EF4-FFF2-40B4-BE49-F238E27FC236}">
                  <a16:creationId xmlns:a16="http://schemas.microsoft.com/office/drawing/2014/main" id="{68EABB43-DED3-44EA-BCC9-F6AB0E017EB8}"/>
                </a:ext>
              </a:extLst>
            </p:cNvPr>
            <p:cNvGrpSpPr/>
            <p:nvPr/>
          </p:nvGrpSpPr>
          <p:grpSpPr>
            <a:xfrm>
              <a:off x="1234703" y="5676922"/>
              <a:ext cx="515117" cy="802736"/>
              <a:chOff x="486583" y="1710690"/>
              <a:chExt cx="693474" cy="693474"/>
            </a:xfrm>
          </p:grpSpPr>
          <p:sp>
            <p:nvSpPr>
              <p:cNvPr id="220" name="Elipse 169">
                <a:extLst>
                  <a:ext uri="{FF2B5EF4-FFF2-40B4-BE49-F238E27FC236}">
                    <a16:creationId xmlns:a16="http://schemas.microsoft.com/office/drawing/2014/main" id="{261E4013-DB6D-4990-9204-2C49857ED7E9}"/>
                  </a:ext>
                </a:extLst>
              </p:cNvPr>
              <p:cNvSpPr/>
              <p:nvPr/>
            </p:nvSpPr>
            <p:spPr>
              <a:xfrm>
                <a:off x="486583" y="1710690"/>
                <a:ext cx="693474" cy="693474"/>
              </a:xfrm>
              <a:prstGeom prst="ellipse">
                <a:avLst/>
              </a:prstGeom>
              <a:noFill/>
              <a:ln w="12700" cap="flat" cmpd="sng" algn="ctr">
                <a:solidFill>
                  <a:srgbClr val="00BAAE"/>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21" name="Forma libre: forma 19">
                <a:extLst>
                  <a:ext uri="{FF2B5EF4-FFF2-40B4-BE49-F238E27FC236}">
                    <a16:creationId xmlns:a16="http://schemas.microsoft.com/office/drawing/2014/main" id="{9C2615AE-0D3C-4510-83A7-5CF8EE9AAB8F}"/>
                  </a:ext>
                </a:extLst>
              </p:cNvPr>
              <p:cNvSpPr/>
              <p:nvPr/>
            </p:nvSpPr>
            <p:spPr>
              <a:xfrm>
                <a:off x="572215" y="1809873"/>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solidFill>
                  <a:srgbClr val="00BAAE"/>
                </a:solidFill>
                <a:prstDash val="solid"/>
                <a:miter/>
              </a:ln>
            </p:spPr>
            <p:txBody>
              <a:bodyPr lIns="0" tIns="0" rIns="0" bIns="0" rtlCol="0" anchor="t" anchorCtr="0"/>
              <a:lstStyle/>
              <a:p>
                <a:pPr algn="ctr" defTabSz="914400"/>
                <a:endParaRPr lang="en-US" sz="1050" b="1" kern="0" dirty="0">
                  <a:solidFill>
                    <a:srgbClr val="00BAAE"/>
                  </a:solidFill>
                  <a:latin typeface="Arial"/>
                </a:endParaRPr>
              </a:p>
              <a:p>
                <a:pPr algn="ctr" defTabSz="914400"/>
                <a:r>
                  <a:rPr lang="en-US" sz="1600" b="1" kern="0" dirty="0">
                    <a:solidFill>
                      <a:srgbClr val="00BAAE"/>
                    </a:solidFill>
                    <a:latin typeface="Arial"/>
                  </a:rPr>
                  <a:t>3</a:t>
                </a:r>
                <a:endParaRPr lang="en-US" sz="1050" b="1" kern="0" dirty="0">
                  <a:solidFill>
                    <a:srgbClr val="00BAAE"/>
                  </a:solidFill>
                  <a:latin typeface="Arial"/>
                </a:endParaRPr>
              </a:p>
            </p:txBody>
          </p:sp>
          <p:sp>
            <p:nvSpPr>
              <p:cNvPr id="222" name="Forma libre: forma 20">
                <a:extLst>
                  <a:ext uri="{FF2B5EF4-FFF2-40B4-BE49-F238E27FC236}">
                    <a16:creationId xmlns:a16="http://schemas.microsoft.com/office/drawing/2014/main" id="{483B6EC1-0A58-4954-B20E-65C5FAF6CB65}"/>
                  </a:ext>
                </a:extLst>
              </p:cNvPr>
              <p:cNvSpPr/>
              <p:nvPr/>
            </p:nvSpPr>
            <p:spPr>
              <a:xfrm>
                <a:off x="552529" y="1768921"/>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283" y="0"/>
                      <a:pt x="0" y="162283"/>
                      <a:pt x="0" y="361883"/>
                    </a:cubicBezTo>
                    <a:cubicBezTo>
                      <a:pt x="0" y="561483"/>
                      <a:pt x="162283" y="723767"/>
                      <a:pt x="361883" y="723767"/>
                    </a:cubicBezTo>
                    <a:cubicBezTo>
                      <a:pt x="561483" y="723767"/>
                      <a:pt x="723767" y="561483"/>
                      <a:pt x="723767" y="361883"/>
                    </a:cubicBezTo>
                    <a:cubicBezTo>
                      <a:pt x="723767" y="162283"/>
                      <a:pt x="561359" y="0"/>
                      <a:pt x="361883" y="0"/>
                    </a:cubicBezTo>
                    <a:lnTo>
                      <a:pt x="361883" y="0"/>
                    </a:lnTo>
                    <a:close/>
                  </a:path>
                </a:pathLst>
              </a:custGeom>
              <a:solidFill>
                <a:srgbClr val="00BAAE"/>
              </a:solidFill>
              <a:ln w="12397" cap="flat">
                <a:solidFill>
                  <a:srgbClr val="00BAA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23" name="Group 222">
            <a:extLst>
              <a:ext uri="{FF2B5EF4-FFF2-40B4-BE49-F238E27FC236}">
                <a16:creationId xmlns:a16="http://schemas.microsoft.com/office/drawing/2014/main" id="{9C3E71DB-B7F0-47F2-AA37-EC6A16A92424}"/>
              </a:ext>
            </a:extLst>
          </p:cNvPr>
          <p:cNvGrpSpPr/>
          <p:nvPr/>
        </p:nvGrpSpPr>
        <p:grpSpPr>
          <a:xfrm>
            <a:off x="1785021" y="7368705"/>
            <a:ext cx="2134151" cy="802736"/>
            <a:chOff x="1234703" y="5676922"/>
            <a:chExt cx="2134151" cy="802736"/>
          </a:xfrm>
        </p:grpSpPr>
        <p:sp>
          <p:nvSpPr>
            <p:cNvPr id="224" name="Forma libre: forma 29">
              <a:extLst>
                <a:ext uri="{FF2B5EF4-FFF2-40B4-BE49-F238E27FC236}">
                  <a16:creationId xmlns:a16="http://schemas.microsoft.com/office/drawing/2014/main" id="{9769A752-357A-4358-9503-D3C36259A6DF}"/>
                </a:ext>
              </a:extLst>
            </p:cNvPr>
            <p:cNvSpPr/>
            <p:nvPr/>
          </p:nvSpPr>
          <p:spPr>
            <a:xfrm>
              <a:off x="1501207" y="5732149"/>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077" y="78104"/>
                    <a:pt x="402051" y="0"/>
                  </a:cubicBez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26" name="Forma libre: forma 17">
              <a:extLst>
                <a:ext uri="{FF2B5EF4-FFF2-40B4-BE49-F238E27FC236}">
                  <a16:creationId xmlns:a16="http://schemas.microsoft.com/office/drawing/2014/main" id="{947744E8-EEB5-402E-95FB-AB472AFEDEA3}"/>
                </a:ext>
              </a:extLst>
            </p:cNvPr>
            <p:cNvSpPr/>
            <p:nvPr/>
          </p:nvSpPr>
          <p:spPr>
            <a:xfrm>
              <a:off x="1372157" y="5875699"/>
              <a:ext cx="1996697"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00BAAE"/>
            </a:solidFill>
            <a:ln w="11626" cap="flat">
              <a:solidFill>
                <a:srgbClr val="00BAAE"/>
              </a:solidFill>
              <a:prstDash val="solid"/>
              <a:miter/>
            </a:ln>
          </p:spPr>
          <p:txBody>
            <a:bodyPr lIns="43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700" kern="0" dirty="0" err="1">
                  <a:solidFill>
                    <a:prstClr val="white"/>
                  </a:solidFill>
                </a:rPr>
                <a:t>Não</a:t>
              </a:r>
              <a:r>
                <a:rPr lang="en-US" sz="700" kern="0" dirty="0">
                  <a:solidFill>
                    <a:prstClr val="white"/>
                  </a:solidFill>
                </a:rPr>
                <a:t> </a:t>
              </a:r>
              <a:r>
                <a:rPr lang="en-US" sz="700" kern="0" dirty="0" err="1">
                  <a:solidFill>
                    <a:prstClr val="white"/>
                  </a:solidFill>
                </a:rPr>
                <a:t>denunciar</a:t>
              </a:r>
              <a:r>
                <a:rPr lang="en-US" sz="700" kern="0" dirty="0">
                  <a:solidFill>
                    <a:prstClr val="white"/>
                  </a:solidFill>
                </a:rPr>
                <a:t> </a:t>
              </a:r>
              <a:r>
                <a:rPr lang="en-US" sz="700" kern="0" dirty="0" err="1">
                  <a:solidFill>
                    <a:prstClr val="white"/>
                  </a:solidFill>
                </a:rPr>
                <a:t>atos</a:t>
              </a:r>
              <a:r>
                <a:rPr lang="en-US" sz="700" kern="0" dirty="0">
                  <a:solidFill>
                    <a:prstClr val="white"/>
                  </a:solidFill>
                </a:rPr>
                <a:t> de </a:t>
              </a:r>
              <a:r>
                <a:rPr lang="en-US" sz="700" kern="0" dirty="0" err="1">
                  <a:solidFill>
                    <a:prstClr val="white"/>
                  </a:solidFill>
                </a:rPr>
                <a:t>corrupção</a:t>
              </a:r>
              <a:r>
                <a:rPr lang="en-US" sz="700" kern="0" dirty="0">
                  <a:solidFill>
                    <a:prstClr val="white"/>
                  </a:solidFill>
                </a:rPr>
                <a:t>, </a:t>
              </a:r>
              <a:r>
                <a:rPr lang="en-US" sz="700" kern="0" dirty="0" err="1">
                  <a:solidFill>
                    <a:prstClr val="white"/>
                  </a:solidFill>
                </a:rPr>
                <a:t>fraude</a:t>
              </a:r>
              <a:r>
                <a:rPr lang="en-US" sz="700" kern="0" dirty="0">
                  <a:solidFill>
                    <a:prstClr val="white"/>
                  </a:solidFill>
                </a:rPr>
                <a:t> </a:t>
              </a:r>
              <a:r>
                <a:rPr lang="en-US" sz="700" kern="0" dirty="0" err="1">
                  <a:solidFill>
                    <a:prstClr val="white"/>
                  </a:solidFill>
                </a:rPr>
                <a:t>ou</a:t>
              </a:r>
              <a:r>
                <a:rPr lang="en-US" sz="700" kern="0" dirty="0">
                  <a:solidFill>
                    <a:prstClr val="white"/>
                  </a:solidFill>
                </a:rPr>
                <a:t> </a:t>
              </a:r>
              <a:r>
                <a:rPr lang="en-US" sz="700" kern="0" dirty="0" err="1">
                  <a:solidFill>
                    <a:prstClr val="white"/>
                  </a:solidFill>
                </a:rPr>
                <a:t>lavagem</a:t>
              </a:r>
              <a:r>
                <a:rPr lang="en-US" sz="700" kern="0" dirty="0">
                  <a:solidFill>
                    <a:prstClr val="white"/>
                  </a:solidFill>
                </a:rPr>
                <a:t> de </a:t>
              </a:r>
              <a:r>
                <a:rPr lang="en-US" sz="700" kern="0" dirty="0" err="1">
                  <a:solidFill>
                    <a:prstClr val="white"/>
                  </a:solidFill>
                </a:rPr>
                <a:t>dinheiro</a:t>
              </a:r>
              <a:r>
                <a:rPr lang="en-US" sz="700" kern="0" dirty="0">
                  <a:solidFill>
                    <a:prstClr val="white"/>
                  </a:solidFill>
                </a:rPr>
                <a:t>.</a:t>
              </a:r>
              <a:endParaRPr kumimoji="0" lang="en-US" sz="700" b="0" i="0" u="none" strike="noStrike" kern="0" cap="none" spc="0" normalizeH="0" baseline="0" noProof="0" dirty="0">
                <a:ln>
                  <a:noFill/>
                </a:ln>
                <a:solidFill>
                  <a:prstClr val="white"/>
                </a:solidFill>
                <a:effectLst/>
                <a:uLnTx/>
                <a:uFillTx/>
              </a:endParaRPr>
            </a:p>
          </p:txBody>
        </p:sp>
        <p:grpSp>
          <p:nvGrpSpPr>
            <p:cNvPr id="227" name="Group 226">
              <a:extLst>
                <a:ext uri="{FF2B5EF4-FFF2-40B4-BE49-F238E27FC236}">
                  <a16:creationId xmlns:a16="http://schemas.microsoft.com/office/drawing/2014/main" id="{640E6C37-45C8-4043-B2AD-E931D6F19C82}"/>
                </a:ext>
              </a:extLst>
            </p:cNvPr>
            <p:cNvGrpSpPr/>
            <p:nvPr/>
          </p:nvGrpSpPr>
          <p:grpSpPr>
            <a:xfrm>
              <a:off x="1234703" y="5676922"/>
              <a:ext cx="515117" cy="802736"/>
              <a:chOff x="486583" y="1710690"/>
              <a:chExt cx="693474" cy="693474"/>
            </a:xfrm>
          </p:grpSpPr>
          <p:sp>
            <p:nvSpPr>
              <p:cNvPr id="228" name="Elipse 169">
                <a:extLst>
                  <a:ext uri="{FF2B5EF4-FFF2-40B4-BE49-F238E27FC236}">
                    <a16:creationId xmlns:a16="http://schemas.microsoft.com/office/drawing/2014/main" id="{8807016E-546D-44C3-A1A9-A74C49B468EB}"/>
                  </a:ext>
                </a:extLst>
              </p:cNvPr>
              <p:cNvSpPr/>
              <p:nvPr/>
            </p:nvSpPr>
            <p:spPr>
              <a:xfrm>
                <a:off x="486583" y="1710690"/>
                <a:ext cx="693474" cy="693474"/>
              </a:xfrm>
              <a:prstGeom prst="ellipse">
                <a:avLst/>
              </a:prstGeom>
              <a:noFill/>
              <a:ln w="12700" cap="flat" cmpd="sng" algn="ctr">
                <a:solidFill>
                  <a:srgbClr val="00BAAE"/>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29" name="Forma libre: forma 19">
                <a:extLst>
                  <a:ext uri="{FF2B5EF4-FFF2-40B4-BE49-F238E27FC236}">
                    <a16:creationId xmlns:a16="http://schemas.microsoft.com/office/drawing/2014/main" id="{404E99B4-5814-4FB2-AFDA-6D48C6A3B0D9}"/>
                  </a:ext>
                </a:extLst>
              </p:cNvPr>
              <p:cNvSpPr/>
              <p:nvPr/>
            </p:nvSpPr>
            <p:spPr>
              <a:xfrm>
                <a:off x="572215" y="1809873"/>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solidFill>
                  <a:srgbClr val="00BAAE"/>
                </a:solidFill>
                <a:prstDash val="solid"/>
                <a:miter/>
              </a:ln>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rgbClr val="483698"/>
                  </a:solidFill>
                  <a:effectLst/>
                  <a:uLnTx/>
                  <a:uFillTx/>
                  <a:latin typeface="Arial"/>
                </a:endParaRPr>
              </a:p>
            </p:txBody>
          </p:sp>
          <p:sp>
            <p:nvSpPr>
              <p:cNvPr id="230" name="Forma libre: forma 20">
                <a:extLst>
                  <a:ext uri="{FF2B5EF4-FFF2-40B4-BE49-F238E27FC236}">
                    <a16:creationId xmlns:a16="http://schemas.microsoft.com/office/drawing/2014/main" id="{8CBD6FBD-9117-4537-A7CA-2FAD22F97A00}"/>
                  </a:ext>
                </a:extLst>
              </p:cNvPr>
              <p:cNvSpPr/>
              <p:nvPr/>
            </p:nvSpPr>
            <p:spPr>
              <a:xfrm>
                <a:off x="552529" y="1768921"/>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283" y="0"/>
                      <a:pt x="0" y="162283"/>
                      <a:pt x="0" y="361883"/>
                    </a:cubicBezTo>
                    <a:cubicBezTo>
                      <a:pt x="0" y="561483"/>
                      <a:pt x="162283" y="723767"/>
                      <a:pt x="361883" y="723767"/>
                    </a:cubicBezTo>
                    <a:cubicBezTo>
                      <a:pt x="561483" y="723767"/>
                      <a:pt x="723767" y="561483"/>
                      <a:pt x="723767" y="361883"/>
                    </a:cubicBezTo>
                    <a:cubicBezTo>
                      <a:pt x="723767" y="162283"/>
                      <a:pt x="561359" y="0"/>
                      <a:pt x="361883" y="0"/>
                    </a:cubicBezTo>
                    <a:lnTo>
                      <a:pt x="361883" y="0"/>
                    </a:lnTo>
                    <a:close/>
                  </a:path>
                </a:pathLst>
              </a:custGeom>
              <a:solidFill>
                <a:srgbClr val="00BAAE"/>
              </a:solidFill>
              <a:ln w="12397" cap="flat">
                <a:solidFill>
                  <a:srgbClr val="00BAA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31" name="Group 230">
            <a:extLst>
              <a:ext uri="{FF2B5EF4-FFF2-40B4-BE49-F238E27FC236}">
                <a16:creationId xmlns:a16="http://schemas.microsoft.com/office/drawing/2014/main" id="{858B1593-93E5-4157-B05E-BC73713BC575}"/>
              </a:ext>
            </a:extLst>
          </p:cNvPr>
          <p:cNvGrpSpPr/>
          <p:nvPr/>
        </p:nvGrpSpPr>
        <p:grpSpPr>
          <a:xfrm>
            <a:off x="3389921" y="4615431"/>
            <a:ext cx="2135541" cy="802736"/>
            <a:chOff x="1234703" y="5676922"/>
            <a:chExt cx="2135541" cy="802736"/>
          </a:xfrm>
        </p:grpSpPr>
        <p:sp>
          <p:nvSpPr>
            <p:cNvPr id="232" name="Forma libre: forma 29">
              <a:extLst>
                <a:ext uri="{FF2B5EF4-FFF2-40B4-BE49-F238E27FC236}">
                  <a16:creationId xmlns:a16="http://schemas.microsoft.com/office/drawing/2014/main" id="{04CD83EA-1A66-4775-8AB0-DA0A69217D6D}"/>
                </a:ext>
              </a:extLst>
            </p:cNvPr>
            <p:cNvSpPr/>
            <p:nvPr/>
          </p:nvSpPr>
          <p:spPr>
            <a:xfrm>
              <a:off x="1501207" y="5732149"/>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077" y="78104"/>
                    <a:pt x="402051" y="0"/>
                  </a:cubicBez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33" name="Forma libre: forma 15">
              <a:extLst>
                <a:ext uri="{FF2B5EF4-FFF2-40B4-BE49-F238E27FC236}">
                  <a16:creationId xmlns:a16="http://schemas.microsoft.com/office/drawing/2014/main" id="{F8567106-6D94-4D9B-AFB1-6365DC532968}"/>
                </a:ext>
              </a:extLst>
            </p:cNvPr>
            <p:cNvSpPr/>
            <p:nvPr/>
          </p:nvSpPr>
          <p:spPr>
            <a:xfrm>
              <a:off x="3136276" y="5881649"/>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34" name="Forma libre: forma 17">
              <a:extLst>
                <a:ext uri="{FF2B5EF4-FFF2-40B4-BE49-F238E27FC236}">
                  <a16:creationId xmlns:a16="http://schemas.microsoft.com/office/drawing/2014/main" id="{0EC50BA0-60FA-4945-A254-1072CD173A50}"/>
                </a:ext>
              </a:extLst>
            </p:cNvPr>
            <p:cNvSpPr/>
            <p:nvPr/>
          </p:nvSpPr>
          <p:spPr>
            <a:xfrm>
              <a:off x="1354181" y="5875699"/>
              <a:ext cx="2014674"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00BAAE"/>
            </a:solidFill>
            <a:ln w="11626" cap="flat">
              <a:solidFill>
                <a:srgbClr val="00BAAE"/>
              </a:solidFill>
              <a:prstDash val="solid"/>
              <a:miter/>
            </a:ln>
          </p:spPr>
          <p:txBody>
            <a:bodyPr lIns="432000" rtlCol="0" anchor="ctr"/>
            <a:lstStyle/>
            <a:p>
              <a:pPr lvl="0" defTabSz="914400"/>
              <a:r>
                <a:rPr lang="pt-BR" sz="700" kern="0" dirty="0">
                  <a:solidFill>
                    <a:prstClr val="white"/>
                  </a:solidFill>
                </a:rPr>
                <a:t>Não realizar o monitoramento da validade de certidões, licenças, alvarás e políticas internas.</a:t>
              </a:r>
              <a:endParaRPr kumimoji="0" lang="en-US" sz="700" b="0" i="0" u="none" strike="noStrike" kern="0" cap="none" spc="0" normalizeH="0" baseline="0" noProof="0" dirty="0">
                <a:ln>
                  <a:noFill/>
                </a:ln>
                <a:solidFill>
                  <a:prstClr val="white"/>
                </a:solidFill>
                <a:effectLst/>
                <a:uLnTx/>
                <a:uFillTx/>
              </a:endParaRPr>
            </a:p>
          </p:txBody>
        </p:sp>
        <p:grpSp>
          <p:nvGrpSpPr>
            <p:cNvPr id="235" name="Group 234">
              <a:extLst>
                <a:ext uri="{FF2B5EF4-FFF2-40B4-BE49-F238E27FC236}">
                  <a16:creationId xmlns:a16="http://schemas.microsoft.com/office/drawing/2014/main" id="{54A6FA28-FE5D-4F65-9BBD-2902AAB54484}"/>
                </a:ext>
              </a:extLst>
            </p:cNvPr>
            <p:cNvGrpSpPr/>
            <p:nvPr/>
          </p:nvGrpSpPr>
          <p:grpSpPr>
            <a:xfrm>
              <a:off x="1234703" y="5676922"/>
              <a:ext cx="515117" cy="802736"/>
              <a:chOff x="486583" y="1710690"/>
              <a:chExt cx="693474" cy="693474"/>
            </a:xfrm>
          </p:grpSpPr>
          <p:sp>
            <p:nvSpPr>
              <p:cNvPr id="236" name="Elipse 169">
                <a:extLst>
                  <a:ext uri="{FF2B5EF4-FFF2-40B4-BE49-F238E27FC236}">
                    <a16:creationId xmlns:a16="http://schemas.microsoft.com/office/drawing/2014/main" id="{8822F70F-9ED1-4A3E-8DB8-A7F54B0EC55E}"/>
                  </a:ext>
                </a:extLst>
              </p:cNvPr>
              <p:cNvSpPr/>
              <p:nvPr/>
            </p:nvSpPr>
            <p:spPr>
              <a:xfrm>
                <a:off x="486583" y="1710690"/>
                <a:ext cx="693474" cy="693474"/>
              </a:xfrm>
              <a:prstGeom prst="ellipse">
                <a:avLst/>
              </a:prstGeom>
              <a:noFill/>
              <a:ln w="12700" cap="flat" cmpd="sng" algn="ctr">
                <a:solidFill>
                  <a:srgbClr val="00BAAE"/>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37" name="Forma libre: forma 19">
                <a:extLst>
                  <a:ext uri="{FF2B5EF4-FFF2-40B4-BE49-F238E27FC236}">
                    <a16:creationId xmlns:a16="http://schemas.microsoft.com/office/drawing/2014/main" id="{D224C527-DF05-4F1F-A560-D653EF3F7787}"/>
                  </a:ext>
                </a:extLst>
              </p:cNvPr>
              <p:cNvSpPr/>
              <p:nvPr/>
            </p:nvSpPr>
            <p:spPr>
              <a:xfrm>
                <a:off x="572215" y="1809873"/>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solidFill>
                  <a:srgbClr val="00BAAE"/>
                </a:solidFill>
                <a:prstDash val="solid"/>
                <a:miter/>
              </a:ln>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rgbClr val="483698"/>
                  </a:solidFill>
                  <a:effectLst/>
                  <a:uLnTx/>
                  <a:uFillTx/>
                  <a:latin typeface="Arial"/>
                </a:endParaRPr>
              </a:p>
            </p:txBody>
          </p:sp>
          <p:sp>
            <p:nvSpPr>
              <p:cNvPr id="238" name="Forma libre: forma 20">
                <a:extLst>
                  <a:ext uri="{FF2B5EF4-FFF2-40B4-BE49-F238E27FC236}">
                    <a16:creationId xmlns:a16="http://schemas.microsoft.com/office/drawing/2014/main" id="{2D341E72-4392-4B31-BB9A-23F257B1B6D6}"/>
                  </a:ext>
                </a:extLst>
              </p:cNvPr>
              <p:cNvSpPr/>
              <p:nvPr/>
            </p:nvSpPr>
            <p:spPr>
              <a:xfrm>
                <a:off x="552529" y="1768921"/>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283" y="0"/>
                      <a:pt x="0" y="162283"/>
                      <a:pt x="0" y="361883"/>
                    </a:cubicBezTo>
                    <a:cubicBezTo>
                      <a:pt x="0" y="561483"/>
                      <a:pt x="162283" y="723767"/>
                      <a:pt x="361883" y="723767"/>
                    </a:cubicBezTo>
                    <a:cubicBezTo>
                      <a:pt x="561483" y="723767"/>
                      <a:pt x="723767" y="561483"/>
                      <a:pt x="723767" y="361883"/>
                    </a:cubicBezTo>
                    <a:cubicBezTo>
                      <a:pt x="723767" y="162283"/>
                      <a:pt x="561359" y="0"/>
                      <a:pt x="361883" y="0"/>
                    </a:cubicBezTo>
                    <a:lnTo>
                      <a:pt x="361883" y="0"/>
                    </a:lnTo>
                    <a:close/>
                  </a:path>
                </a:pathLst>
              </a:custGeom>
              <a:solidFill>
                <a:srgbClr val="00BAAE"/>
              </a:solidFill>
              <a:ln w="12397" cap="flat">
                <a:solidFill>
                  <a:srgbClr val="00BAA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39" name="Group 238">
            <a:extLst>
              <a:ext uri="{FF2B5EF4-FFF2-40B4-BE49-F238E27FC236}">
                <a16:creationId xmlns:a16="http://schemas.microsoft.com/office/drawing/2014/main" id="{9EB7E62E-0097-4B62-824F-0D06989C4A9A}"/>
              </a:ext>
            </a:extLst>
          </p:cNvPr>
          <p:cNvGrpSpPr/>
          <p:nvPr/>
        </p:nvGrpSpPr>
        <p:grpSpPr>
          <a:xfrm>
            <a:off x="4089337" y="6377193"/>
            <a:ext cx="2135541" cy="802736"/>
            <a:chOff x="1234703" y="5676922"/>
            <a:chExt cx="2135541" cy="802736"/>
          </a:xfrm>
        </p:grpSpPr>
        <p:sp>
          <p:nvSpPr>
            <p:cNvPr id="240" name="Forma libre: forma 29">
              <a:extLst>
                <a:ext uri="{FF2B5EF4-FFF2-40B4-BE49-F238E27FC236}">
                  <a16:creationId xmlns:a16="http://schemas.microsoft.com/office/drawing/2014/main" id="{5E29F5FA-EC9C-4D7A-AD84-3874E6D1D7F1}"/>
                </a:ext>
              </a:extLst>
            </p:cNvPr>
            <p:cNvSpPr/>
            <p:nvPr/>
          </p:nvSpPr>
          <p:spPr>
            <a:xfrm>
              <a:off x="1501207" y="5732149"/>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077" y="78104"/>
                    <a:pt x="402051" y="0"/>
                  </a:cubicBez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41" name="Forma libre: forma 15">
              <a:extLst>
                <a:ext uri="{FF2B5EF4-FFF2-40B4-BE49-F238E27FC236}">
                  <a16:creationId xmlns:a16="http://schemas.microsoft.com/office/drawing/2014/main" id="{7C1510D8-F18C-4B1E-BE85-031F33AEDB80}"/>
                </a:ext>
              </a:extLst>
            </p:cNvPr>
            <p:cNvSpPr/>
            <p:nvPr/>
          </p:nvSpPr>
          <p:spPr>
            <a:xfrm>
              <a:off x="3136276" y="5881649"/>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00BAAE"/>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42" name="Forma libre: forma 17">
              <a:extLst>
                <a:ext uri="{FF2B5EF4-FFF2-40B4-BE49-F238E27FC236}">
                  <a16:creationId xmlns:a16="http://schemas.microsoft.com/office/drawing/2014/main" id="{791E0F14-5269-4811-B558-40455E108879}"/>
                </a:ext>
              </a:extLst>
            </p:cNvPr>
            <p:cNvSpPr/>
            <p:nvPr/>
          </p:nvSpPr>
          <p:spPr>
            <a:xfrm>
              <a:off x="1351875" y="5875699"/>
              <a:ext cx="2016980"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00BAAE"/>
            </a:solidFill>
            <a:ln w="11626" cap="flat">
              <a:solidFill>
                <a:srgbClr val="00BAAE"/>
              </a:solidFill>
              <a:prstDash val="solid"/>
              <a:miter/>
            </a:ln>
          </p:spPr>
          <p:txBody>
            <a:bodyPr lIns="43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prstClr val="white"/>
                  </a:solidFill>
                  <a:effectLst/>
                  <a:uLnTx/>
                  <a:uFillTx/>
                </a:rPr>
                <a:t>Viabilizar</a:t>
              </a:r>
              <a:r>
                <a:rPr kumimoji="0" lang="en-US" sz="700" b="0" i="0" u="none" strike="noStrike" kern="0" cap="none" spc="0" normalizeH="0" baseline="0" noProof="0" dirty="0">
                  <a:ln>
                    <a:noFill/>
                  </a:ln>
                  <a:solidFill>
                    <a:prstClr val="white"/>
                  </a:solidFill>
                  <a:effectLst/>
                  <a:uLnTx/>
                  <a:uFillTx/>
                </a:rPr>
                <a:t> a </a:t>
              </a:r>
              <a:r>
                <a:rPr kumimoji="0" lang="en-US" sz="700" b="0" i="0" u="none" strike="noStrike" kern="0" cap="none" spc="0" normalizeH="0" baseline="0" noProof="0" dirty="0" err="1">
                  <a:ln>
                    <a:noFill/>
                  </a:ln>
                  <a:solidFill>
                    <a:prstClr val="white"/>
                  </a:solidFill>
                  <a:effectLst/>
                  <a:uLnTx/>
                  <a:uFillTx/>
                </a:rPr>
                <a:t>perda</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ou</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vazamento</a:t>
              </a:r>
              <a:r>
                <a:rPr kumimoji="0" lang="en-US" sz="700" b="0" i="0" u="none" strike="noStrike" kern="0" cap="none" spc="0" normalizeH="0" baseline="0" noProof="0" dirty="0">
                  <a:ln>
                    <a:noFill/>
                  </a:ln>
                  <a:solidFill>
                    <a:prstClr val="white"/>
                  </a:solidFill>
                  <a:effectLst/>
                  <a:uLnTx/>
                  <a:uFillTx/>
                </a:rPr>
                <a:t> de </a:t>
              </a:r>
              <a:r>
                <a:rPr kumimoji="0" lang="en-US" sz="700" b="0" i="0" u="none" strike="noStrike" kern="0" cap="none" spc="0" normalizeH="0" baseline="0" noProof="0" dirty="0" err="1">
                  <a:ln>
                    <a:noFill/>
                  </a:ln>
                  <a:solidFill>
                    <a:prstClr val="white"/>
                  </a:solidFill>
                  <a:effectLst/>
                  <a:uLnTx/>
                  <a:uFillTx/>
                </a:rPr>
                <a:t>informações</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confidenciais</a:t>
              </a:r>
              <a:r>
                <a:rPr kumimoji="0" lang="en-US" sz="700" b="0" i="0" u="none" strike="noStrike" kern="0" cap="none" spc="0" normalizeH="0" baseline="0" noProof="0" dirty="0">
                  <a:ln>
                    <a:noFill/>
                  </a:ln>
                  <a:solidFill>
                    <a:prstClr val="white"/>
                  </a:solidFill>
                  <a:effectLst/>
                  <a:uLnTx/>
                  <a:uFillTx/>
                </a:rPr>
                <a:t> da Sustenidos.</a:t>
              </a:r>
            </a:p>
          </p:txBody>
        </p:sp>
        <p:grpSp>
          <p:nvGrpSpPr>
            <p:cNvPr id="243" name="Group 242">
              <a:extLst>
                <a:ext uri="{FF2B5EF4-FFF2-40B4-BE49-F238E27FC236}">
                  <a16:creationId xmlns:a16="http://schemas.microsoft.com/office/drawing/2014/main" id="{035B8988-EA16-41B7-930E-CA784C8C1517}"/>
                </a:ext>
              </a:extLst>
            </p:cNvPr>
            <p:cNvGrpSpPr/>
            <p:nvPr/>
          </p:nvGrpSpPr>
          <p:grpSpPr>
            <a:xfrm>
              <a:off x="1234703" y="5676922"/>
              <a:ext cx="515117" cy="802736"/>
              <a:chOff x="486583" y="1710690"/>
              <a:chExt cx="693474" cy="693474"/>
            </a:xfrm>
          </p:grpSpPr>
          <p:sp>
            <p:nvSpPr>
              <p:cNvPr id="244" name="Elipse 169">
                <a:extLst>
                  <a:ext uri="{FF2B5EF4-FFF2-40B4-BE49-F238E27FC236}">
                    <a16:creationId xmlns:a16="http://schemas.microsoft.com/office/drawing/2014/main" id="{0DF1180D-C04A-418A-B77C-2A46F9F93669}"/>
                  </a:ext>
                </a:extLst>
              </p:cNvPr>
              <p:cNvSpPr/>
              <p:nvPr/>
            </p:nvSpPr>
            <p:spPr>
              <a:xfrm>
                <a:off x="486583" y="1710690"/>
                <a:ext cx="693474" cy="693474"/>
              </a:xfrm>
              <a:prstGeom prst="ellipse">
                <a:avLst/>
              </a:prstGeom>
              <a:noFill/>
              <a:ln w="12700" cap="flat" cmpd="sng" algn="ctr">
                <a:solidFill>
                  <a:srgbClr val="00BAAE"/>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45" name="Forma libre: forma 19">
                <a:extLst>
                  <a:ext uri="{FF2B5EF4-FFF2-40B4-BE49-F238E27FC236}">
                    <a16:creationId xmlns:a16="http://schemas.microsoft.com/office/drawing/2014/main" id="{0C265413-CB02-43AE-90BC-4CD658D28A90}"/>
                  </a:ext>
                </a:extLst>
              </p:cNvPr>
              <p:cNvSpPr/>
              <p:nvPr/>
            </p:nvSpPr>
            <p:spPr>
              <a:xfrm>
                <a:off x="572215" y="1809873"/>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solidFill>
                  <a:srgbClr val="00BAAE"/>
                </a:solidFill>
                <a:prstDash val="solid"/>
                <a:miter/>
              </a:ln>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rgbClr val="483698"/>
                  </a:solidFill>
                  <a:effectLst/>
                  <a:uLnTx/>
                  <a:uFillTx/>
                  <a:latin typeface="Arial"/>
                </a:endParaRPr>
              </a:p>
            </p:txBody>
          </p:sp>
          <p:sp>
            <p:nvSpPr>
              <p:cNvPr id="246" name="Forma libre: forma 20">
                <a:extLst>
                  <a:ext uri="{FF2B5EF4-FFF2-40B4-BE49-F238E27FC236}">
                    <a16:creationId xmlns:a16="http://schemas.microsoft.com/office/drawing/2014/main" id="{1DF17350-87CC-48E9-87A5-CEA0C58C6C1F}"/>
                  </a:ext>
                </a:extLst>
              </p:cNvPr>
              <p:cNvSpPr/>
              <p:nvPr/>
            </p:nvSpPr>
            <p:spPr>
              <a:xfrm>
                <a:off x="552529" y="1768921"/>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283" y="0"/>
                      <a:pt x="0" y="162283"/>
                      <a:pt x="0" y="361883"/>
                    </a:cubicBezTo>
                    <a:cubicBezTo>
                      <a:pt x="0" y="561483"/>
                      <a:pt x="162283" y="723767"/>
                      <a:pt x="361883" y="723767"/>
                    </a:cubicBezTo>
                    <a:cubicBezTo>
                      <a:pt x="561483" y="723767"/>
                      <a:pt x="723767" y="561483"/>
                      <a:pt x="723767" y="361883"/>
                    </a:cubicBezTo>
                    <a:cubicBezTo>
                      <a:pt x="723767" y="162283"/>
                      <a:pt x="561359" y="0"/>
                      <a:pt x="361883" y="0"/>
                    </a:cubicBezTo>
                    <a:lnTo>
                      <a:pt x="361883" y="0"/>
                    </a:lnTo>
                    <a:close/>
                  </a:path>
                </a:pathLst>
              </a:custGeom>
              <a:solidFill>
                <a:srgbClr val="00BAAE"/>
              </a:solidFill>
              <a:ln w="12397" cap="flat">
                <a:solidFill>
                  <a:srgbClr val="00BAAE"/>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48" name="Group 247">
            <a:extLst>
              <a:ext uri="{FF2B5EF4-FFF2-40B4-BE49-F238E27FC236}">
                <a16:creationId xmlns:a16="http://schemas.microsoft.com/office/drawing/2014/main" id="{8D4589D0-D5F5-48B4-A0C9-87B700A37ACD}"/>
              </a:ext>
            </a:extLst>
          </p:cNvPr>
          <p:cNvGrpSpPr/>
          <p:nvPr/>
        </p:nvGrpSpPr>
        <p:grpSpPr>
          <a:xfrm>
            <a:off x="1571292" y="6378469"/>
            <a:ext cx="2134792" cy="802736"/>
            <a:chOff x="739880" y="4792560"/>
            <a:chExt cx="2134792" cy="802736"/>
          </a:xfrm>
        </p:grpSpPr>
        <p:sp>
          <p:nvSpPr>
            <p:cNvPr id="249" name="Forma libre: forma 9">
              <a:extLst>
                <a:ext uri="{FF2B5EF4-FFF2-40B4-BE49-F238E27FC236}">
                  <a16:creationId xmlns:a16="http://schemas.microsoft.com/office/drawing/2014/main" id="{B6E01C7D-068A-4FE4-9243-8333549E6D95}"/>
                </a:ext>
              </a:extLst>
            </p:cNvPr>
            <p:cNvSpPr/>
            <p:nvPr/>
          </p:nvSpPr>
          <p:spPr>
            <a:xfrm>
              <a:off x="2640704" y="5003225"/>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50" name="Forma libre: forma 16">
              <a:extLst>
                <a:ext uri="{FF2B5EF4-FFF2-40B4-BE49-F238E27FC236}">
                  <a16:creationId xmlns:a16="http://schemas.microsoft.com/office/drawing/2014/main" id="{20C13F94-FA1C-4165-92C5-BF5A2A5ACEB9}"/>
                </a:ext>
              </a:extLst>
            </p:cNvPr>
            <p:cNvSpPr/>
            <p:nvPr/>
          </p:nvSpPr>
          <p:spPr>
            <a:xfrm>
              <a:off x="1132853" y="4852686"/>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201" y="78104"/>
                    <a:pt x="402051" y="0"/>
                  </a:cubicBez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51" name="Forma libre: forma 21">
              <a:extLst>
                <a:ext uri="{FF2B5EF4-FFF2-40B4-BE49-F238E27FC236}">
                  <a16:creationId xmlns:a16="http://schemas.microsoft.com/office/drawing/2014/main" id="{96EBB479-D0B7-4CC6-8143-B47D603DB46A}"/>
                </a:ext>
              </a:extLst>
            </p:cNvPr>
            <p:cNvSpPr/>
            <p:nvPr/>
          </p:nvSpPr>
          <p:spPr>
            <a:xfrm>
              <a:off x="845145" y="5003110"/>
              <a:ext cx="2028065"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343535"/>
            </a:solidFill>
            <a:ln w="11626" cap="flat">
              <a:solidFill>
                <a:srgbClr val="343535"/>
              </a:solidFill>
              <a:prstDash val="solid"/>
              <a:miter/>
            </a:ln>
          </p:spPr>
          <p:txBody>
            <a:bodyPr lIns="43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prstClr val="white"/>
                  </a:solidFill>
                  <a:effectLst/>
                  <a:uLnTx/>
                  <a:uFillTx/>
                </a:rPr>
                <a:t>Realizar</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publicações</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em</a:t>
              </a:r>
              <a:r>
                <a:rPr kumimoji="0" lang="en-US" sz="700" b="0" i="0" u="none" strike="noStrike" kern="0" cap="none" spc="0" normalizeH="0" baseline="0" noProof="0" dirty="0">
                  <a:ln>
                    <a:noFill/>
                  </a:ln>
                  <a:solidFill>
                    <a:prstClr val="white"/>
                  </a:solidFill>
                  <a:effectLst/>
                  <a:uLnTx/>
                  <a:uFillTx/>
                </a:rPr>
                <a:t> redes </a:t>
              </a:r>
              <a:r>
                <a:rPr kumimoji="0" lang="en-US" sz="700" b="0" i="0" u="none" strike="noStrike" kern="0" cap="none" spc="0" normalizeH="0" baseline="0" noProof="0" dirty="0" err="1">
                  <a:ln>
                    <a:noFill/>
                  </a:ln>
                  <a:solidFill>
                    <a:prstClr val="white"/>
                  </a:solidFill>
                  <a:effectLst/>
                  <a:uLnTx/>
                  <a:uFillTx/>
                </a:rPr>
                <a:t>sociais</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em</a:t>
              </a:r>
              <a:r>
                <a:rPr kumimoji="0" lang="en-US" sz="700" b="0" i="0" u="none" strike="noStrike" kern="0" cap="none" spc="0" normalizeH="0" baseline="0" noProof="0" dirty="0">
                  <a:ln>
                    <a:noFill/>
                  </a:ln>
                  <a:solidFill>
                    <a:prstClr val="white"/>
                  </a:solidFill>
                  <a:effectLst/>
                  <a:uLnTx/>
                  <a:uFillTx/>
                </a:rPr>
                <a:t> </a:t>
              </a:r>
              <a:r>
                <a:rPr kumimoji="0" lang="en-US" sz="700" b="0" i="0" u="none" strike="noStrike" kern="0" cap="none" spc="0" normalizeH="0" baseline="0" noProof="0" dirty="0" err="1">
                  <a:ln>
                    <a:noFill/>
                  </a:ln>
                  <a:solidFill>
                    <a:prstClr val="white"/>
                  </a:solidFill>
                  <a:effectLst/>
                  <a:uLnTx/>
                  <a:uFillTx/>
                </a:rPr>
                <a:t>desacordo</a:t>
              </a:r>
              <a:r>
                <a:rPr kumimoji="0" lang="en-US" sz="700" b="0" i="0" u="none" strike="noStrike" kern="0" cap="none" spc="0" normalizeH="0" baseline="0" noProof="0" dirty="0">
                  <a:ln>
                    <a:noFill/>
                  </a:ln>
                  <a:solidFill>
                    <a:prstClr val="white"/>
                  </a:solidFill>
                  <a:effectLst/>
                  <a:uLnTx/>
                  <a:uFillTx/>
                </a:rPr>
                <a:t> com as </a:t>
              </a:r>
              <a:r>
                <a:rPr kumimoji="0" lang="en-US" sz="700" b="0" i="0" u="none" strike="noStrike" kern="0" cap="none" spc="0" normalizeH="0" baseline="0" noProof="0" dirty="0" err="1">
                  <a:ln>
                    <a:noFill/>
                  </a:ln>
                  <a:solidFill>
                    <a:prstClr val="white"/>
                  </a:solidFill>
                  <a:effectLst/>
                  <a:uLnTx/>
                  <a:uFillTx/>
                </a:rPr>
                <a:t>diretrizes</a:t>
              </a:r>
              <a:r>
                <a:rPr kumimoji="0" lang="en-US" sz="700" b="0" i="0" u="none" strike="noStrike" kern="0" cap="none" spc="0" normalizeH="0" baseline="0" noProof="0" dirty="0">
                  <a:ln>
                    <a:noFill/>
                  </a:ln>
                  <a:solidFill>
                    <a:prstClr val="white"/>
                  </a:solidFill>
                  <a:effectLst/>
                  <a:uLnTx/>
                  <a:uFillTx/>
                </a:rPr>
                <a:t> da Sustenidos.</a:t>
              </a:r>
            </a:p>
          </p:txBody>
        </p:sp>
        <p:grpSp>
          <p:nvGrpSpPr>
            <p:cNvPr id="252" name="Group 251">
              <a:extLst>
                <a:ext uri="{FF2B5EF4-FFF2-40B4-BE49-F238E27FC236}">
                  <a16:creationId xmlns:a16="http://schemas.microsoft.com/office/drawing/2014/main" id="{E02A9EA2-7118-4B01-9391-2CE08E10C6DF}"/>
                </a:ext>
              </a:extLst>
            </p:cNvPr>
            <p:cNvGrpSpPr/>
            <p:nvPr/>
          </p:nvGrpSpPr>
          <p:grpSpPr>
            <a:xfrm>
              <a:off x="739880" y="4792560"/>
              <a:ext cx="515117" cy="802736"/>
              <a:chOff x="983484" y="2469755"/>
              <a:chExt cx="693474" cy="693474"/>
            </a:xfrm>
          </p:grpSpPr>
          <p:sp>
            <p:nvSpPr>
              <p:cNvPr id="253" name="Elipse 68">
                <a:extLst>
                  <a:ext uri="{FF2B5EF4-FFF2-40B4-BE49-F238E27FC236}">
                    <a16:creationId xmlns:a16="http://schemas.microsoft.com/office/drawing/2014/main" id="{D586B83A-AE9E-4D04-A868-206DD2895B3F}"/>
                  </a:ext>
                </a:extLst>
              </p:cNvPr>
              <p:cNvSpPr/>
              <p:nvPr/>
            </p:nvSpPr>
            <p:spPr>
              <a:xfrm>
                <a:off x="983484" y="2469755"/>
                <a:ext cx="693474" cy="693474"/>
              </a:xfrm>
              <a:prstGeom prst="ellipse">
                <a:avLst/>
              </a:prstGeom>
              <a:noFill/>
              <a:ln w="12700" cap="flat" cmpd="sng" algn="ctr">
                <a:solidFill>
                  <a:srgbClr val="343535"/>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54" name="Forma libre: forma 23">
                <a:extLst>
                  <a:ext uri="{FF2B5EF4-FFF2-40B4-BE49-F238E27FC236}">
                    <a16:creationId xmlns:a16="http://schemas.microsoft.com/office/drawing/2014/main" id="{96791B33-B940-4F60-89C1-AF189FC42A4A}"/>
                  </a:ext>
                </a:extLst>
              </p:cNvPr>
              <p:cNvSpPr/>
              <p:nvPr/>
            </p:nvSpPr>
            <p:spPr>
              <a:xfrm>
                <a:off x="1068010" y="2579011"/>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338D"/>
                  </a:solidFill>
                  <a:effectLst/>
                  <a:uLnTx/>
                  <a:uFillTx/>
                  <a:latin typeface="Arial"/>
                </a:endParaRPr>
              </a:p>
            </p:txBody>
          </p:sp>
          <p:sp>
            <p:nvSpPr>
              <p:cNvPr id="255" name="Forma libre: forma 24">
                <a:extLst>
                  <a:ext uri="{FF2B5EF4-FFF2-40B4-BE49-F238E27FC236}">
                    <a16:creationId xmlns:a16="http://schemas.microsoft.com/office/drawing/2014/main" id="{C06FCA94-3DA0-4BB8-BEE5-B18634D4A6D2}"/>
                  </a:ext>
                </a:extLst>
              </p:cNvPr>
              <p:cNvSpPr/>
              <p:nvPr/>
            </p:nvSpPr>
            <p:spPr>
              <a:xfrm>
                <a:off x="1048324" y="2538157"/>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407" y="0"/>
                      <a:pt x="0" y="162283"/>
                      <a:pt x="0" y="361883"/>
                    </a:cubicBezTo>
                    <a:cubicBezTo>
                      <a:pt x="0" y="561483"/>
                      <a:pt x="162283" y="723767"/>
                      <a:pt x="361883" y="723767"/>
                    </a:cubicBezTo>
                    <a:cubicBezTo>
                      <a:pt x="561483" y="723767"/>
                      <a:pt x="723767" y="561483"/>
                      <a:pt x="723767" y="361883"/>
                    </a:cubicBezTo>
                    <a:cubicBezTo>
                      <a:pt x="723767" y="162283"/>
                      <a:pt x="561483" y="0"/>
                      <a:pt x="361883" y="0"/>
                    </a:cubicBezTo>
                    <a:lnTo>
                      <a:pt x="361883" y="0"/>
                    </a:lnTo>
                    <a:close/>
                  </a:path>
                </a:pathLst>
              </a:custGeom>
              <a:solidFill>
                <a:srgbClr val="343535"/>
              </a:solidFill>
              <a:ln w="12397" cap="flat">
                <a:solidFill>
                  <a:srgbClr val="34353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56" name="Group 255">
            <a:extLst>
              <a:ext uri="{FF2B5EF4-FFF2-40B4-BE49-F238E27FC236}">
                <a16:creationId xmlns:a16="http://schemas.microsoft.com/office/drawing/2014/main" id="{EC0FE829-0983-4BD8-9F13-F1212BEA7B3D}"/>
              </a:ext>
            </a:extLst>
          </p:cNvPr>
          <p:cNvGrpSpPr/>
          <p:nvPr/>
        </p:nvGrpSpPr>
        <p:grpSpPr>
          <a:xfrm>
            <a:off x="3116425" y="3760007"/>
            <a:ext cx="2134792" cy="802736"/>
            <a:chOff x="739880" y="4792560"/>
            <a:chExt cx="2134792" cy="802736"/>
          </a:xfrm>
        </p:grpSpPr>
        <p:sp>
          <p:nvSpPr>
            <p:cNvPr id="257" name="Forma libre: forma 9">
              <a:extLst>
                <a:ext uri="{FF2B5EF4-FFF2-40B4-BE49-F238E27FC236}">
                  <a16:creationId xmlns:a16="http://schemas.microsoft.com/office/drawing/2014/main" id="{7D7DB3F1-18FC-4CAF-9DC6-E1D0FD0277BA}"/>
                </a:ext>
              </a:extLst>
            </p:cNvPr>
            <p:cNvSpPr/>
            <p:nvPr/>
          </p:nvSpPr>
          <p:spPr>
            <a:xfrm>
              <a:off x="2640704" y="5003225"/>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58" name="Forma libre: forma 16">
              <a:extLst>
                <a:ext uri="{FF2B5EF4-FFF2-40B4-BE49-F238E27FC236}">
                  <a16:creationId xmlns:a16="http://schemas.microsoft.com/office/drawing/2014/main" id="{FB0601B6-ECA2-4B62-9505-514686D331C2}"/>
                </a:ext>
              </a:extLst>
            </p:cNvPr>
            <p:cNvSpPr/>
            <p:nvPr/>
          </p:nvSpPr>
          <p:spPr>
            <a:xfrm>
              <a:off x="1132853" y="4852686"/>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201" y="78104"/>
                    <a:pt x="402051" y="0"/>
                  </a:cubicBez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59" name="Forma libre: forma 21">
              <a:extLst>
                <a:ext uri="{FF2B5EF4-FFF2-40B4-BE49-F238E27FC236}">
                  <a16:creationId xmlns:a16="http://schemas.microsoft.com/office/drawing/2014/main" id="{07FF42D5-EF86-4405-9329-9C37956E1FA0}"/>
                </a:ext>
              </a:extLst>
            </p:cNvPr>
            <p:cNvSpPr/>
            <p:nvPr/>
          </p:nvSpPr>
          <p:spPr>
            <a:xfrm>
              <a:off x="863848" y="5003110"/>
              <a:ext cx="2009362"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343535"/>
            </a:solidFill>
            <a:ln w="11626" cap="flat">
              <a:solidFill>
                <a:srgbClr val="343535"/>
              </a:solidFill>
              <a:prstDash val="solid"/>
              <a:miter/>
            </a:ln>
          </p:spPr>
          <p:txBody>
            <a:bodyPr lIns="432000" rtlCol="0" anchor="ctr"/>
            <a:lstStyle/>
            <a:p>
              <a:pPr lvl="0" defTabSz="914400"/>
              <a:r>
                <a:rPr lang="pt-BR" sz="700" kern="0" dirty="0">
                  <a:solidFill>
                    <a:prstClr val="white"/>
                  </a:solidFill>
                </a:rPr>
                <a:t>Não disseminar e realizar treinamentos sobre o Código de Ética e Conduta e Política de Integridade aos colaboradores e terceiros</a:t>
              </a:r>
              <a:r>
                <a:rPr lang="pt-BR" sz="800" kern="0" dirty="0">
                  <a:solidFill>
                    <a:prstClr val="white"/>
                  </a:solidFill>
                </a:rPr>
                <a:t>.</a:t>
              </a:r>
              <a:endParaRPr kumimoji="0" lang="en-US" sz="800" b="0" i="0" u="none" strike="noStrike" kern="0" cap="none" spc="0" normalizeH="0" baseline="0" noProof="0" dirty="0">
                <a:ln>
                  <a:noFill/>
                </a:ln>
                <a:solidFill>
                  <a:prstClr val="white"/>
                </a:solidFill>
                <a:effectLst/>
                <a:uLnTx/>
                <a:uFillTx/>
              </a:endParaRPr>
            </a:p>
          </p:txBody>
        </p:sp>
        <p:grpSp>
          <p:nvGrpSpPr>
            <p:cNvPr id="260" name="Group 259">
              <a:extLst>
                <a:ext uri="{FF2B5EF4-FFF2-40B4-BE49-F238E27FC236}">
                  <a16:creationId xmlns:a16="http://schemas.microsoft.com/office/drawing/2014/main" id="{6F1A6497-EB8A-44BE-BBB9-07A9F4C38F10}"/>
                </a:ext>
              </a:extLst>
            </p:cNvPr>
            <p:cNvGrpSpPr/>
            <p:nvPr/>
          </p:nvGrpSpPr>
          <p:grpSpPr>
            <a:xfrm>
              <a:off x="739880" y="4792560"/>
              <a:ext cx="515117" cy="802736"/>
              <a:chOff x="983484" y="2469755"/>
              <a:chExt cx="693474" cy="693474"/>
            </a:xfrm>
          </p:grpSpPr>
          <p:sp>
            <p:nvSpPr>
              <p:cNvPr id="261" name="Elipse 68">
                <a:extLst>
                  <a:ext uri="{FF2B5EF4-FFF2-40B4-BE49-F238E27FC236}">
                    <a16:creationId xmlns:a16="http://schemas.microsoft.com/office/drawing/2014/main" id="{A976CAD2-BAC7-4586-9888-8268344DA759}"/>
                  </a:ext>
                </a:extLst>
              </p:cNvPr>
              <p:cNvSpPr/>
              <p:nvPr/>
            </p:nvSpPr>
            <p:spPr>
              <a:xfrm>
                <a:off x="983484" y="2469755"/>
                <a:ext cx="693474" cy="693474"/>
              </a:xfrm>
              <a:prstGeom prst="ellipse">
                <a:avLst/>
              </a:prstGeom>
              <a:noFill/>
              <a:ln w="12700" cap="flat" cmpd="sng" algn="ctr">
                <a:solidFill>
                  <a:srgbClr val="343535"/>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62" name="Forma libre: forma 23">
                <a:extLst>
                  <a:ext uri="{FF2B5EF4-FFF2-40B4-BE49-F238E27FC236}">
                    <a16:creationId xmlns:a16="http://schemas.microsoft.com/office/drawing/2014/main" id="{0F5C784D-9C13-40A3-AA4E-1C15BE94A8A8}"/>
                  </a:ext>
                </a:extLst>
              </p:cNvPr>
              <p:cNvSpPr/>
              <p:nvPr/>
            </p:nvSpPr>
            <p:spPr>
              <a:xfrm>
                <a:off x="1068010" y="2579011"/>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338D"/>
                  </a:solidFill>
                  <a:effectLst/>
                  <a:uLnTx/>
                  <a:uFillTx/>
                  <a:latin typeface="Arial"/>
                </a:endParaRPr>
              </a:p>
            </p:txBody>
          </p:sp>
          <p:sp>
            <p:nvSpPr>
              <p:cNvPr id="263" name="Forma libre: forma 24">
                <a:extLst>
                  <a:ext uri="{FF2B5EF4-FFF2-40B4-BE49-F238E27FC236}">
                    <a16:creationId xmlns:a16="http://schemas.microsoft.com/office/drawing/2014/main" id="{4820C28E-30E8-407F-9C79-771BEA5E7B9D}"/>
                  </a:ext>
                </a:extLst>
              </p:cNvPr>
              <p:cNvSpPr/>
              <p:nvPr/>
            </p:nvSpPr>
            <p:spPr>
              <a:xfrm>
                <a:off x="1048324" y="2538157"/>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407" y="0"/>
                      <a:pt x="0" y="162283"/>
                      <a:pt x="0" y="361883"/>
                    </a:cubicBezTo>
                    <a:cubicBezTo>
                      <a:pt x="0" y="561483"/>
                      <a:pt x="162283" y="723767"/>
                      <a:pt x="361883" y="723767"/>
                    </a:cubicBezTo>
                    <a:cubicBezTo>
                      <a:pt x="561483" y="723767"/>
                      <a:pt x="723767" y="561483"/>
                      <a:pt x="723767" y="361883"/>
                    </a:cubicBezTo>
                    <a:cubicBezTo>
                      <a:pt x="723767" y="162283"/>
                      <a:pt x="561483" y="0"/>
                      <a:pt x="361883" y="0"/>
                    </a:cubicBezTo>
                    <a:lnTo>
                      <a:pt x="361883" y="0"/>
                    </a:lnTo>
                    <a:close/>
                  </a:path>
                </a:pathLst>
              </a:custGeom>
              <a:solidFill>
                <a:srgbClr val="343535"/>
              </a:solidFill>
              <a:ln w="12397" cap="flat">
                <a:solidFill>
                  <a:srgbClr val="34353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64" name="Group 263">
            <a:extLst>
              <a:ext uri="{FF2B5EF4-FFF2-40B4-BE49-F238E27FC236}">
                <a16:creationId xmlns:a16="http://schemas.microsoft.com/office/drawing/2014/main" id="{B83B9B0A-DB23-44A7-9607-5D4E38A95CC1}"/>
              </a:ext>
            </a:extLst>
          </p:cNvPr>
          <p:cNvGrpSpPr/>
          <p:nvPr/>
        </p:nvGrpSpPr>
        <p:grpSpPr>
          <a:xfrm>
            <a:off x="3748901" y="5503747"/>
            <a:ext cx="2134792" cy="802736"/>
            <a:chOff x="739880" y="4792560"/>
            <a:chExt cx="2134792" cy="802736"/>
          </a:xfrm>
        </p:grpSpPr>
        <p:sp>
          <p:nvSpPr>
            <p:cNvPr id="265" name="Forma libre: forma 9">
              <a:extLst>
                <a:ext uri="{FF2B5EF4-FFF2-40B4-BE49-F238E27FC236}">
                  <a16:creationId xmlns:a16="http://schemas.microsoft.com/office/drawing/2014/main" id="{5EFA680B-11E8-472A-85BC-41A85FDFD5EB}"/>
                </a:ext>
              </a:extLst>
            </p:cNvPr>
            <p:cNvSpPr/>
            <p:nvPr/>
          </p:nvSpPr>
          <p:spPr>
            <a:xfrm>
              <a:off x="2640704" y="5003225"/>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66" name="Forma libre: forma 16">
              <a:extLst>
                <a:ext uri="{FF2B5EF4-FFF2-40B4-BE49-F238E27FC236}">
                  <a16:creationId xmlns:a16="http://schemas.microsoft.com/office/drawing/2014/main" id="{8B0BBECA-AFFB-4DCD-9CDE-CE4DA5CAABB6}"/>
                </a:ext>
              </a:extLst>
            </p:cNvPr>
            <p:cNvSpPr/>
            <p:nvPr/>
          </p:nvSpPr>
          <p:spPr>
            <a:xfrm>
              <a:off x="1132853" y="4852686"/>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201" y="78104"/>
                    <a:pt x="402051" y="0"/>
                  </a:cubicBez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67" name="Forma libre: forma 21">
              <a:extLst>
                <a:ext uri="{FF2B5EF4-FFF2-40B4-BE49-F238E27FC236}">
                  <a16:creationId xmlns:a16="http://schemas.microsoft.com/office/drawing/2014/main" id="{BC615FD6-46C6-4EF2-8B36-FF522888C05A}"/>
                </a:ext>
              </a:extLst>
            </p:cNvPr>
            <p:cNvSpPr/>
            <p:nvPr/>
          </p:nvSpPr>
          <p:spPr>
            <a:xfrm>
              <a:off x="881372" y="5003110"/>
              <a:ext cx="1991838"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343535"/>
            </a:solidFill>
            <a:ln w="11626" cap="flat">
              <a:solidFill>
                <a:srgbClr val="343535"/>
              </a:solidFill>
              <a:prstDash val="solid"/>
              <a:miter/>
            </a:ln>
          </p:spPr>
          <p:txBody>
            <a:bodyPr lIns="432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700" kern="0" dirty="0">
                  <a:solidFill>
                    <a:prstClr val="white"/>
                  </a:solidFill>
                </a:rPr>
                <a:t>Alegar </a:t>
              </a:r>
              <a:r>
                <a:rPr lang="en-US" sz="700" kern="0" dirty="0" err="1">
                  <a:solidFill>
                    <a:prstClr val="white"/>
                  </a:solidFill>
                </a:rPr>
                <a:t>desconhecimento</a:t>
              </a:r>
              <a:r>
                <a:rPr lang="en-US" sz="700" kern="0" dirty="0">
                  <a:solidFill>
                    <a:prstClr val="white"/>
                  </a:solidFill>
                </a:rPr>
                <a:t> </a:t>
              </a:r>
              <a:r>
                <a:rPr lang="en-US" sz="700" kern="0" dirty="0" err="1">
                  <a:solidFill>
                    <a:prstClr val="white"/>
                  </a:solidFill>
                </a:rPr>
                <a:t>ou</a:t>
              </a:r>
              <a:r>
                <a:rPr lang="en-US" sz="700" kern="0" dirty="0">
                  <a:solidFill>
                    <a:prstClr val="white"/>
                  </a:solidFill>
                </a:rPr>
                <a:t> </a:t>
              </a:r>
              <a:r>
                <a:rPr lang="en-US" sz="700" kern="0" dirty="0" err="1">
                  <a:solidFill>
                    <a:prstClr val="white"/>
                  </a:solidFill>
                </a:rPr>
                <a:t>descumprir</a:t>
              </a:r>
              <a:r>
                <a:rPr lang="en-US" sz="700" kern="0" dirty="0">
                  <a:solidFill>
                    <a:prstClr val="white"/>
                  </a:solidFill>
                </a:rPr>
                <a:t> com a </a:t>
              </a:r>
              <a:r>
                <a:rPr lang="en-US" sz="700" kern="0" dirty="0" err="1">
                  <a:solidFill>
                    <a:prstClr val="white"/>
                  </a:solidFill>
                </a:rPr>
                <a:t>legislação</a:t>
              </a:r>
              <a:r>
                <a:rPr lang="en-US" sz="700" kern="0" dirty="0">
                  <a:solidFill>
                    <a:prstClr val="white"/>
                  </a:solidFill>
                </a:rPr>
                <a:t> </a:t>
              </a:r>
              <a:r>
                <a:rPr lang="en-US" sz="700" kern="0" dirty="0" err="1">
                  <a:solidFill>
                    <a:prstClr val="white"/>
                  </a:solidFill>
                </a:rPr>
                <a:t>aplicável</a:t>
              </a:r>
              <a:r>
                <a:rPr lang="en-US" sz="700" kern="0" dirty="0">
                  <a:solidFill>
                    <a:prstClr val="white"/>
                  </a:solidFill>
                </a:rPr>
                <a:t> à Sustenidos.</a:t>
              </a:r>
              <a:endParaRPr kumimoji="0" lang="en-US" sz="700" b="0" i="0" u="none" strike="noStrike" kern="0" cap="none" spc="0" normalizeH="0" baseline="0" noProof="0" dirty="0">
                <a:ln>
                  <a:noFill/>
                </a:ln>
                <a:solidFill>
                  <a:prstClr val="white"/>
                </a:solidFill>
                <a:effectLst/>
                <a:uLnTx/>
                <a:uFillTx/>
              </a:endParaRPr>
            </a:p>
          </p:txBody>
        </p:sp>
        <p:grpSp>
          <p:nvGrpSpPr>
            <p:cNvPr id="268" name="Group 267">
              <a:extLst>
                <a:ext uri="{FF2B5EF4-FFF2-40B4-BE49-F238E27FC236}">
                  <a16:creationId xmlns:a16="http://schemas.microsoft.com/office/drawing/2014/main" id="{26B98613-AB6B-428B-B6D7-84DC60016377}"/>
                </a:ext>
              </a:extLst>
            </p:cNvPr>
            <p:cNvGrpSpPr/>
            <p:nvPr/>
          </p:nvGrpSpPr>
          <p:grpSpPr>
            <a:xfrm>
              <a:off x="739880" y="4792560"/>
              <a:ext cx="515117" cy="802736"/>
              <a:chOff x="983484" y="2469755"/>
              <a:chExt cx="693474" cy="693474"/>
            </a:xfrm>
          </p:grpSpPr>
          <p:sp>
            <p:nvSpPr>
              <p:cNvPr id="269" name="Elipse 68">
                <a:extLst>
                  <a:ext uri="{FF2B5EF4-FFF2-40B4-BE49-F238E27FC236}">
                    <a16:creationId xmlns:a16="http://schemas.microsoft.com/office/drawing/2014/main" id="{A8756447-F93B-40C1-978D-919578A5D9DA}"/>
                  </a:ext>
                </a:extLst>
              </p:cNvPr>
              <p:cNvSpPr/>
              <p:nvPr/>
            </p:nvSpPr>
            <p:spPr>
              <a:xfrm>
                <a:off x="983484" y="2469755"/>
                <a:ext cx="693474" cy="693474"/>
              </a:xfrm>
              <a:prstGeom prst="ellipse">
                <a:avLst/>
              </a:prstGeom>
              <a:noFill/>
              <a:ln w="12700" cap="flat" cmpd="sng" algn="ctr">
                <a:solidFill>
                  <a:srgbClr val="343535"/>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70" name="Forma libre: forma 23">
                <a:extLst>
                  <a:ext uri="{FF2B5EF4-FFF2-40B4-BE49-F238E27FC236}">
                    <a16:creationId xmlns:a16="http://schemas.microsoft.com/office/drawing/2014/main" id="{0FF53669-D4D1-4EF2-9D68-1035F37943C4}"/>
                  </a:ext>
                </a:extLst>
              </p:cNvPr>
              <p:cNvSpPr/>
              <p:nvPr/>
            </p:nvSpPr>
            <p:spPr>
              <a:xfrm>
                <a:off x="1068010" y="2579011"/>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338D"/>
                  </a:solidFill>
                  <a:effectLst/>
                  <a:uLnTx/>
                  <a:uFillTx/>
                  <a:latin typeface="Arial"/>
                </a:endParaRPr>
              </a:p>
            </p:txBody>
          </p:sp>
          <p:sp>
            <p:nvSpPr>
              <p:cNvPr id="271" name="Forma libre: forma 24">
                <a:extLst>
                  <a:ext uri="{FF2B5EF4-FFF2-40B4-BE49-F238E27FC236}">
                    <a16:creationId xmlns:a16="http://schemas.microsoft.com/office/drawing/2014/main" id="{AF33954C-3A45-45DC-828B-801CA7A8430A}"/>
                  </a:ext>
                </a:extLst>
              </p:cNvPr>
              <p:cNvSpPr/>
              <p:nvPr/>
            </p:nvSpPr>
            <p:spPr>
              <a:xfrm>
                <a:off x="1048324" y="2538157"/>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407" y="0"/>
                      <a:pt x="0" y="162283"/>
                      <a:pt x="0" y="361883"/>
                    </a:cubicBezTo>
                    <a:cubicBezTo>
                      <a:pt x="0" y="561483"/>
                      <a:pt x="162283" y="723767"/>
                      <a:pt x="361883" y="723767"/>
                    </a:cubicBezTo>
                    <a:cubicBezTo>
                      <a:pt x="561483" y="723767"/>
                      <a:pt x="723767" y="561483"/>
                      <a:pt x="723767" y="361883"/>
                    </a:cubicBezTo>
                    <a:cubicBezTo>
                      <a:pt x="723767" y="162283"/>
                      <a:pt x="561483" y="0"/>
                      <a:pt x="361883" y="0"/>
                    </a:cubicBezTo>
                    <a:lnTo>
                      <a:pt x="361883" y="0"/>
                    </a:lnTo>
                    <a:close/>
                  </a:path>
                </a:pathLst>
              </a:custGeom>
              <a:solidFill>
                <a:srgbClr val="343535"/>
              </a:solidFill>
              <a:ln w="12397" cap="flat">
                <a:solidFill>
                  <a:srgbClr val="34353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grpSp>
        <p:nvGrpSpPr>
          <p:cNvPr id="272" name="Group 271">
            <a:extLst>
              <a:ext uri="{FF2B5EF4-FFF2-40B4-BE49-F238E27FC236}">
                <a16:creationId xmlns:a16="http://schemas.microsoft.com/office/drawing/2014/main" id="{31DD2056-28F5-40D5-AA53-E0B8B20D14C5}"/>
              </a:ext>
            </a:extLst>
          </p:cNvPr>
          <p:cNvGrpSpPr/>
          <p:nvPr/>
        </p:nvGrpSpPr>
        <p:grpSpPr>
          <a:xfrm>
            <a:off x="4415715" y="7357401"/>
            <a:ext cx="2134792" cy="802736"/>
            <a:chOff x="739880" y="4792560"/>
            <a:chExt cx="2134792" cy="802736"/>
          </a:xfrm>
        </p:grpSpPr>
        <p:sp>
          <p:nvSpPr>
            <p:cNvPr id="273" name="Forma libre: forma 9">
              <a:extLst>
                <a:ext uri="{FF2B5EF4-FFF2-40B4-BE49-F238E27FC236}">
                  <a16:creationId xmlns:a16="http://schemas.microsoft.com/office/drawing/2014/main" id="{9259DDFF-C465-4105-A2F7-1175642DF58D}"/>
                </a:ext>
              </a:extLst>
            </p:cNvPr>
            <p:cNvSpPr/>
            <p:nvPr/>
          </p:nvSpPr>
          <p:spPr>
            <a:xfrm>
              <a:off x="2640704" y="5003225"/>
              <a:ext cx="233968" cy="546908"/>
            </a:xfrm>
            <a:custGeom>
              <a:avLst/>
              <a:gdLst>
                <a:gd name="connsiteX0" fmla="*/ 402175 w 396720"/>
                <a:gd name="connsiteY0" fmla="*/ 0 h 595080"/>
                <a:gd name="connsiteX1" fmla="*/ 402175 w 396720"/>
                <a:gd name="connsiteY1" fmla="*/ 437632 h 595080"/>
                <a:gd name="connsiteX2" fmla="*/ 0 w 396720"/>
                <a:gd name="connsiteY2" fmla="*/ 602023 h 595080"/>
                <a:gd name="connsiteX3" fmla="*/ 0 w 396720"/>
                <a:gd name="connsiteY3" fmla="*/ 0 h 595080"/>
                <a:gd name="connsiteX4" fmla="*/ 402175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175" y="0"/>
                  </a:moveTo>
                  <a:lnTo>
                    <a:pt x="402175" y="437632"/>
                  </a:lnTo>
                  <a:cubicBezTo>
                    <a:pt x="402175" y="437632"/>
                    <a:pt x="352213" y="520819"/>
                    <a:pt x="0" y="602023"/>
                  </a:cubicBezTo>
                  <a:lnTo>
                    <a:pt x="0" y="0"/>
                  </a:lnTo>
                  <a:lnTo>
                    <a:pt x="402175" y="0"/>
                  </a:ln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74" name="Forma libre: forma 16">
              <a:extLst>
                <a:ext uri="{FF2B5EF4-FFF2-40B4-BE49-F238E27FC236}">
                  <a16:creationId xmlns:a16="http://schemas.microsoft.com/office/drawing/2014/main" id="{CAA652DE-ADC0-4D9F-AF49-4AC8962ACCD3}"/>
                </a:ext>
              </a:extLst>
            </p:cNvPr>
            <p:cNvSpPr/>
            <p:nvPr/>
          </p:nvSpPr>
          <p:spPr>
            <a:xfrm>
              <a:off x="1132853" y="4852686"/>
              <a:ext cx="233968" cy="546908"/>
            </a:xfrm>
            <a:custGeom>
              <a:avLst/>
              <a:gdLst>
                <a:gd name="connsiteX0" fmla="*/ 402051 w 396720"/>
                <a:gd name="connsiteY0" fmla="*/ 0 h 595080"/>
                <a:gd name="connsiteX1" fmla="*/ 402051 w 396720"/>
                <a:gd name="connsiteY1" fmla="*/ 595081 h 595080"/>
                <a:gd name="connsiteX2" fmla="*/ 0 w 396720"/>
                <a:gd name="connsiteY2" fmla="*/ 595081 h 595080"/>
                <a:gd name="connsiteX3" fmla="*/ 0 w 396720"/>
                <a:gd name="connsiteY3" fmla="*/ 157448 h 595080"/>
                <a:gd name="connsiteX4" fmla="*/ 402051 w 396720"/>
                <a:gd name="connsiteY4" fmla="*/ 0 h 5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720" h="595080">
                  <a:moveTo>
                    <a:pt x="402051" y="0"/>
                  </a:moveTo>
                  <a:lnTo>
                    <a:pt x="402051" y="595081"/>
                  </a:lnTo>
                  <a:lnTo>
                    <a:pt x="0" y="595081"/>
                  </a:lnTo>
                  <a:lnTo>
                    <a:pt x="0" y="157448"/>
                  </a:lnTo>
                  <a:cubicBezTo>
                    <a:pt x="0" y="157448"/>
                    <a:pt x="36201" y="78104"/>
                    <a:pt x="402051" y="0"/>
                  </a:cubicBezTo>
                  <a:close/>
                </a:path>
              </a:pathLst>
            </a:custGeom>
            <a:solidFill>
              <a:srgbClr val="343535"/>
            </a:solidFill>
            <a:ln w="11626"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sp>
          <p:nvSpPr>
            <p:cNvPr id="275" name="Forma libre: forma 21">
              <a:extLst>
                <a:ext uri="{FF2B5EF4-FFF2-40B4-BE49-F238E27FC236}">
                  <a16:creationId xmlns:a16="http://schemas.microsoft.com/office/drawing/2014/main" id="{000A1D90-4E6E-4766-A7B4-3E491065FEF0}"/>
                </a:ext>
              </a:extLst>
            </p:cNvPr>
            <p:cNvSpPr/>
            <p:nvPr/>
          </p:nvSpPr>
          <p:spPr>
            <a:xfrm>
              <a:off x="881734" y="5003110"/>
              <a:ext cx="1991476" cy="398787"/>
            </a:xfrm>
            <a:custGeom>
              <a:avLst/>
              <a:gdLst>
                <a:gd name="connsiteX0" fmla="*/ 0 w 3173763"/>
                <a:gd name="connsiteY0" fmla="*/ 0 h 433912"/>
                <a:gd name="connsiteX1" fmla="*/ 3181574 w 3173763"/>
                <a:gd name="connsiteY1" fmla="*/ 0 h 433912"/>
                <a:gd name="connsiteX2" fmla="*/ 3181574 w 3173763"/>
                <a:gd name="connsiteY2" fmla="*/ 437756 h 433912"/>
                <a:gd name="connsiteX3" fmla="*/ 0 w 3173763"/>
                <a:gd name="connsiteY3" fmla="*/ 437756 h 433912"/>
              </a:gdLst>
              <a:ahLst/>
              <a:cxnLst>
                <a:cxn ang="0">
                  <a:pos x="connsiteX0" y="connsiteY0"/>
                </a:cxn>
                <a:cxn ang="0">
                  <a:pos x="connsiteX1" y="connsiteY1"/>
                </a:cxn>
                <a:cxn ang="0">
                  <a:pos x="connsiteX2" y="connsiteY2"/>
                </a:cxn>
                <a:cxn ang="0">
                  <a:pos x="connsiteX3" y="connsiteY3"/>
                </a:cxn>
              </a:cxnLst>
              <a:rect l="l" t="t" r="r" b="b"/>
              <a:pathLst>
                <a:path w="3173763" h="433912">
                  <a:moveTo>
                    <a:pt x="0" y="0"/>
                  </a:moveTo>
                  <a:lnTo>
                    <a:pt x="3181574" y="0"/>
                  </a:lnTo>
                  <a:lnTo>
                    <a:pt x="3181574" y="437756"/>
                  </a:lnTo>
                  <a:lnTo>
                    <a:pt x="0" y="437756"/>
                  </a:lnTo>
                  <a:close/>
                </a:path>
              </a:pathLst>
            </a:custGeom>
            <a:solidFill>
              <a:srgbClr val="343535"/>
            </a:solidFill>
            <a:ln w="11626" cap="flat">
              <a:solidFill>
                <a:srgbClr val="343535"/>
              </a:solidFill>
              <a:prstDash val="solid"/>
              <a:miter/>
            </a:ln>
          </p:spPr>
          <p:txBody>
            <a:bodyPr lIns="432000" rtlCol="0" anchor="ctr"/>
            <a:lstStyle/>
            <a:p>
              <a:pPr lvl="0" defTabSz="914400"/>
              <a:r>
                <a:rPr kumimoji="0" lang="en-US" sz="700" b="0" i="0" u="none" strike="noStrike" kern="0" cap="none" spc="0" normalizeH="0" baseline="0" noProof="0" dirty="0" err="1">
                  <a:ln>
                    <a:noFill/>
                  </a:ln>
                  <a:solidFill>
                    <a:prstClr val="white"/>
                  </a:solidFill>
                  <a:effectLst/>
                  <a:uLnTx/>
                  <a:uFillTx/>
                </a:rPr>
                <a:t>Associar</a:t>
              </a:r>
              <a:r>
                <a:rPr kumimoji="0" lang="en-US" sz="700" b="0" i="0" u="none" strike="noStrike" kern="0" cap="none" spc="0" normalizeH="0" baseline="0" noProof="0" dirty="0">
                  <a:ln>
                    <a:noFill/>
                  </a:ln>
                  <a:solidFill>
                    <a:prstClr val="white"/>
                  </a:solidFill>
                  <a:effectLst/>
                  <a:uLnTx/>
                  <a:uFillTx/>
                </a:rPr>
                <a:t> a </a:t>
              </a:r>
              <a:r>
                <a:rPr lang="pt-BR" sz="700" kern="0" dirty="0">
                  <a:solidFill>
                    <a:prstClr val="white"/>
                  </a:solidFill>
                </a:rPr>
                <a:t>imagem da Sustenidos com pessoas físicas ou jurídicas envolvidas em escândalos.</a:t>
              </a:r>
              <a:endParaRPr kumimoji="0" lang="en-US" sz="700" b="0" i="0" u="none" strike="noStrike" kern="0" cap="none" spc="0" normalizeH="0" baseline="0" noProof="0" dirty="0">
                <a:ln>
                  <a:noFill/>
                </a:ln>
                <a:solidFill>
                  <a:prstClr val="white"/>
                </a:solidFill>
                <a:effectLst/>
                <a:uLnTx/>
                <a:uFillTx/>
              </a:endParaRPr>
            </a:p>
          </p:txBody>
        </p:sp>
        <p:grpSp>
          <p:nvGrpSpPr>
            <p:cNvPr id="276" name="Group 275">
              <a:extLst>
                <a:ext uri="{FF2B5EF4-FFF2-40B4-BE49-F238E27FC236}">
                  <a16:creationId xmlns:a16="http://schemas.microsoft.com/office/drawing/2014/main" id="{0F87CEBA-29B2-4192-B9A9-C40223510150}"/>
                </a:ext>
              </a:extLst>
            </p:cNvPr>
            <p:cNvGrpSpPr/>
            <p:nvPr/>
          </p:nvGrpSpPr>
          <p:grpSpPr>
            <a:xfrm>
              <a:off x="739880" y="4792560"/>
              <a:ext cx="515117" cy="802736"/>
              <a:chOff x="983484" y="2469755"/>
              <a:chExt cx="693474" cy="693474"/>
            </a:xfrm>
          </p:grpSpPr>
          <p:sp>
            <p:nvSpPr>
              <p:cNvPr id="277" name="Elipse 68">
                <a:extLst>
                  <a:ext uri="{FF2B5EF4-FFF2-40B4-BE49-F238E27FC236}">
                    <a16:creationId xmlns:a16="http://schemas.microsoft.com/office/drawing/2014/main" id="{D9A10324-8B30-4A37-8413-F1B5AC247587}"/>
                  </a:ext>
                </a:extLst>
              </p:cNvPr>
              <p:cNvSpPr/>
              <p:nvPr/>
            </p:nvSpPr>
            <p:spPr>
              <a:xfrm>
                <a:off x="983484" y="2469755"/>
                <a:ext cx="693474" cy="693474"/>
              </a:xfrm>
              <a:prstGeom prst="ellipse">
                <a:avLst/>
              </a:prstGeom>
              <a:noFill/>
              <a:ln w="12700" cap="flat" cmpd="sng" algn="ctr">
                <a:solidFill>
                  <a:srgbClr val="343535"/>
                </a:solidFill>
                <a:prstDash val="solid"/>
                <a:miter lim="800000"/>
              </a:ln>
              <a:effectLst/>
            </p:spPr>
            <p:txBody>
              <a:bodyPr lIns="40500" tIns="40500" rIns="40500" bIns="405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
            <p:nvSpPr>
              <p:cNvPr id="278" name="Forma libre: forma 23">
                <a:extLst>
                  <a:ext uri="{FF2B5EF4-FFF2-40B4-BE49-F238E27FC236}">
                    <a16:creationId xmlns:a16="http://schemas.microsoft.com/office/drawing/2014/main" id="{0AEDAF4D-D4CB-48CC-8148-63D8D73BAAF6}"/>
                  </a:ext>
                </a:extLst>
              </p:cNvPr>
              <p:cNvSpPr/>
              <p:nvPr/>
            </p:nvSpPr>
            <p:spPr>
              <a:xfrm>
                <a:off x="1068010" y="2579011"/>
                <a:ext cx="531526" cy="531526"/>
              </a:xfrm>
              <a:custGeom>
                <a:avLst/>
                <a:gdLst>
                  <a:gd name="connsiteX0" fmla="*/ 337088 w 669465"/>
                  <a:gd name="connsiteY0" fmla="*/ 674177 h 669465"/>
                  <a:gd name="connsiteX1" fmla="*/ 0 w 669465"/>
                  <a:gd name="connsiteY1" fmla="*/ 337088 h 669465"/>
                  <a:gd name="connsiteX2" fmla="*/ 337088 w 669465"/>
                  <a:gd name="connsiteY2" fmla="*/ 0 h 669465"/>
                  <a:gd name="connsiteX3" fmla="*/ 674177 w 669465"/>
                  <a:gd name="connsiteY3" fmla="*/ 337088 h 669465"/>
                  <a:gd name="connsiteX4" fmla="*/ 337088 w 669465"/>
                  <a:gd name="connsiteY4" fmla="*/ 674177 h 66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465" h="669465">
                    <a:moveTo>
                      <a:pt x="337088" y="674177"/>
                    </a:moveTo>
                    <a:cubicBezTo>
                      <a:pt x="151250" y="674177"/>
                      <a:pt x="0" y="522927"/>
                      <a:pt x="0" y="337088"/>
                    </a:cubicBezTo>
                    <a:cubicBezTo>
                      <a:pt x="0" y="151250"/>
                      <a:pt x="151250" y="0"/>
                      <a:pt x="337088" y="0"/>
                    </a:cubicBezTo>
                    <a:cubicBezTo>
                      <a:pt x="522927" y="0"/>
                      <a:pt x="674177" y="151250"/>
                      <a:pt x="674177" y="337088"/>
                    </a:cubicBezTo>
                    <a:cubicBezTo>
                      <a:pt x="674177" y="522927"/>
                      <a:pt x="522927" y="674177"/>
                      <a:pt x="337088" y="674177"/>
                    </a:cubicBezTo>
                    <a:close/>
                  </a:path>
                </a:pathLst>
              </a:custGeom>
              <a:solidFill>
                <a:srgbClr val="FFFFFF"/>
              </a:solidFill>
              <a:ln w="12397" cap="flat">
                <a:noFill/>
                <a:prstDash val="solid"/>
                <a:miter/>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338D"/>
                  </a:solidFill>
                  <a:effectLst/>
                  <a:uLnTx/>
                  <a:uFillTx/>
                  <a:latin typeface="Arial"/>
                </a:endParaRPr>
              </a:p>
            </p:txBody>
          </p:sp>
          <p:sp>
            <p:nvSpPr>
              <p:cNvPr id="279" name="Forma libre: forma 24">
                <a:extLst>
                  <a:ext uri="{FF2B5EF4-FFF2-40B4-BE49-F238E27FC236}">
                    <a16:creationId xmlns:a16="http://schemas.microsoft.com/office/drawing/2014/main" id="{8825282E-BFEC-46DA-B4CA-0DB3F8CDC5DE}"/>
                  </a:ext>
                </a:extLst>
              </p:cNvPr>
              <p:cNvSpPr/>
              <p:nvPr/>
            </p:nvSpPr>
            <p:spPr>
              <a:xfrm>
                <a:off x="1048324" y="2538157"/>
                <a:ext cx="570898" cy="570898"/>
              </a:xfrm>
              <a:custGeom>
                <a:avLst/>
                <a:gdLst>
                  <a:gd name="connsiteX0" fmla="*/ 361883 w 719055"/>
                  <a:gd name="connsiteY0" fmla="*/ 49590 h 719055"/>
                  <a:gd name="connsiteX1" fmla="*/ 674177 w 719055"/>
                  <a:gd name="connsiteY1" fmla="*/ 361883 h 719055"/>
                  <a:gd name="connsiteX2" fmla="*/ 361883 w 719055"/>
                  <a:gd name="connsiteY2" fmla="*/ 674177 h 719055"/>
                  <a:gd name="connsiteX3" fmla="*/ 49590 w 719055"/>
                  <a:gd name="connsiteY3" fmla="*/ 361883 h 719055"/>
                  <a:gd name="connsiteX4" fmla="*/ 361883 w 719055"/>
                  <a:gd name="connsiteY4" fmla="*/ 49590 h 719055"/>
                  <a:gd name="connsiteX5" fmla="*/ 361883 w 719055"/>
                  <a:gd name="connsiteY5" fmla="*/ 0 h 719055"/>
                  <a:gd name="connsiteX6" fmla="*/ 0 w 719055"/>
                  <a:gd name="connsiteY6" fmla="*/ 361883 h 719055"/>
                  <a:gd name="connsiteX7" fmla="*/ 361883 w 719055"/>
                  <a:gd name="connsiteY7" fmla="*/ 723767 h 719055"/>
                  <a:gd name="connsiteX8" fmla="*/ 723767 w 719055"/>
                  <a:gd name="connsiteY8" fmla="*/ 361883 h 719055"/>
                  <a:gd name="connsiteX9" fmla="*/ 361883 w 719055"/>
                  <a:gd name="connsiteY9" fmla="*/ 0 h 719055"/>
                  <a:gd name="connsiteX10" fmla="*/ 361883 w 719055"/>
                  <a:gd name="connsiteY10" fmla="*/ 0 h 71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055" h="719055">
                    <a:moveTo>
                      <a:pt x="361883" y="49590"/>
                    </a:moveTo>
                    <a:cubicBezTo>
                      <a:pt x="534333" y="49590"/>
                      <a:pt x="674177" y="189434"/>
                      <a:pt x="674177" y="361883"/>
                    </a:cubicBezTo>
                    <a:cubicBezTo>
                      <a:pt x="674177" y="534333"/>
                      <a:pt x="534333" y="674177"/>
                      <a:pt x="361883" y="674177"/>
                    </a:cubicBezTo>
                    <a:cubicBezTo>
                      <a:pt x="189434" y="674177"/>
                      <a:pt x="49590" y="534333"/>
                      <a:pt x="49590" y="361883"/>
                    </a:cubicBezTo>
                    <a:cubicBezTo>
                      <a:pt x="49590" y="189434"/>
                      <a:pt x="189434" y="49590"/>
                      <a:pt x="361883" y="49590"/>
                    </a:cubicBezTo>
                    <a:moveTo>
                      <a:pt x="361883" y="0"/>
                    </a:moveTo>
                    <a:cubicBezTo>
                      <a:pt x="162407" y="0"/>
                      <a:pt x="0" y="162283"/>
                      <a:pt x="0" y="361883"/>
                    </a:cubicBezTo>
                    <a:cubicBezTo>
                      <a:pt x="0" y="561483"/>
                      <a:pt x="162283" y="723767"/>
                      <a:pt x="361883" y="723767"/>
                    </a:cubicBezTo>
                    <a:cubicBezTo>
                      <a:pt x="561483" y="723767"/>
                      <a:pt x="723767" y="561483"/>
                      <a:pt x="723767" y="361883"/>
                    </a:cubicBezTo>
                    <a:cubicBezTo>
                      <a:pt x="723767" y="162283"/>
                      <a:pt x="561483" y="0"/>
                      <a:pt x="361883" y="0"/>
                    </a:cubicBezTo>
                    <a:lnTo>
                      <a:pt x="361883" y="0"/>
                    </a:lnTo>
                    <a:close/>
                  </a:path>
                </a:pathLst>
              </a:custGeom>
              <a:solidFill>
                <a:srgbClr val="343535"/>
              </a:solidFill>
              <a:ln w="12397" cap="flat">
                <a:solidFill>
                  <a:srgbClr val="343535"/>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Arial"/>
                </a:endParaRPr>
              </a:p>
            </p:txBody>
          </p:sp>
        </p:grpSp>
      </p:grpSp>
      <p:sp>
        <p:nvSpPr>
          <p:cNvPr id="280" name="Rectangle 279">
            <a:extLst>
              <a:ext uri="{FF2B5EF4-FFF2-40B4-BE49-F238E27FC236}">
                <a16:creationId xmlns:a16="http://schemas.microsoft.com/office/drawing/2014/main" id="{75890D0B-2ADF-43AF-9E28-44A39966211B}"/>
              </a:ext>
            </a:extLst>
          </p:cNvPr>
          <p:cNvSpPr/>
          <p:nvPr/>
        </p:nvSpPr>
        <p:spPr>
          <a:xfrm>
            <a:off x="1887534" y="7570564"/>
            <a:ext cx="298479" cy="338554"/>
          </a:xfrm>
          <a:prstGeom prst="rect">
            <a:avLst/>
          </a:prstGeom>
        </p:spPr>
        <p:txBody>
          <a:bodyPr wrap="none">
            <a:spAutoFit/>
          </a:bodyPr>
          <a:lstStyle/>
          <a:p>
            <a:pPr lvl="0" algn="ctr" defTabSz="914400">
              <a:defRPr/>
            </a:pPr>
            <a:r>
              <a:rPr lang="en-US" sz="1600" b="1" kern="0" dirty="0">
                <a:solidFill>
                  <a:srgbClr val="00BAAE"/>
                </a:solidFill>
                <a:latin typeface="Arial"/>
              </a:rPr>
              <a:t>5</a:t>
            </a:r>
          </a:p>
        </p:txBody>
      </p:sp>
      <p:sp>
        <p:nvSpPr>
          <p:cNvPr id="281" name="Rectangle 280">
            <a:extLst>
              <a:ext uri="{FF2B5EF4-FFF2-40B4-BE49-F238E27FC236}">
                <a16:creationId xmlns:a16="http://schemas.microsoft.com/office/drawing/2014/main" id="{05CCBC96-62D4-4F71-BC5A-8914D0508FCE}"/>
              </a:ext>
            </a:extLst>
          </p:cNvPr>
          <p:cNvSpPr/>
          <p:nvPr/>
        </p:nvSpPr>
        <p:spPr>
          <a:xfrm>
            <a:off x="3506248" y="4832091"/>
            <a:ext cx="298479" cy="338554"/>
          </a:xfrm>
          <a:prstGeom prst="rect">
            <a:avLst/>
          </a:prstGeom>
        </p:spPr>
        <p:txBody>
          <a:bodyPr wrap="none">
            <a:spAutoFit/>
          </a:bodyPr>
          <a:lstStyle/>
          <a:p>
            <a:pPr lvl="0" algn="ctr" defTabSz="914400">
              <a:defRPr/>
            </a:pPr>
            <a:r>
              <a:rPr lang="en-US" sz="1600" b="1" kern="0" dirty="0">
                <a:solidFill>
                  <a:srgbClr val="00BAAE"/>
                </a:solidFill>
                <a:latin typeface="Arial"/>
              </a:rPr>
              <a:t>7</a:t>
            </a:r>
          </a:p>
        </p:txBody>
      </p:sp>
      <p:sp>
        <p:nvSpPr>
          <p:cNvPr id="282" name="Rectangle 281">
            <a:extLst>
              <a:ext uri="{FF2B5EF4-FFF2-40B4-BE49-F238E27FC236}">
                <a16:creationId xmlns:a16="http://schemas.microsoft.com/office/drawing/2014/main" id="{AAC41902-04CA-41C7-9C38-D82E83BEBD1C}"/>
              </a:ext>
            </a:extLst>
          </p:cNvPr>
          <p:cNvSpPr/>
          <p:nvPr/>
        </p:nvSpPr>
        <p:spPr>
          <a:xfrm>
            <a:off x="4193527" y="6593895"/>
            <a:ext cx="298479" cy="338554"/>
          </a:xfrm>
          <a:prstGeom prst="rect">
            <a:avLst/>
          </a:prstGeom>
        </p:spPr>
        <p:txBody>
          <a:bodyPr wrap="none">
            <a:spAutoFit/>
          </a:bodyPr>
          <a:lstStyle/>
          <a:p>
            <a:pPr lvl="0" algn="ctr" defTabSz="914400">
              <a:defRPr/>
            </a:pPr>
            <a:r>
              <a:rPr lang="en-US" sz="1600" b="1" kern="0" dirty="0">
                <a:solidFill>
                  <a:srgbClr val="00BAAE"/>
                </a:solidFill>
                <a:latin typeface="Arial"/>
              </a:rPr>
              <a:t>9</a:t>
            </a:r>
          </a:p>
        </p:txBody>
      </p:sp>
      <p:sp>
        <p:nvSpPr>
          <p:cNvPr id="283" name="Rectangle 282">
            <a:extLst>
              <a:ext uri="{FF2B5EF4-FFF2-40B4-BE49-F238E27FC236}">
                <a16:creationId xmlns:a16="http://schemas.microsoft.com/office/drawing/2014/main" id="{9549C69A-E06B-4552-BEFC-FC100924DCFE}"/>
              </a:ext>
            </a:extLst>
          </p:cNvPr>
          <p:cNvSpPr/>
          <p:nvPr/>
        </p:nvSpPr>
        <p:spPr>
          <a:xfrm>
            <a:off x="850361" y="4861080"/>
            <a:ext cx="298479" cy="338554"/>
          </a:xfrm>
          <a:prstGeom prst="rect">
            <a:avLst/>
          </a:prstGeom>
        </p:spPr>
        <p:txBody>
          <a:bodyPr wrap="none">
            <a:spAutoFit/>
          </a:bodyPr>
          <a:lstStyle/>
          <a:p>
            <a:pPr lvl="0" algn="ctr" defTabSz="914400">
              <a:defRPr/>
            </a:pPr>
            <a:r>
              <a:rPr lang="en-US" sz="1600" b="1" kern="0" dirty="0">
                <a:solidFill>
                  <a:srgbClr val="343535"/>
                </a:solidFill>
                <a:latin typeface="Arial"/>
              </a:rPr>
              <a:t>2</a:t>
            </a:r>
          </a:p>
        </p:txBody>
      </p:sp>
      <p:sp>
        <p:nvSpPr>
          <p:cNvPr id="284" name="Rectangle 283">
            <a:extLst>
              <a:ext uri="{FF2B5EF4-FFF2-40B4-BE49-F238E27FC236}">
                <a16:creationId xmlns:a16="http://schemas.microsoft.com/office/drawing/2014/main" id="{427DB8B4-7005-4E12-ABC7-9BDB9F291D26}"/>
              </a:ext>
            </a:extLst>
          </p:cNvPr>
          <p:cNvSpPr/>
          <p:nvPr/>
        </p:nvSpPr>
        <p:spPr>
          <a:xfrm>
            <a:off x="1681446" y="6613531"/>
            <a:ext cx="298479" cy="338554"/>
          </a:xfrm>
          <a:prstGeom prst="rect">
            <a:avLst/>
          </a:prstGeom>
        </p:spPr>
        <p:txBody>
          <a:bodyPr wrap="none">
            <a:spAutoFit/>
          </a:bodyPr>
          <a:lstStyle/>
          <a:p>
            <a:pPr lvl="0" algn="ctr" defTabSz="914400">
              <a:defRPr/>
            </a:pPr>
            <a:r>
              <a:rPr lang="en-US" sz="1600" b="1" kern="0" dirty="0">
                <a:solidFill>
                  <a:srgbClr val="343535"/>
                </a:solidFill>
                <a:latin typeface="Arial"/>
              </a:rPr>
              <a:t>4</a:t>
            </a:r>
          </a:p>
        </p:txBody>
      </p:sp>
      <p:sp>
        <p:nvSpPr>
          <p:cNvPr id="285" name="Rectangle 284">
            <a:extLst>
              <a:ext uri="{FF2B5EF4-FFF2-40B4-BE49-F238E27FC236}">
                <a16:creationId xmlns:a16="http://schemas.microsoft.com/office/drawing/2014/main" id="{C6777E57-59E8-43DF-BD71-4C9A08F77403}"/>
              </a:ext>
            </a:extLst>
          </p:cNvPr>
          <p:cNvSpPr/>
          <p:nvPr/>
        </p:nvSpPr>
        <p:spPr>
          <a:xfrm>
            <a:off x="3220474" y="3993354"/>
            <a:ext cx="298479" cy="338554"/>
          </a:xfrm>
          <a:prstGeom prst="rect">
            <a:avLst/>
          </a:prstGeom>
        </p:spPr>
        <p:txBody>
          <a:bodyPr wrap="none">
            <a:spAutoFit/>
          </a:bodyPr>
          <a:lstStyle/>
          <a:p>
            <a:pPr lvl="0" algn="ctr" defTabSz="914400">
              <a:defRPr/>
            </a:pPr>
            <a:r>
              <a:rPr lang="en-US" sz="1600" b="1" kern="0" dirty="0">
                <a:solidFill>
                  <a:srgbClr val="343535"/>
                </a:solidFill>
                <a:latin typeface="Arial"/>
              </a:rPr>
              <a:t>6</a:t>
            </a:r>
          </a:p>
        </p:txBody>
      </p:sp>
      <p:sp>
        <p:nvSpPr>
          <p:cNvPr id="286" name="Rectangle 285">
            <a:extLst>
              <a:ext uri="{FF2B5EF4-FFF2-40B4-BE49-F238E27FC236}">
                <a16:creationId xmlns:a16="http://schemas.microsoft.com/office/drawing/2014/main" id="{F9D18BCC-9675-466F-8CAD-32B11593F157}"/>
              </a:ext>
            </a:extLst>
          </p:cNvPr>
          <p:cNvSpPr/>
          <p:nvPr/>
        </p:nvSpPr>
        <p:spPr>
          <a:xfrm>
            <a:off x="3859445" y="5756687"/>
            <a:ext cx="298479" cy="338554"/>
          </a:xfrm>
          <a:prstGeom prst="rect">
            <a:avLst/>
          </a:prstGeom>
        </p:spPr>
        <p:txBody>
          <a:bodyPr wrap="none">
            <a:spAutoFit/>
          </a:bodyPr>
          <a:lstStyle/>
          <a:p>
            <a:pPr lvl="0" algn="ctr" defTabSz="914400">
              <a:defRPr/>
            </a:pPr>
            <a:r>
              <a:rPr lang="en-US" sz="1600" b="1" kern="0" dirty="0">
                <a:solidFill>
                  <a:srgbClr val="343535"/>
                </a:solidFill>
                <a:latin typeface="Arial"/>
              </a:rPr>
              <a:t>8</a:t>
            </a:r>
          </a:p>
        </p:txBody>
      </p:sp>
      <p:sp>
        <p:nvSpPr>
          <p:cNvPr id="287" name="Rectangle 286">
            <a:extLst>
              <a:ext uri="{FF2B5EF4-FFF2-40B4-BE49-F238E27FC236}">
                <a16:creationId xmlns:a16="http://schemas.microsoft.com/office/drawing/2014/main" id="{72664E3B-3B18-4F96-BC1E-5756296C11AE}"/>
              </a:ext>
            </a:extLst>
          </p:cNvPr>
          <p:cNvSpPr/>
          <p:nvPr/>
        </p:nvSpPr>
        <p:spPr>
          <a:xfrm>
            <a:off x="4458528" y="7578845"/>
            <a:ext cx="412293" cy="338554"/>
          </a:xfrm>
          <a:prstGeom prst="rect">
            <a:avLst/>
          </a:prstGeom>
        </p:spPr>
        <p:txBody>
          <a:bodyPr wrap="none">
            <a:spAutoFit/>
          </a:bodyPr>
          <a:lstStyle/>
          <a:p>
            <a:pPr lvl="0" algn="ctr" defTabSz="914400">
              <a:defRPr/>
            </a:pPr>
            <a:r>
              <a:rPr lang="en-US" sz="1600" b="1" kern="0" dirty="0">
                <a:solidFill>
                  <a:srgbClr val="343535"/>
                </a:solidFill>
                <a:latin typeface="Arial"/>
              </a:rPr>
              <a:t>10</a:t>
            </a:r>
          </a:p>
        </p:txBody>
      </p:sp>
      <p:sp>
        <p:nvSpPr>
          <p:cNvPr id="9" name="TextBox 8">
            <a:extLst>
              <a:ext uri="{FF2B5EF4-FFF2-40B4-BE49-F238E27FC236}">
                <a16:creationId xmlns:a16="http://schemas.microsoft.com/office/drawing/2014/main" id="{437D7F29-53C3-4D1E-A8D6-DEC26155EF72}"/>
              </a:ext>
            </a:extLst>
          </p:cNvPr>
          <p:cNvSpPr txBox="1"/>
          <p:nvPr/>
        </p:nvSpPr>
        <p:spPr>
          <a:xfrm>
            <a:off x="259981" y="8243468"/>
            <a:ext cx="6173542" cy="577081"/>
          </a:xfrm>
          <a:prstGeom prst="rect">
            <a:avLst/>
          </a:prstGeom>
          <a:noFill/>
        </p:spPr>
        <p:txBody>
          <a:bodyPr wrap="square" rtlCol="0">
            <a:spAutoFit/>
          </a:bodyPr>
          <a:lstStyle/>
          <a:p>
            <a:r>
              <a:rPr lang="pt-BR" sz="1050" dirty="0">
                <a:solidFill>
                  <a:srgbClr val="343535"/>
                </a:solidFill>
              </a:rPr>
              <a:t>*PEP: São pessoas expostas politicamente os ocupantes de cargos e funções públicas listadas nas normas de Prevenção a Lavagem de Dinheiro e Financiamento do Terrorismo editadas pelos órgãos reguladores e fiscalizadores.</a:t>
            </a:r>
          </a:p>
        </p:txBody>
      </p:sp>
    </p:spTree>
    <p:extLst>
      <p:ext uri="{BB962C8B-B14F-4D97-AF65-F5344CB8AC3E}">
        <p14:creationId xmlns:p14="http://schemas.microsoft.com/office/powerpoint/2010/main" val="94643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p:txBody>
          <a:bodyPr>
            <a:norm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Assédio, Intimidação </a:t>
            </a:r>
            <a:br>
              <a:rPr lang="pt-BR" sz="3200" b="1" dirty="0">
                <a:solidFill>
                  <a:srgbClr val="343535"/>
                </a:solidFill>
                <a:latin typeface="Calibri" panose="020F0502020204030204"/>
                <a:ea typeface="+mn-ea"/>
                <a:cs typeface="+mn-cs"/>
              </a:rPr>
            </a:br>
            <a:r>
              <a:rPr lang="pt-BR" sz="3200" b="1" dirty="0">
                <a:solidFill>
                  <a:srgbClr val="343535"/>
                </a:solidFill>
                <a:latin typeface="Calibri" panose="020F0502020204030204"/>
                <a:ea typeface="+mn-ea"/>
                <a:cs typeface="+mn-cs"/>
              </a:rPr>
              <a:t>e Bullying</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471477" y="2553066"/>
            <a:ext cx="2835931" cy="1552403"/>
          </a:xfrm>
        </p:spPr>
        <p:txBody>
          <a:bodyPr>
            <a:noAutofit/>
          </a:bodyPr>
          <a:lstStyle/>
          <a:p>
            <a:pPr marL="0" indent="0">
              <a:buNone/>
            </a:pPr>
            <a:r>
              <a:rPr lang="pt-BR" sz="1400" b="1" cap="all" dirty="0">
                <a:solidFill>
                  <a:srgbClr val="00BAAE"/>
                </a:solidFill>
              </a:rPr>
              <a:t>A Sustenidos espera relações respeitosas e livres de agressão e intimidação em suas dependências ou fora delas, por isso proíbe atos de assédio, intimidação e bullying e repudia:</a:t>
            </a:r>
          </a:p>
        </p:txBody>
      </p:sp>
      <p:sp>
        <p:nvSpPr>
          <p:cNvPr id="8" name="Rectangle 7">
            <a:extLst>
              <a:ext uri="{FF2B5EF4-FFF2-40B4-BE49-F238E27FC236}">
                <a16:creationId xmlns:a16="http://schemas.microsoft.com/office/drawing/2014/main" id="{AD990870-A852-4F1F-AAE2-A7F04846A558}"/>
              </a:ext>
            </a:extLst>
          </p:cNvPr>
          <p:cNvSpPr/>
          <p:nvPr/>
        </p:nvSpPr>
        <p:spPr>
          <a:xfrm>
            <a:off x="3419860" y="2948474"/>
            <a:ext cx="2957512" cy="1353288"/>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A exposição dos colaboradores a situações humilhantes e constrangedoras, repetitivas e prolongadas durante o trabalho e no exercício de suas funções</a:t>
            </a:r>
          </a:p>
        </p:txBody>
      </p:sp>
      <p:sp>
        <p:nvSpPr>
          <p:cNvPr id="9" name="Rectangle 8">
            <a:extLst>
              <a:ext uri="{FF2B5EF4-FFF2-40B4-BE49-F238E27FC236}">
                <a16:creationId xmlns:a16="http://schemas.microsoft.com/office/drawing/2014/main" id="{55D1E28A-BD9C-45AC-91A9-E803EA77EEAD}"/>
              </a:ext>
            </a:extLst>
          </p:cNvPr>
          <p:cNvSpPr/>
          <p:nvPr/>
        </p:nvSpPr>
        <p:spPr>
          <a:xfrm>
            <a:off x="3419860" y="6112568"/>
            <a:ext cx="2957512" cy="686755"/>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A utilização de palavras ofensivas, sejam elas faladas, escritas ou gesticuladas</a:t>
            </a:r>
          </a:p>
        </p:txBody>
      </p:sp>
      <p:sp>
        <p:nvSpPr>
          <p:cNvPr id="10" name="Rectangle 9">
            <a:extLst>
              <a:ext uri="{FF2B5EF4-FFF2-40B4-BE49-F238E27FC236}">
                <a16:creationId xmlns:a16="http://schemas.microsoft.com/office/drawing/2014/main" id="{A49DFBDF-CA8C-489D-8C43-24F56A9F99F5}"/>
              </a:ext>
            </a:extLst>
          </p:cNvPr>
          <p:cNvSpPr/>
          <p:nvPr/>
        </p:nvSpPr>
        <p:spPr>
          <a:xfrm>
            <a:off x="3419859" y="4462732"/>
            <a:ext cx="2957515" cy="1488866"/>
          </a:xfrm>
          <a:prstGeom prst="rect">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A divulgação de informações mentirosas ou falsas, que possam ser qualificadas como injúria, calúnia ou difamação</a:t>
            </a:r>
          </a:p>
        </p:txBody>
      </p:sp>
      <p:sp>
        <p:nvSpPr>
          <p:cNvPr id="11" name="Rectangle 10">
            <a:extLst>
              <a:ext uri="{FF2B5EF4-FFF2-40B4-BE49-F238E27FC236}">
                <a16:creationId xmlns:a16="http://schemas.microsoft.com/office/drawing/2014/main" id="{03156898-7FA4-481B-8857-F7617844C8C7}"/>
              </a:ext>
            </a:extLst>
          </p:cNvPr>
          <p:cNvSpPr/>
          <p:nvPr/>
        </p:nvSpPr>
        <p:spPr>
          <a:xfrm>
            <a:off x="3419855" y="7978951"/>
            <a:ext cx="2957523" cy="470517"/>
          </a:xfrm>
          <a:prstGeom prst="rect">
            <a:avLst/>
          </a:prstGeom>
          <a:solidFill>
            <a:srgbClr val="00B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A hostilidade, ridicularização ou humilhação do outro</a:t>
            </a:r>
          </a:p>
        </p:txBody>
      </p:sp>
      <p:sp>
        <p:nvSpPr>
          <p:cNvPr id="12" name="Rectangle 11">
            <a:extLst>
              <a:ext uri="{FF2B5EF4-FFF2-40B4-BE49-F238E27FC236}">
                <a16:creationId xmlns:a16="http://schemas.microsoft.com/office/drawing/2014/main" id="{C7429CA7-902D-45FB-9094-152936E7316A}"/>
              </a:ext>
            </a:extLst>
          </p:cNvPr>
          <p:cNvSpPr/>
          <p:nvPr/>
        </p:nvSpPr>
        <p:spPr>
          <a:xfrm>
            <a:off x="3419855" y="6960293"/>
            <a:ext cx="2957523" cy="857688"/>
          </a:xfrm>
          <a:prstGeom prst="rect">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Atos de violência moral ou física, nas dependências da Sustenidos ou em qualquer outro local</a:t>
            </a:r>
          </a:p>
        </p:txBody>
      </p:sp>
      <p:sp>
        <p:nvSpPr>
          <p:cNvPr id="13" name="Rectangle 12">
            <a:extLst>
              <a:ext uri="{FF2B5EF4-FFF2-40B4-BE49-F238E27FC236}">
                <a16:creationId xmlns:a16="http://schemas.microsoft.com/office/drawing/2014/main" id="{7C8BC517-C510-4F5A-BB88-3735F875E358}"/>
              </a:ext>
            </a:extLst>
          </p:cNvPr>
          <p:cNvSpPr/>
          <p:nvPr/>
        </p:nvSpPr>
        <p:spPr>
          <a:xfrm>
            <a:off x="471477" y="7166113"/>
            <a:ext cx="2835931" cy="1283355"/>
          </a:xfrm>
          <a:prstGeom prst="rect">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Qualquer forma de assédio (moral, sexual, econômico, intelectual ou de qualquer natureza)</a:t>
            </a:r>
          </a:p>
        </p:txBody>
      </p:sp>
      <p:sp>
        <p:nvSpPr>
          <p:cNvPr id="14" name="Rectangle 13">
            <a:extLst>
              <a:ext uri="{FF2B5EF4-FFF2-40B4-BE49-F238E27FC236}">
                <a16:creationId xmlns:a16="http://schemas.microsoft.com/office/drawing/2014/main" id="{AFD8F38A-F1E2-4785-A979-E33B2DDD78EC}"/>
              </a:ext>
            </a:extLst>
          </p:cNvPr>
          <p:cNvSpPr/>
          <p:nvPr/>
        </p:nvSpPr>
        <p:spPr>
          <a:xfrm>
            <a:off x="480622" y="4183306"/>
            <a:ext cx="2835931" cy="2812363"/>
          </a:xfrm>
          <a:prstGeom prst="rect">
            <a:avLst/>
          </a:prstGeom>
          <a:solidFill>
            <a:srgbClr val="343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a:solidFill>
                  <a:schemeClr val="bg1"/>
                </a:solidFill>
              </a:rPr>
              <a:t>Situações que configurem desrespeito, intimidação ou ameaça na relação entre e para com os conselheiros, diretores, colaboradores, alunos e responsáveis, prestadores de serviços, independentemente de cargo ou atividade exercida.</a:t>
            </a:r>
            <a:endParaRPr lang="pt-BR" sz="1400" b="1" strike="sngStrike" dirty="0">
              <a:solidFill>
                <a:schemeClr val="bg1"/>
              </a:solidFill>
            </a:endParaRPr>
          </a:p>
        </p:txBody>
      </p:sp>
      <p:pic>
        <p:nvPicPr>
          <p:cNvPr id="16" name="Picture 15">
            <a:extLst>
              <a:ext uri="{FF2B5EF4-FFF2-40B4-BE49-F238E27FC236}">
                <a16:creationId xmlns:a16="http://schemas.microsoft.com/office/drawing/2014/main" id="{95A409AC-E3CC-4AD7-99C4-0E1EB646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7" name="Footer Placeholder 16">
            <a:extLst>
              <a:ext uri="{FF2B5EF4-FFF2-40B4-BE49-F238E27FC236}">
                <a16:creationId xmlns:a16="http://schemas.microsoft.com/office/drawing/2014/main" id="{C8B23074-433E-4FEF-BD20-80482BF449E8}"/>
              </a:ext>
            </a:extLst>
          </p:cNvPr>
          <p:cNvSpPr>
            <a:spLocks noGrp="1"/>
          </p:cNvSpPr>
          <p:nvPr>
            <p:ph type="ftr" sz="quarter" idx="11"/>
          </p:nvPr>
        </p:nvSpPr>
        <p:spPr/>
        <p:txBody>
          <a:bodyPr/>
          <a:lstStyle/>
          <a:p>
            <a:r>
              <a:rPr lang="pt-BR" dirty="0"/>
              <a:t>Código DE ÉTICA E CONDUTA</a:t>
            </a:r>
          </a:p>
        </p:txBody>
      </p:sp>
      <p:sp>
        <p:nvSpPr>
          <p:cNvPr id="18" name="Slide Number Placeholder 17">
            <a:extLst>
              <a:ext uri="{FF2B5EF4-FFF2-40B4-BE49-F238E27FC236}">
                <a16:creationId xmlns:a16="http://schemas.microsoft.com/office/drawing/2014/main" id="{CE9FCF2C-EA89-49A0-AA71-D25A0FC660E7}"/>
              </a:ext>
            </a:extLst>
          </p:cNvPr>
          <p:cNvSpPr>
            <a:spLocks noGrp="1"/>
          </p:cNvSpPr>
          <p:nvPr>
            <p:ph type="sldNum" sz="quarter" idx="12"/>
          </p:nvPr>
        </p:nvSpPr>
        <p:spPr/>
        <p:txBody>
          <a:bodyPr/>
          <a:lstStyle/>
          <a:p>
            <a:fld id="{89E16DC6-01BC-4734-A7F6-29BA16035557}" type="slidenum">
              <a:rPr lang="pt-BR" smtClean="0"/>
              <a:t>6</a:t>
            </a:fld>
            <a:endParaRPr lang="pt-BR"/>
          </a:p>
        </p:txBody>
      </p:sp>
      <p:sp>
        <p:nvSpPr>
          <p:cNvPr id="15" name="TextBox 14">
            <a:extLst>
              <a:ext uri="{FF2B5EF4-FFF2-40B4-BE49-F238E27FC236}">
                <a16:creationId xmlns:a16="http://schemas.microsoft.com/office/drawing/2014/main" id="{099BF9C1-133C-41EA-93BD-13E1A098A91C}"/>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18077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F265B1-35D0-4030-8A4D-DBA5B96092A5}"/>
              </a:ext>
            </a:extLst>
          </p:cNvPr>
          <p:cNvSpPr/>
          <p:nvPr/>
        </p:nvSpPr>
        <p:spPr>
          <a:xfrm>
            <a:off x="385762" y="2874608"/>
            <a:ext cx="6086475" cy="3359408"/>
          </a:xfrm>
          <a:prstGeom prst="rect">
            <a:avLst/>
          </a:prstGeom>
          <a:noFill/>
          <a:ln>
            <a:solidFill>
              <a:srgbClr val="00B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ontent Placeholder 15">
            <a:extLst>
              <a:ext uri="{FF2B5EF4-FFF2-40B4-BE49-F238E27FC236}">
                <a16:creationId xmlns:a16="http://schemas.microsoft.com/office/drawing/2014/main" id="{423D1AA3-2300-4D39-87C7-39EA7E818138}"/>
              </a:ext>
            </a:extLst>
          </p:cNvPr>
          <p:cNvSpPr>
            <a:spLocks noGrp="1"/>
          </p:cNvSpPr>
          <p:nvPr>
            <p:ph sz="half" idx="1"/>
          </p:nvPr>
        </p:nvSpPr>
        <p:spPr>
          <a:xfrm>
            <a:off x="471487" y="3199881"/>
            <a:ext cx="2914650" cy="2876030"/>
          </a:xfrm>
        </p:spPr>
        <p:txBody>
          <a:bodyPr>
            <a:noAutofit/>
          </a:bodyPr>
          <a:lstStyle/>
          <a:p>
            <a:pPr marL="0" indent="0">
              <a:buNone/>
            </a:pPr>
            <a:r>
              <a:rPr lang="pt-BR" sz="1200" dirty="0">
                <a:solidFill>
                  <a:srgbClr val="343535"/>
                </a:solidFill>
              </a:rPr>
              <a:t>O Assédio consiste em comportamentos que  incomodam, importunam, humilham ou perseguem de forma insistente e inconveniente uma pessoa ou grupo de pessoas específico. </a:t>
            </a:r>
          </a:p>
          <a:p>
            <a:pPr marL="0" indent="0">
              <a:buNone/>
            </a:pPr>
            <a:r>
              <a:rPr lang="pt-BR" sz="1200" dirty="0">
                <a:solidFill>
                  <a:srgbClr val="343535"/>
                </a:solidFill>
              </a:rPr>
              <a:t>Existem vários tipos de assédio, como o moral, sexual e intelectual. Para facilitar o entendimento, exemplificamos abaixo alguns tipos de assédio:</a:t>
            </a:r>
          </a:p>
          <a:p>
            <a:pPr marL="0" indent="0">
              <a:buNone/>
            </a:pPr>
            <a:r>
              <a:rPr lang="pt-BR" sz="1200" dirty="0">
                <a:solidFill>
                  <a:srgbClr val="343535"/>
                </a:solidFill>
              </a:rPr>
              <a:t>O </a:t>
            </a:r>
            <a:r>
              <a:rPr lang="pt-BR" sz="1200" b="1" cap="all" dirty="0">
                <a:solidFill>
                  <a:srgbClr val="343535"/>
                </a:solidFill>
              </a:rPr>
              <a:t>assédio MORAL </a:t>
            </a:r>
            <a:r>
              <a:rPr lang="pt-BR" sz="1200" dirty="0">
                <a:solidFill>
                  <a:srgbClr val="343535"/>
                </a:solidFill>
              </a:rPr>
              <a:t>caracteriza-se pela violência contra a dignidade da pessoa, com o uso de humilhações e exposição a situações constrangedoras, repetitivas e prolongadas, desestabilizando a relação da pessoa com o ambiente que ela frequenta.</a:t>
            </a:r>
          </a:p>
        </p:txBody>
      </p:sp>
      <p:sp>
        <p:nvSpPr>
          <p:cNvPr id="17" name="Content Placeholder 16">
            <a:extLst>
              <a:ext uri="{FF2B5EF4-FFF2-40B4-BE49-F238E27FC236}">
                <a16:creationId xmlns:a16="http://schemas.microsoft.com/office/drawing/2014/main" id="{F4191577-4A1C-4D72-8B83-1DF23503B080}"/>
              </a:ext>
            </a:extLst>
          </p:cNvPr>
          <p:cNvSpPr>
            <a:spLocks noGrp="1"/>
          </p:cNvSpPr>
          <p:nvPr>
            <p:ph sz="half" idx="2"/>
          </p:nvPr>
        </p:nvSpPr>
        <p:spPr>
          <a:xfrm>
            <a:off x="3471862" y="3199882"/>
            <a:ext cx="2914650" cy="2876030"/>
          </a:xfrm>
        </p:spPr>
        <p:txBody>
          <a:bodyPr>
            <a:normAutofit/>
          </a:bodyPr>
          <a:lstStyle/>
          <a:p>
            <a:pPr marL="0" indent="0">
              <a:buNone/>
            </a:pPr>
            <a:r>
              <a:rPr lang="pt-BR" sz="1200" dirty="0">
                <a:solidFill>
                  <a:srgbClr val="343535"/>
                </a:solidFill>
              </a:rPr>
              <a:t>O </a:t>
            </a:r>
            <a:r>
              <a:rPr lang="pt-BR" sz="1200" b="1" cap="all" dirty="0">
                <a:solidFill>
                  <a:srgbClr val="343535"/>
                </a:solidFill>
              </a:rPr>
              <a:t>assédio sexual </a:t>
            </a:r>
            <a:r>
              <a:rPr lang="pt-BR" sz="1200" dirty="0">
                <a:solidFill>
                  <a:srgbClr val="343535"/>
                </a:solidFill>
              </a:rPr>
              <a:t>caracteriza-se por ações ou comportamentos com conotação sexual, que vão desde a abordagem indesejada pelo outro, contato físico sem consentimento ou até comentários, expressões, mensagens, e-mails ou qualquer tipo de comunicação desrespeitosa de conotação sexual.</a:t>
            </a:r>
          </a:p>
          <a:p>
            <a:pPr marL="0" indent="0">
              <a:buNone/>
            </a:pPr>
            <a:r>
              <a:rPr lang="pt-BR" sz="1200" dirty="0">
                <a:solidFill>
                  <a:srgbClr val="343535"/>
                </a:solidFill>
              </a:rPr>
              <a:t>O </a:t>
            </a:r>
            <a:r>
              <a:rPr lang="pt-BR" sz="1200" b="1" cap="all" dirty="0">
                <a:solidFill>
                  <a:srgbClr val="343535"/>
                </a:solidFill>
              </a:rPr>
              <a:t>assédio intelectual</a:t>
            </a:r>
            <a:r>
              <a:rPr lang="pt-BR" sz="1200" b="1" dirty="0">
                <a:solidFill>
                  <a:srgbClr val="343535"/>
                </a:solidFill>
              </a:rPr>
              <a:t> </a:t>
            </a:r>
            <a:r>
              <a:rPr lang="pt-BR" sz="1200" dirty="0">
                <a:solidFill>
                  <a:srgbClr val="343535"/>
                </a:solidFill>
              </a:rPr>
              <a:t>caracteriza-se quando pessoas que ocupam cargos ou hierarquias superiores menosprezam de forma injustificada aqueles que ocupam posições mais baixas, tratando essas pessoas através da humilhação e desprezo para ressaltar de alguma forma sua superioridade. </a:t>
            </a:r>
          </a:p>
        </p:txBody>
      </p:sp>
      <p:sp>
        <p:nvSpPr>
          <p:cNvPr id="19" name="Rectangle 18">
            <a:extLst>
              <a:ext uri="{FF2B5EF4-FFF2-40B4-BE49-F238E27FC236}">
                <a16:creationId xmlns:a16="http://schemas.microsoft.com/office/drawing/2014/main" id="{5E64A228-5596-4C77-B65D-C45822221BBD}"/>
              </a:ext>
            </a:extLst>
          </p:cNvPr>
          <p:cNvSpPr/>
          <p:nvPr/>
        </p:nvSpPr>
        <p:spPr>
          <a:xfrm>
            <a:off x="471487" y="2615297"/>
            <a:ext cx="5915025" cy="369332"/>
          </a:xfrm>
          <a:prstGeom prst="rect">
            <a:avLst/>
          </a:prstGeom>
          <a:solidFill>
            <a:srgbClr val="00BAAE"/>
          </a:solidFill>
        </p:spPr>
        <p:txBody>
          <a:bodyPr wrap="square">
            <a:spAutoFit/>
          </a:bodyPr>
          <a:lstStyle/>
          <a:p>
            <a:pPr algn="ctr"/>
            <a:r>
              <a:rPr lang="pt-BR" b="1" dirty="0">
                <a:solidFill>
                  <a:srgbClr val="EEEDE4"/>
                </a:solidFill>
              </a:rPr>
              <a:t>O QUE É ASSÉDIO? </a:t>
            </a:r>
          </a:p>
        </p:txBody>
      </p:sp>
      <p:sp>
        <p:nvSpPr>
          <p:cNvPr id="21" name="Rectangle 20">
            <a:extLst>
              <a:ext uri="{FF2B5EF4-FFF2-40B4-BE49-F238E27FC236}">
                <a16:creationId xmlns:a16="http://schemas.microsoft.com/office/drawing/2014/main" id="{10EF7306-6B75-4BE4-B7F5-6330C004F78E}"/>
              </a:ext>
            </a:extLst>
          </p:cNvPr>
          <p:cNvSpPr/>
          <p:nvPr/>
        </p:nvSpPr>
        <p:spPr>
          <a:xfrm>
            <a:off x="385762" y="6633934"/>
            <a:ext cx="6086475" cy="1891202"/>
          </a:xfrm>
          <a:prstGeom prst="rect">
            <a:avLst/>
          </a:prstGeom>
          <a:noFill/>
          <a:ln>
            <a:solidFill>
              <a:srgbClr val="34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ontent Placeholder 15">
            <a:extLst>
              <a:ext uri="{FF2B5EF4-FFF2-40B4-BE49-F238E27FC236}">
                <a16:creationId xmlns:a16="http://schemas.microsoft.com/office/drawing/2014/main" id="{A86F5F74-9BB8-4408-8278-3897A29A0777}"/>
              </a:ext>
            </a:extLst>
          </p:cNvPr>
          <p:cNvSpPr txBox="1">
            <a:spLocks/>
          </p:cNvSpPr>
          <p:nvPr/>
        </p:nvSpPr>
        <p:spPr>
          <a:xfrm>
            <a:off x="471487" y="7038629"/>
            <a:ext cx="5915024" cy="13085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pt-BR" sz="1200" dirty="0">
                <a:solidFill>
                  <a:srgbClr val="343535"/>
                </a:solidFill>
              </a:rPr>
              <a:t>A Intimidação Sistemática ou bullying está previsto na Lei 13.185 de 2015 e consiste na prática de perseguição, intimidação, ridicularizarão e agressões físicas ou verbais em ambientes físicos ou virtuais. Essas práticas podem ser realizadas individualmente ou em grupos, causando dor e angústia por meio de intimidações ou agressões. </a:t>
            </a:r>
          </a:p>
          <a:p>
            <a:pPr marL="0" indent="0" algn="just">
              <a:buNone/>
            </a:pPr>
            <a:r>
              <a:rPr lang="pt-BR" sz="1200" dirty="0">
                <a:solidFill>
                  <a:srgbClr val="343535"/>
                </a:solidFill>
              </a:rPr>
              <a:t>Importante que, se você for vítima ou presenciar qualquer comportamento de assédio, intimidação ou bullying relate o ocorrido ao Núcleo de Recursos Humanos para que sejam tomadas as devidas providências.</a:t>
            </a:r>
          </a:p>
        </p:txBody>
      </p:sp>
      <p:sp>
        <p:nvSpPr>
          <p:cNvPr id="24" name="Rectangle 23">
            <a:extLst>
              <a:ext uri="{FF2B5EF4-FFF2-40B4-BE49-F238E27FC236}">
                <a16:creationId xmlns:a16="http://schemas.microsoft.com/office/drawing/2014/main" id="{D679E9AC-AF9E-4140-8B25-80518B26A806}"/>
              </a:ext>
            </a:extLst>
          </p:cNvPr>
          <p:cNvSpPr/>
          <p:nvPr/>
        </p:nvSpPr>
        <p:spPr>
          <a:xfrm>
            <a:off x="471487" y="6449268"/>
            <a:ext cx="5915025" cy="369332"/>
          </a:xfrm>
          <a:prstGeom prst="rect">
            <a:avLst/>
          </a:prstGeom>
          <a:solidFill>
            <a:srgbClr val="343535"/>
          </a:solidFill>
        </p:spPr>
        <p:txBody>
          <a:bodyPr wrap="square">
            <a:spAutoFit/>
          </a:bodyPr>
          <a:lstStyle/>
          <a:p>
            <a:pPr algn="ctr"/>
            <a:r>
              <a:rPr lang="pt-BR" b="1" dirty="0">
                <a:solidFill>
                  <a:srgbClr val="EEEDE4"/>
                </a:solidFill>
              </a:rPr>
              <a:t>O QUE É </a:t>
            </a:r>
            <a:r>
              <a:rPr lang="pt-BR" b="1" i="1" dirty="0">
                <a:solidFill>
                  <a:srgbClr val="EEEDE4"/>
                </a:solidFill>
              </a:rPr>
              <a:t>BULLYING</a:t>
            </a:r>
            <a:r>
              <a:rPr lang="pt-BR" b="1" dirty="0">
                <a:solidFill>
                  <a:srgbClr val="EEEDE4"/>
                </a:solidFill>
              </a:rPr>
              <a:t>? </a:t>
            </a:r>
          </a:p>
        </p:txBody>
      </p:sp>
      <p:sp>
        <p:nvSpPr>
          <p:cNvPr id="25" name="Footer Placeholder 24">
            <a:extLst>
              <a:ext uri="{FF2B5EF4-FFF2-40B4-BE49-F238E27FC236}">
                <a16:creationId xmlns:a16="http://schemas.microsoft.com/office/drawing/2014/main" id="{7F2392C9-8D21-4A14-8325-0E650E84A6AD}"/>
              </a:ext>
            </a:extLst>
          </p:cNvPr>
          <p:cNvSpPr>
            <a:spLocks noGrp="1"/>
          </p:cNvSpPr>
          <p:nvPr>
            <p:ph type="ftr" sz="quarter" idx="11"/>
          </p:nvPr>
        </p:nvSpPr>
        <p:spPr/>
        <p:txBody>
          <a:bodyPr/>
          <a:lstStyle/>
          <a:p>
            <a:r>
              <a:rPr lang="pt-BR" dirty="0"/>
              <a:t>Código DE ÉTICA E CONDUTA</a:t>
            </a:r>
          </a:p>
        </p:txBody>
      </p:sp>
      <p:sp>
        <p:nvSpPr>
          <p:cNvPr id="26" name="Slide Number Placeholder 25">
            <a:extLst>
              <a:ext uri="{FF2B5EF4-FFF2-40B4-BE49-F238E27FC236}">
                <a16:creationId xmlns:a16="http://schemas.microsoft.com/office/drawing/2014/main" id="{9BD380D7-D7E8-4343-93A0-37234260FDFC}"/>
              </a:ext>
            </a:extLst>
          </p:cNvPr>
          <p:cNvSpPr>
            <a:spLocks noGrp="1"/>
          </p:cNvSpPr>
          <p:nvPr>
            <p:ph type="sldNum" sz="quarter" idx="12"/>
          </p:nvPr>
        </p:nvSpPr>
        <p:spPr/>
        <p:txBody>
          <a:bodyPr/>
          <a:lstStyle/>
          <a:p>
            <a:fld id="{89E16DC6-01BC-4734-A7F6-29BA16035557}" type="slidenum">
              <a:rPr lang="pt-BR" smtClean="0"/>
              <a:t>7</a:t>
            </a:fld>
            <a:endParaRPr lang="pt-BR"/>
          </a:p>
        </p:txBody>
      </p:sp>
      <p:pic>
        <p:nvPicPr>
          <p:cNvPr id="27" name="Picture 26">
            <a:extLst>
              <a:ext uri="{FF2B5EF4-FFF2-40B4-BE49-F238E27FC236}">
                <a16:creationId xmlns:a16="http://schemas.microsoft.com/office/drawing/2014/main" id="{ADF4487E-3875-4A1C-945C-666FEB496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4" name="TextBox 13">
            <a:extLst>
              <a:ext uri="{FF2B5EF4-FFF2-40B4-BE49-F238E27FC236}">
                <a16:creationId xmlns:a16="http://schemas.microsoft.com/office/drawing/2014/main" id="{0DB346D5-185D-4DD2-9EF0-32E301E145AD}"/>
              </a:ext>
            </a:extLst>
          </p:cNvPr>
          <p:cNvSpPr txBox="1"/>
          <p:nvPr/>
        </p:nvSpPr>
        <p:spPr>
          <a:xfrm>
            <a:off x="3116425" y="1"/>
            <a:ext cx="3741576" cy="335902"/>
          </a:xfrm>
          <a:prstGeom prst="rect">
            <a:avLst/>
          </a:prstGeom>
          <a:noFill/>
        </p:spPr>
        <p:txBody>
          <a:bodyPr wrap="square" lIns="54610" tIns="54610" rIns="54610" bIns="54610" rtlCol="0">
            <a:noAutofit/>
          </a:bodyPr>
          <a:lstStyle/>
          <a:p>
            <a:pPr lvl="0" algn="r" defTabSz="914400">
              <a:spcAft>
                <a:spcPts val="600"/>
              </a:spcAft>
              <a:defRPr/>
            </a:pPr>
            <a:endParaRPr kumimoji="0" lang="pt-BR" sz="1200" b="1" i="0" u="none" strike="noStrike" kern="1200" cap="none" spc="0" normalizeH="0" baseline="0" noProof="0" dirty="0">
              <a:ln>
                <a:noFill/>
              </a:ln>
              <a:solidFill>
                <a:srgbClr val="FF0000"/>
              </a:solidFill>
              <a:effectLst/>
              <a:uLnTx/>
              <a:uFillTx/>
              <a:latin typeface="Arial"/>
              <a:ea typeface="+mn-ea"/>
              <a:cs typeface="+mn-cs"/>
            </a:endParaRPr>
          </a:p>
        </p:txBody>
      </p:sp>
      <p:sp>
        <p:nvSpPr>
          <p:cNvPr id="18" name="Title 5">
            <a:extLst>
              <a:ext uri="{FF2B5EF4-FFF2-40B4-BE49-F238E27FC236}">
                <a16:creationId xmlns:a16="http://schemas.microsoft.com/office/drawing/2014/main" id="{C5C7BEB1-5791-4CA2-B2CA-84CB95A2CC71}"/>
              </a:ext>
            </a:extLst>
          </p:cNvPr>
          <p:cNvSpPr>
            <a:spLocks noGrp="1"/>
          </p:cNvSpPr>
          <p:nvPr>
            <p:ph type="title"/>
          </p:nvPr>
        </p:nvSpPr>
        <p:spPr>
          <a:xfrm>
            <a:off x="471488" y="486836"/>
            <a:ext cx="5915025" cy="1767417"/>
          </a:xfrm>
        </p:spPr>
        <p:txBody>
          <a:bodyPr>
            <a:normAutofit/>
          </a:bodyPr>
          <a:lstStyle/>
          <a:p>
            <a:pPr lvl="0" defTabSz="457200">
              <a:lnSpc>
                <a:spcPct val="100000"/>
              </a:lnSpc>
              <a:spcBef>
                <a:spcPts val="0"/>
              </a:spcBef>
            </a:pPr>
            <a:r>
              <a:rPr lang="pt-BR" sz="3200" b="1" dirty="0">
                <a:solidFill>
                  <a:srgbClr val="343535"/>
                </a:solidFill>
                <a:latin typeface="Calibri" panose="020F0502020204030204"/>
              </a:rPr>
              <a:t>Assédio, Intimidação </a:t>
            </a:r>
            <a:br>
              <a:rPr lang="pt-BR" sz="3200" b="1" dirty="0">
                <a:solidFill>
                  <a:srgbClr val="343535"/>
                </a:solidFill>
                <a:latin typeface="Calibri" panose="020F0502020204030204"/>
              </a:rPr>
            </a:br>
            <a:r>
              <a:rPr lang="pt-BR" sz="3200" b="1" dirty="0">
                <a:solidFill>
                  <a:srgbClr val="343535"/>
                </a:solidFill>
                <a:latin typeface="Calibri" panose="020F0502020204030204"/>
              </a:rPr>
              <a:t>e Bullying</a:t>
            </a:r>
            <a:endParaRPr lang="pt-BR" sz="3200" b="1" dirty="0">
              <a:solidFill>
                <a:srgbClr val="343535"/>
              </a:solidFill>
              <a:latin typeface="Calibri" panose="020F0502020204030204"/>
              <a:ea typeface="+mn-ea"/>
              <a:cs typeface="+mn-cs"/>
            </a:endParaRPr>
          </a:p>
        </p:txBody>
      </p:sp>
    </p:spTree>
    <p:extLst>
      <p:ext uri="{BB962C8B-B14F-4D97-AF65-F5344CB8AC3E}">
        <p14:creationId xmlns:p14="http://schemas.microsoft.com/office/powerpoint/2010/main" val="270419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4604332" cy="1767417"/>
          </a:xfrm>
        </p:spPr>
        <p:txBody>
          <a:bodyPr>
            <a:no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Exemplos de Assédio Moral, Sexual e </a:t>
            </a:r>
            <a:r>
              <a:rPr lang="pt-BR" sz="3200" b="1" dirty="0">
                <a:solidFill>
                  <a:srgbClr val="343535"/>
                </a:solidFill>
                <a:latin typeface="Calibri" panose="020F0502020204030204"/>
              </a:rPr>
              <a:t>Bullying</a:t>
            </a:r>
            <a:endParaRPr lang="pt-BR" sz="3200" b="1" dirty="0">
              <a:solidFill>
                <a:srgbClr val="343535"/>
              </a:solidFill>
              <a:latin typeface="Calibri" panose="020F0502020204030204"/>
              <a:ea typeface="+mn-ea"/>
              <a:cs typeface="+mn-cs"/>
            </a:endParaRPr>
          </a:p>
        </p:txBody>
      </p:sp>
      <p:sp>
        <p:nvSpPr>
          <p:cNvPr id="2" name="Footer Placeholder 1">
            <a:extLst>
              <a:ext uri="{FF2B5EF4-FFF2-40B4-BE49-F238E27FC236}">
                <a16:creationId xmlns:a16="http://schemas.microsoft.com/office/drawing/2014/main" id="{B5CA68F6-FA87-470A-B036-A2029A9AFC64}"/>
              </a:ext>
            </a:extLst>
          </p:cNvPr>
          <p:cNvSpPr>
            <a:spLocks noGrp="1"/>
          </p:cNvSpPr>
          <p:nvPr>
            <p:ph type="ftr" sz="quarter" idx="11"/>
          </p:nvPr>
        </p:nvSpPr>
        <p:spPr/>
        <p:txBody>
          <a:bodyPr/>
          <a:lstStyle/>
          <a:p>
            <a:r>
              <a:rPr lang="pt-BR" dirty="0"/>
              <a:t>Manual de Integridade</a:t>
            </a:r>
          </a:p>
        </p:txBody>
      </p:sp>
      <p:sp>
        <p:nvSpPr>
          <p:cNvPr id="3" name="Slide Number Placeholder 2">
            <a:extLst>
              <a:ext uri="{FF2B5EF4-FFF2-40B4-BE49-F238E27FC236}">
                <a16:creationId xmlns:a16="http://schemas.microsoft.com/office/drawing/2014/main" id="{7A0C0B34-7BED-466F-B3E5-D0EF7A085B43}"/>
              </a:ext>
            </a:extLst>
          </p:cNvPr>
          <p:cNvSpPr>
            <a:spLocks noGrp="1"/>
          </p:cNvSpPr>
          <p:nvPr>
            <p:ph type="sldNum" sz="quarter" idx="12"/>
          </p:nvPr>
        </p:nvSpPr>
        <p:spPr/>
        <p:txBody>
          <a:bodyPr/>
          <a:lstStyle/>
          <a:p>
            <a:fld id="{89E16DC6-01BC-4734-A7F6-29BA16035557}" type="slidenum">
              <a:rPr lang="pt-BR" smtClean="0"/>
              <a:t>8</a:t>
            </a:fld>
            <a:endParaRPr lang="pt-BR"/>
          </a:p>
        </p:txBody>
      </p:sp>
      <p:pic>
        <p:nvPicPr>
          <p:cNvPr id="8" name="Picture 7">
            <a:extLst>
              <a:ext uri="{FF2B5EF4-FFF2-40B4-BE49-F238E27FC236}">
                <a16:creationId xmlns:a16="http://schemas.microsoft.com/office/drawing/2014/main" id="{97405378-19DD-4AA3-B3D6-BA1C95CF6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grpSp>
        <p:nvGrpSpPr>
          <p:cNvPr id="11" name="Group 10">
            <a:extLst>
              <a:ext uri="{FF2B5EF4-FFF2-40B4-BE49-F238E27FC236}">
                <a16:creationId xmlns:a16="http://schemas.microsoft.com/office/drawing/2014/main" id="{89827D0B-669D-4F0E-9840-D5CC421478E5}"/>
              </a:ext>
            </a:extLst>
          </p:cNvPr>
          <p:cNvGrpSpPr/>
          <p:nvPr/>
        </p:nvGrpSpPr>
        <p:grpSpPr>
          <a:xfrm>
            <a:off x="476874" y="2405188"/>
            <a:ext cx="5702387" cy="2031830"/>
            <a:chOff x="531643" y="4450588"/>
            <a:chExt cx="6001504" cy="3049121"/>
          </a:xfrm>
        </p:grpSpPr>
        <p:sp>
          <p:nvSpPr>
            <p:cNvPr id="99" name="Rounded Rectangle 34">
              <a:extLst>
                <a:ext uri="{FF2B5EF4-FFF2-40B4-BE49-F238E27FC236}">
                  <a16:creationId xmlns:a16="http://schemas.microsoft.com/office/drawing/2014/main" id="{7A722C91-A564-4627-889C-CEE150055174}"/>
                </a:ext>
              </a:extLst>
            </p:cNvPr>
            <p:cNvSpPr/>
            <p:nvPr/>
          </p:nvSpPr>
          <p:spPr>
            <a:xfrm rot="16200000">
              <a:off x="4006224" y="4907547"/>
              <a:ext cx="2983348" cy="2070498"/>
            </a:xfrm>
            <a:custGeom>
              <a:avLst/>
              <a:gdLst/>
              <a:ahLst/>
              <a:cxnLst/>
              <a:rect l="l" t="t" r="r" b="b"/>
              <a:pathLst>
                <a:path w="4512121" h="3630231">
                  <a:moveTo>
                    <a:pt x="4512121" y="351297"/>
                  </a:moveTo>
                  <a:lnTo>
                    <a:pt x="4512121" y="2905070"/>
                  </a:lnTo>
                  <a:cubicBezTo>
                    <a:pt x="4512121" y="3079594"/>
                    <a:pt x="4384856" y="3224393"/>
                    <a:pt x="4217885" y="3250615"/>
                  </a:cubicBezTo>
                  <a:lnTo>
                    <a:pt x="4217885" y="3256369"/>
                  </a:lnTo>
                  <a:lnTo>
                    <a:pt x="4227916" y="3256369"/>
                  </a:lnTo>
                  <a:lnTo>
                    <a:pt x="4227916" y="3461593"/>
                  </a:lnTo>
                  <a:cubicBezTo>
                    <a:pt x="4227916" y="3554729"/>
                    <a:pt x="4152414" y="3630231"/>
                    <a:pt x="4059278" y="3630231"/>
                  </a:cubicBezTo>
                  <a:lnTo>
                    <a:pt x="3114068" y="3630231"/>
                  </a:lnTo>
                  <a:cubicBezTo>
                    <a:pt x="3020932" y="3630231"/>
                    <a:pt x="2945430" y="3554729"/>
                    <a:pt x="2945430" y="3461593"/>
                  </a:cubicBezTo>
                  <a:lnTo>
                    <a:pt x="2945430" y="3256369"/>
                  </a:lnTo>
                  <a:lnTo>
                    <a:pt x="3785837" y="3256369"/>
                  </a:lnTo>
                  <a:lnTo>
                    <a:pt x="3785837" y="3256367"/>
                  </a:ln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rgbClr val="00A3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100" name="Rounded Rectangle 31">
              <a:extLst>
                <a:ext uri="{FF2B5EF4-FFF2-40B4-BE49-F238E27FC236}">
                  <a16:creationId xmlns:a16="http://schemas.microsoft.com/office/drawing/2014/main" id="{FA7C0A8A-BE3D-4102-80CF-CC75BF2D755C}"/>
                </a:ext>
              </a:extLst>
            </p:cNvPr>
            <p:cNvSpPr/>
            <p:nvPr/>
          </p:nvSpPr>
          <p:spPr>
            <a:xfrm rot="16200000" flipH="1">
              <a:off x="2879361" y="4910580"/>
              <a:ext cx="2983349" cy="2064432"/>
            </a:xfrm>
            <a:custGeom>
              <a:avLst/>
              <a:gdLst/>
              <a:ahLst/>
              <a:cxnLst/>
              <a:rect l="l" t="t" r="r" b="b"/>
              <a:pathLst>
                <a:path w="4512121" h="3619596">
                  <a:moveTo>
                    <a:pt x="0" y="351297"/>
                  </a:moveTo>
                  <a:lnTo>
                    <a:pt x="0" y="2905070"/>
                  </a:lnTo>
                  <a:cubicBezTo>
                    <a:pt x="0" y="3076118"/>
                    <a:pt x="122246" y="3218613"/>
                    <a:pt x="284204" y="3249604"/>
                  </a:cubicBezTo>
                  <a:lnTo>
                    <a:pt x="284204" y="3450958"/>
                  </a:lnTo>
                  <a:cubicBezTo>
                    <a:pt x="284204" y="3544094"/>
                    <a:pt x="359706" y="3619596"/>
                    <a:pt x="452842" y="3619596"/>
                  </a:cubicBezTo>
                  <a:lnTo>
                    <a:pt x="1398052" y="3619596"/>
                  </a:lnTo>
                  <a:cubicBezTo>
                    <a:pt x="1491188" y="3619596"/>
                    <a:pt x="1566690" y="3544094"/>
                    <a:pt x="1566690" y="3450958"/>
                  </a:cubicBezTo>
                  <a:lnTo>
                    <a:pt x="1566690" y="3256367"/>
                  </a:lnTo>
                  <a:lnTo>
                    <a:pt x="4160824" y="3256367"/>
                  </a:lnTo>
                  <a:cubicBezTo>
                    <a:pt x="4354840" y="3256367"/>
                    <a:pt x="4512121" y="3099086"/>
                    <a:pt x="4512121" y="2905070"/>
                  </a:cubicBezTo>
                  <a:lnTo>
                    <a:pt x="4512121" y="351297"/>
                  </a:lnTo>
                  <a:cubicBezTo>
                    <a:pt x="4512121" y="157281"/>
                    <a:pt x="4354840" y="0"/>
                    <a:pt x="4160824" y="0"/>
                  </a:cubicBezTo>
                  <a:lnTo>
                    <a:pt x="351297" y="0"/>
                  </a:lnTo>
                  <a:cubicBezTo>
                    <a:pt x="157281" y="0"/>
                    <a:pt x="0" y="157281"/>
                    <a:pt x="0" y="351297"/>
                  </a:cubicBezTo>
                  <a:close/>
                </a:path>
              </a:pathLst>
            </a:custGeom>
            <a:solidFill>
              <a:srgbClr val="6D20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101" name="Rounded Rectangle 28">
              <a:extLst>
                <a:ext uri="{FF2B5EF4-FFF2-40B4-BE49-F238E27FC236}">
                  <a16:creationId xmlns:a16="http://schemas.microsoft.com/office/drawing/2014/main" id="{5413DB97-0CFC-4FB7-B536-137215782997}"/>
                </a:ext>
              </a:extLst>
            </p:cNvPr>
            <p:cNvSpPr/>
            <p:nvPr/>
          </p:nvSpPr>
          <p:spPr>
            <a:xfrm rot="16200000">
              <a:off x="1750633" y="4906726"/>
              <a:ext cx="2984928" cy="2072651"/>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rgbClr val="470A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solidFill>
                  <a:prstClr val="white"/>
                </a:solidFill>
                <a:effectLst/>
                <a:uLnTx/>
                <a:uFillTx/>
                <a:latin typeface="Arial"/>
                <a:ea typeface="+mn-ea"/>
                <a:cs typeface="+mn-cs"/>
              </a:endParaRPr>
            </a:p>
          </p:txBody>
        </p:sp>
        <p:sp>
          <p:nvSpPr>
            <p:cNvPr id="102" name="Rounded Rectangle 40">
              <a:extLst>
                <a:ext uri="{FF2B5EF4-FFF2-40B4-BE49-F238E27FC236}">
                  <a16:creationId xmlns:a16="http://schemas.microsoft.com/office/drawing/2014/main" id="{ADFBFC73-E1E1-41AF-A599-800D26CC514C}"/>
                </a:ext>
              </a:extLst>
            </p:cNvPr>
            <p:cNvSpPr/>
            <p:nvPr/>
          </p:nvSpPr>
          <p:spPr>
            <a:xfrm rot="16200000">
              <a:off x="620451" y="4907547"/>
              <a:ext cx="2983348" cy="2070498"/>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rgbClr val="4836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solidFill>
                  <a:prstClr val="white"/>
                </a:solidFill>
                <a:effectLst/>
                <a:uLnTx/>
                <a:uFillTx/>
                <a:latin typeface="Arial"/>
                <a:ea typeface="+mn-ea"/>
                <a:cs typeface="+mn-cs"/>
              </a:endParaRPr>
            </a:p>
          </p:txBody>
        </p:sp>
        <p:sp>
          <p:nvSpPr>
            <p:cNvPr id="103" name="Rounded Rectangle 37">
              <a:extLst>
                <a:ext uri="{FF2B5EF4-FFF2-40B4-BE49-F238E27FC236}">
                  <a16:creationId xmlns:a16="http://schemas.microsoft.com/office/drawing/2014/main" id="{2D051EB0-6241-4E12-A0C6-9AA4C1017B20}"/>
                </a:ext>
              </a:extLst>
            </p:cNvPr>
            <p:cNvSpPr/>
            <p:nvPr/>
          </p:nvSpPr>
          <p:spPr>
            <a:xfrm rot="16200000" flipH="1">
              <a:off x="-217113" y="5199879"/>
              <a:ext cx="2983348" cy="1485835"/>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899AEAF6-20F5-435A-BC8A-95E631CBBF6F}"/>
                </a:ext>
              </a:extLst>
            </p:cNvPr>
            <p:cNvSpPr txBox="1"/>
            <p:nvPr/>
          </p:nvSpPr>
          <p:spPr>
            <a:xfrm>
              <a:off x="4178501" y="5705397"/>
              <a:ext cx="984306" cy="1177777"/>
            </a:xfrm>
            <a:prstGeom prst="rect">
              <a:avLst/>
            </a:prstGeom>
            <a:noFill/>
          </p:spPr>
          <p:txBody>
            <a:bodyPr wrap="square" rtlCol="0">
              <a:spAutoFit/>
            </a:bodyPr>
            <a:lstStyle/>
            <a:p>
              <a:pPr lvl="0" defTabSz="914400">
                <a:defRPr/>
              </a:pPr>
              <a:r>
                <a:rPr lang="pt-BR" sz="900" kern="0" dirty="0">
                  <a:solidFill>
                    <a:prstClr val="white"/>
                  </a:solidFill>
                </a:rPr>
                <a:t>Gritos e agressividade ocorrendo de forma individualizada.</a:t>
              </a:r>
            </a:p>
          </p:txBody>
        </p:sp>
        <p:sp>
          <p:nvSpPr>
            <p:cNvPr id="107" name="TextBox 106">
              <a:extLst>
                <a:ext uri="{FF2B5EF4-FFF2-40B4-BE49-F238E27FC236}">
                  <a16:creationId xmlns:a16="http://schemas.microsoft.com/office/drawing/2014/main" id="{3672B18A-A1E2-485E-B29B-5CEAEADEC7D4}"/>
                </a:ext>
              </a:extLst>
            </p:cNvPr>
            <p:cNvSpPr txBox="1"/>
            <p:nvPr/>
          </p:nvSpPr>
          <p:spPr>
            <a:xfrm>
              <a:off x="772007" y="5669896"/>
              <a:ext cx="1013399" cy="1801306"/>
            </a:xfrm>
            <a:prstGeom prst="rect">
              <a:avLst/>
            </a:prstGeom>
            <a:noFill/>
          </p:spPr>
          <p:txBody>
            <a:bodyPr wrap="square" rtlCol="0">
              <a:spAutoFit/>
            </a:bodyPr>
            <a:lstStyle/>
            <a:p>
              <a:pPr lvl="0" defTabSz="914400">
                <a:defRPr/>
              </a:pPr>
              <a:r>
                <a:rPr lang="pt-BR" sz="900" kern="0" dirty="0">
                  <a:solidFill>
                    <a:prstClr val="white"/>
                  </a:solidFill>
                </a:rPr>
                <a:t>Retaliação, por meio de qualquer tipo de assédio, aleatoriamente ou em decorrência de fato específico.</a:t>
              </a:r>
            </a:p>
          </p:txBody>
        </p:sp>
        <p:sp>
          <p:nvSpPr>
            <p:cNvPr id="109" name="TextBox 108">
              <a:extLst>
                <a:ext uri="{FF2B5EF4-FFF2-40B4-BE49-F238E27FC236}">
                  <a16:creationId xmlns:a16="http://schemas.microsoft.com/office/drawing/2014/main" id="{720114C1-40BE-4D85-9E8D-EA9A3297E44B}"/>
                </a:ext>
              </a:extLst>
            </p:cNvPr>
            <p:cNvSpPr txBox="1"/>
            <p:nvPr/>
          </p:nvSpPr>
          <p:spPr>
            <a:xfrm>
              <a:off x="1946547" y="5687980"/>
              <a:ext cx="826248" cy="923330"/>
            </a:xfrm>
            <a:prstGeom prst="rect">
              <a:avLst/>
            </a:prstGeom>
            <a:noFill/>
          </p:spPr>
          <p:txBody>
            <a:bodyPr wrap="square" rtlCol="0">
              <a:spAutoFit/>
            </a:bodyPr>
            <a:lstStyle/>
            <a:p>
              <a:pPr defTabSz="914400"/>
              <a:r>
                <a:rPr lang="pt-BR" sz="900" kern="0" dirty="0">
                  <a:solidFill>
                    <a:prstClr val="white"/>
                  </a:solidFill>
                </a:rPr>
                <a:t>Divulgação de informação ou feedback sem base nos fatos.</a:t>
              </a:r>
            </a:p>
          </p:txBody>
        </p:sp>
        <p:sp>
          <p:nvSpPr>
            <p:cNvPr id="111" name="TextBox 110">
              <a:extLst>
                <a:ext uri="{FF2B5EF4-FFF2-40B4-BE49-F238E27FC236}">
                  <a16:creationId xmlns:a16="http://schemas.microsoft.com/office/drawing/2014/main" id="{D2B6FDB3-2147-4522-A68E-E405DF5E96E5}"/>
                </a:ext>
              </a:extLst>
            </p:cNvPr>
            <p:cNvSpPr txBox="1"/>
            <p:nvPr/>
          </p:nvSpPr>
          <p:spPr>
            <a:xfrm>
              <a:off x="5421789" y="5774764"/>
              <a:ext cx="816703" cy="1061829"/>
            </a:xfrm>
            <a:prstGeom prst="rect">
              <a:avLst/>
            </a:prstGeom>
            <a:noFill/>
          </p:spPr>
          <p:txBody>
            <a:bodyPr wrap="square" rtlCol="0">
              <a:spAutoFit/>
            </a:bodyPr>
            <a:lstStyle/>
            <a:p>
              <a:pPr lvl="0" defTabSz="914400">
                <a:defRPr/>
              </a:pPr>
              <a:r>
                <a:rPr lang="pt-BR" sz="900" kern="0" dirty="0">
                  <a:solidFill>
                    <a:prstClr val="white"/>
                  </a:solidFill>
                </a:rPr>
                <a:t>Exposição perante o público interno e os colegas de trabalho ou clientes.</a:t>
              </a:r>
            </a:p>
          </p:txBody>
        </p:sp>
        <p:sp>
          <p:nvSpPr>
            <p:cNvPr id="113" name="TextBox 112">
              <a:extLst>
                <a:ext uri="{FF2B5EF4-FFF2-40B4-BE49-F238E27FC236}">
                  <a16:creationId xmlns:a16="http://schemas.microsoft.com/office/drawing/2014/main" id="{E671CB90-B98F-4B9D-9AA8-1DC574B91825}"/>
                </a:ext>
              </a:extLst>
            </p:cNvPr>
            <p:cNvSpPr txBox="1"/>
            <p:nvPr/>
          </p:nvSpPr>
          <p:spPr>
            <a:xfrm>
              <a:off x="3096467" y="5698403"/>
              <a:ext cx="890589" cy="1801306"/>
            </a:xfrm>
            <a:prstGeom prst="rect">
              <a:avLst/>
            </a:prstGeom>
            <a:noFill/>
          </p:spPr>
          <p:txBody>
            <a:bodyPr wrap="square" rtlCol="0">
              <a:spAutoFit/>
            </a:bodyPr>
            <a:lstStyle/>
            <a:p>
              <a:pPr lvl="0" defTabSz="914400"/>
              <a:r>
                <a:rPr lang="pt-BR" sz="900" kern="0" dirty="0">
                  <a:solidFill>
                    <a:prstClr val="white"/>
                  </a:solidFill>
                </a:rPr>
                <a:t>Ofensas de ordem religiosa, em decorrência de opção sexual, ou características pessoais.</a:t>
              </a:r>
            </a:p>
          </p:txBody>
        </p:sp>
        <p:grpSp>
          <p:nvGrpSpPr>
            <p:cNvPr id="10" name="Group 9">
              <a:extLst>
                <a:ext uri="{FF2B5EF4-FFF2-40B4-BE49-F238E27FC236}">
                  <a16:creationId xmlns:a16="http://schemas.microsoft.com/office/drawing/2014/main" id="{83E9450D-9093-4978-8EAC-8EF63CAE4198}"/>
                </a:ext>
              </a:extLst>
            </p:cNvPr>
            <p:cNvGrpSpPr/>
            <p:nvPr/>
          </p:nvGrpSpPr>
          <p:grpSpPr>
            <a:xfrm>
              <a:off x="744078" y="4647153"/>
              <a:ext cx="796503" cy="784409"/>
              <a:chOff x="1506146" y="5351723"/>
              <a:chExt cx="893688" cy="883736"/>
            </a:xfrm>
          </p:grpSpPr>
          <p:sp>
            <p:nvSpPr>
              <p:cNvPr id="149" name="Oval 1011">
                <a:extLst>
                  <a:ext uri="{FF2B5EF4-FFF2-40B4-BE49-F238E27FC236}">
                    <a16:creationId xmlns:a16="http://schemas.microsoft.com/office/drawing/2014/main" id="{5BDA3C84-5037-4806-906D-3612431543B7}"/>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012">
                <a:extLst>
                  <a:ext uri="{FF2B5EF4-FFF2-40B4-BE49-F238E27FC236}">
                    <a16:creationId xmlns:a16="http://schemas.microsoft.com/office/drawing/2014/main" id="{9331079A-E301-4528-AC22-EDF2E779274F}"/>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013">
                <a:extLst>
                  <a:ext uri="{FF2B5EF4-FFF2-40B4-BE49-F238E27FC236}">
                    <a16:creationId xmlns:a16="http://schemas.microsoft.com/office/drawing/2014/main" id="{ECC9DD77-1130-4C60-B4A0-F3DE5520AD10}"/>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Oval 1014">
                <a:extLst>
                  <a:ext uri="{FF2B5EF4-FFF2-40B4-BE49-F238E27FC236}">
                    <a16:creationId xmlns:a16="http://schemas.microsoft.com/office/drawing/2014/main" id="{F1FD291C-8EE3-49B4-8C00-F563F2777975}"/>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015">
                <a:extLst>
                  <a:ext uri="{FF2B5EF4-FFF2-40B4-BE49-F238E27FC236}">
                    <a16:creationId xmlns:a16="http://schemas.microsoft.com/office/drawing/2014/main" id="{E9EBA055-5725-4339-96C1-86E9B97ECB05}"/>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016">
                <a:extLst>
                  <a:ext uri="{FF2B5EF4-FFF2-40B4-BE49-F238E27FC236}">
                    <a16:creationId xmlns:a16="http://schemas.microsoft.com/office/drawing/2014/main" id="{6B6F42DF-1227-4194-96DE-374BB92E353A}"/>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Rectangle 1017">
                <a:extLst>
                  <a:ext uri="{FF2B5EF4-FFF2-40B4-BE49-F238E27FC236}">
                    <a16:creationId xmlns:a16="http://schemas.microsoft.com/office/drawing/2014/main" id="{F6A36EFD-9236-4CA8-B430-ED0AB35634F8}"/>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6" name="Group 155">
              <a:extLst>
                <a:ext uri="{FF2B5EF4-FFF2-40B4-BE49-F238E27FC236}">
                  <a16:creationId xmlns:a16="http://schemas.microsoft.com/office/drawing/2014/main" id="{1C8A84B5-3E94-40FF-B733-22E79E72D410}"/>
                </a:ext>
              </a:extLst>
            </p:cNvPr>
            <p:cNvGrpSpPr/>
            <p:nvPr/>
          </p:nvGrpSpPr>
          <p:grpSpPr>
            <a:xfrm>
              <a:off x="2112124" y="4647153"/>
              <a:ext cx="796503" cy="784409"/>
              <a:chOff x="1506146" y="5351723"/>
              <a:chExt cx="893688" cy="883736"/>
            </a:xfrm>
          </p:grpSpPr>
          <p:sp>
            <p:nvSpPr>
              <p:cNvPr id="157" name="Oval 1011">
                <a:extLst>
                  <a:ext uri="{FF2B5EF4-FFF2-40B4-BE49-F238E27FC236}">
                    <a16:creationId xmlns:a16="http://schemas.microsoft.com/office/drawing/2014/main" id="{A1E8B712-AECA-4A72-BB80-D18AFD356074}"/>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012">
                <a:extLst>
                  <a:ext uri="{FF2B5EF4-FFF2-40B4-BE49-F238E27FC236}">
                    <a16:creationId xmlns:a16="http://schemas.microsoft.com/office/drawing/2014/main" id="{DD484A0C-BEE4-4283-84F7-E028151DBA20}"/>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013">
                <a:extLst>
                  <a:ext uri="{FF2B5EF4-FFF2-40B4-BE49-F238E27FC236}">
                    <a16:creationId xmlns:a16="http://schemas.microsoft.com/office/drawing/2014/main" id="{ED13762D-D565-4AC8-8B59-578983FF3953}"/>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Oval 1014">
                <a:extLst>
                  <a:ext uri="{FF2B5EF4-FFF2-40B4-BE49-F238E27FC236}">
                    <a16:creationId xmlns:a16="http://schemas.microsoft.com/office/drawing/2014/main" id="{AD613762-F630-4ADB-BE00-9A24E33772C7}"/>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015">
                <a:extLst>
                  <a:ext uri="{FF2B5EF4-FFF2-40B4-BE49-F238E27FC236}">
                    <a16:creationId xmlns:a16="http://schemas.microsoft.com/office/drawing/2014/main" id="{ECECFAB1-388C-42C1-944A-E003BAB626D7}"/>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016">
                <a:extLst>
                  <a:ext uri="{FF2B5EF4-FFF2-40B4-BE49-F238E27FC236}">
                    <a16:creationId xmlns:a16="http://schemas.microsoft.com/office/drawing/2014/main" id="{DE8B56FC-CA16-4B25-933E-BE0D6BE399C7}"/>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Rectangle 1017">
                <a:extLst>
                  <a:ext uri="{FF2B5EF4-FFF2-40B4-BE49-F238E27FC236}">
                    <a16:creationId xmlns:a16="http://schemas.microsoft.com/office/drawing/2014/main" id="{60B1EAF8-622B-41D6-B944-B2BA32A692A5}"/>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4" name="Group 163">
              <a:extLst>
                <a:ext uri="{FF2B5EF4-FFF2-40B4-BE49-F238E27FC236}">
                  <a16:creationId xmlns:a16="http://schemas.microsoft.com/office/drawing/2014/main" id="{24FC38E2-9139-462B-B626-DD7F85B7420B}"/>
                </a:ext>
              </a:extLst>
            </p:cNvPr>
            <p:cNvGrpSpPr/>
            <p:nvPr/>
          </p:nvGrpSpPr>
          <p:grpSpPr>
            <a:xfrm>
              <a:off x="3264743" y="4647153"/>
              <a:ext cx="796503" cy="784409"/>
              <a:chOff x="1506146" y="5351723"/>
              <a:chExt cx="893688" cy="883736"/>
            </a:xfrm>
          </p:grpSpPr>
          <p:sp>
            <p:nvSpPr>
              <p:cNvPr id="165" name="Oval 1011">
                <a:extLst>
                  <a:ext uri="{FF2B5EF4-FFF2-40B4-BE49-F238E27FC236}">
                    <a16:creationId xmlns:a16="http://schemas.microsoft.com/office/drawing/2014/main" id="{4E5E5AF6-B568-4CAA-8490-410E9B63266F}"/>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012">
                <a:extLst>
                  <a:ext uri="{FF2B5EF4-FFF2-40B4-BE49-F238E27FC236}">
                    <a16:creationId xmlns:a16="http://schemas.microsoft.com/office/drawing/2014/main" id="{721AE597-C56D-4D4C-AF6E-F8789F6D0D01}"/>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013">
                <a:extLst>
                  <a:ext uri="{FF2B5EF4-FFF2-40B4-BE49-F238E27FC236}">
                    <a16:creationId xmlns:a16="http://schemas.microsoft.com/office/drawing/2014/main" id="{2C85BD42-B799-42F8-A165-AACFAEC8A93C}"/>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Oval 1014">
                <a:extLst>
                  <a:ext uri="{FF2B5EF4-FFF2-40B4-BE49-F238E27FC236}">
                    <a16:creationId xmlns:a16="http://schemas.microsoft.com/office/drawing/2014/main" id="{E22B398D-8082-42DC-8C75-9084C34CEF61}"/>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015">
                <a:extLst>
                  <a:ext uri="{FF2B5EF4-FFF2-40B4-BE49-F238E27FC236}">
                    <a16:creationId xmlns:a16="http://schemas.microsoft.com/office/drawing/2014/main" id="{5051687A-F6E1-4055-99C0-3D6372DAF0FB}"/>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016">
                <a:extLst>
                  <a:ext uri="{FF2B5EF4-FFF2-40B4-BE49-F238E27FC236}">
                    <a16:creationId xmlns:a16="http://schemas.microsoft.com/office/drawing/2014/main" id="{070A5B6F-2F0A-4DF7-91F2-96362F870ADC}"/>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Rectangle 1017">
                <a:extLst>
                  <a:ext uri="{FF2B5EF4-FFF2-40B4-BE49-F238E27FC236}">
                    <a16:creationId xmlns:a16="http://schemas.microsoft.com/office/drawing/2014/main" id="{08BDED5B-EC67-45A6-9837-E6610BAED000}"/>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72" name="Group 171">
              <a:extLst>
                <a:ext uri="{FF2B5EF4-FFF2-40B4-BE49-F238E27FC236}">
                  <a16:creationId xmlns:a16="http://schemas.microsoft.com/office/drawing/2014/main" id="{72D77D71-1C73-40E8-8E1D-27585D9C65E9}"/>
                </a:ext>
              </a:extLst>
            </p:cNvPr>
            <p:cNvGrpSpPr/>
            <p:nvPr/>
          </p:nvGrpSpPr>
          <p:grpSpPr>
            <a:xfrm>
              <a:off x="4396791" y="4647153"/>
              <a:ext cx="796503" cy="784409"/>
              <a:chOff x="1506146" y="5351723"/>
              <a:chExt cx="893688" cy="883736"/>
            </a:xfrm>
          </p:grpSpPr>
          <p:sp>
            <p:nvSpPr>
              <p:cNvPr id="173" name="Oval 1011">
                <a:extLst>
                  <a:ext uri="{FF2B5EF4-FFF2-40B4-BE49-F238E27FC236}">
                    <a16:creationId xmlns:a16="http://schemas.microsoft.com/office/drawing/2014/main" id="{F9A442BD-9366-4A7E-BB8C-5A50AFBC58C7}"/>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012">
                <a:extLst>
                  <a:ext uri="{FF2B5EF4-FFF2-40B4-BE49-F238E27FC236}">
                    <a16:creationId xmlns:a16="http://schemas.microsoft.com/office/drawing/2014/main" id="{F11CA6D9-6EBC-47FA-A009-D9A81D5D4AB8}"/>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013">
                <a:extLst>
                  <a:ext uri="{FF2B5EF4-FFF2-40B4-BE49-F238E27FC236}">
                    <a16:creationId xmlns:a16="http://schemas.microsoft.com/office/drawing/2014/main" id="{EBC47563-ED0C-4414-940E-989C76DE89C3}"/>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Oval 1014">
                <a:extLst>
                  <a:ext uri="{FF2B5EF4-FFF2-40B4-BE49-F238E27FC236}">
                    <a16:creationId xmlns:a16="http://schemas.microsoft.com/office/drawing/2014/main" id="{5586E901-B0A7-4E07-B3DC-58B058353BEF}"/>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015">
                <a:extLst>
                  <a:ext uri="{FF2B5EF4-FFF2-40B4-BE49-F238E27FC236}">
                    <a16:creationId xmlns:a16="http://schemas.microsoft.com/office/drawing/2014/main" id="{F6D72B8F-27DC-4F1A-9740-8A620D6DBA17}"/>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016">
                <a:extLst>
                  <a:ext uri="{FF2B5EF4-FFF2-40B4-BE49-F238E27FC236}">
                    <a16:creationId xmlns:a16="http://schemas.microsoft.com/office/drawing/2014/main" id="{B9EBD069-815A-4B88-BE25-34E7F4AD2694}"/>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Rectangle 1017">
                <a:extLst>
                  <a:ext uri="{FF2B5EF4-FFF2-40B4-BE49-F238E27FC236}">
                    <a16:creationId xmlns:a16="http://schemas.microsoft.com/office/drawing/2014/main" id="{2309142D-CFAE-4F53-A471-2E4282BB81B8}"/>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0" name="Group 179">
              <a:extLst>
                <a:ext uri="{FF2B5EF4-FFF2-40B4-BE49-F238E27FC236}">
                  <a16:creationId xmlns:a16="http://schemas.microsoft.com/office/drawing/2014/main" id="{17BBA373-C15F-4A3C-AAC6-0D0CF7449A0D}"/>
                </a:ext>
              </a:extLst>
            </p:cNvPr>
            <p:cNvGrpSpPr/>
            <p:nvPr/>
          </p:nvGrpSpPr>
          <p:grpSpPr>
            <a:xfrm>
              <a:off x="5564392" y="4647153"/>
              <a:ext cx="796503" cy="784409"/>
              <a:chOff x="1506146" y="5351723"/>
              <a:chExt cx="893688" cy="883736"/>
            </a:xfrm>
          </p:grpSpPr>
          <p:sp>
            <p:nvSpPr>
              <p:cNvPr id="181" name="Oval 1011">
                <a:extLst>
                  <a:ext uri="{FF2B5EF4-FFF2-40B4-BE49-F238E27FC236}">
                    <a16:creationId xmlns:a16="http://schemas.microsoft.com/office/drawing/2014/main" id="{3096A9CE-B9CC-4186-88D1-7B27DAFE6437}"/>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012">
                <a:extLst>
                  <a:ext uri="{FF2B5EF4-FFF2-40B4-BE49-F238E27FC236}">
                    <a16:creationId xmlns:a16="http://schemas.microsoft.com/office/drawing/2014/main" id="{F5025E85-FEB1-45E9-9022-60AC33C1CD9E}"/>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013">
                <a:extLst>
                  <a:ext uri="{FF2B5EF4-FFF2-40B4-BE49-F238E27FC236}">
                    <a16:creationId xmlns:a16="http://schemas.microsoft.com/office/drawing/2014/main" id="{3ED64170-9CD2-4330-9878-7F39333C8907}"/>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Oval 1014">
                <a:extLst>
                  <a:ext uri="{FF2B5EF4-FFF2-40B4-BE49-F238E27FC236}">
                    <a16:creationId xmlns:a16="http://schemas.microsoft.com/office/drawing/2014/main" id="{E0B4A9B4-5775-4D29-A543-93EFD05038D6}"/>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015">
                <a:extLst>
                  <a:ext uri="{FF2B5EF4-FFF2-40B4-BE49-F238E27FC236}">
                    <a16:creationId xmlns:a16="http://schemas.microsoft.com/office/drawing/2014/main" id="{ADFC0583-BFD6-46F4-8536-B29FB45FD412}"/>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016">
                <a:extLst>
                  <a:ext uri="{FF2B5EF4-FFF2-40B4-BE49-F238E27FC236}">
                    <a16:creationId xmlns:a16="http://schemas.microsoft.com/office/drawing/2014/main" id="{B8DFD6CC-6A5C-4F88-B73A-0E7DD769BBBD}"/>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Rectangle 1017">
                <a:extLst>
                  <a:ext uri="{FF2B5EF4-FFF2-40B4-BE49-F238E27FC236}">
                    <a16:creationId xmlns:a16="http://schemas.microsoft.com/office/drawing/2014/main" id="{69D61BFD-BB24-41E3-8ED2-0FB4A58B63F4}"/>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85" name="Group 284">
            <a:extLst>
              <a:ext uri="{FF2B5EF4-FFF2-40B4-BE49-F238E27FC236}">
                <a16:creationId xmlns:a16="http://schemas.microsoft.com/office/drawing/2014/main" id="{C4404A2A-3310-47ED-B175-007A9C01348A}"/>
              </a:ext>
            </a:extLst>
          </p:cNvPr>
          <p:cNvGrpSpPr/>
          <p:nvPr/>
        </p:nvGrpSpPr>
        <p:grpSpPr>
          <a:xfrm>
            <a:off x="485618" y="4524171"/>
            <a:ext cx="5698788" cy="1955598"/>
            <a:chOff x="531643" y="4450588"/>
            <a:chExt cx="6001504" cy="2984928"/>
          </a:xfrm>
        </p:grpSpPr>
        <p:sp>
          <p:nvSpPr>
            <p:cNvPr id="286" name="Rounded Rectangle 34">
              <a:extLst>
                <a:ext uri="{FF2B5EF4-FFF2-40B4-BE49-F238E27FC236}">
                  <a16:creationId xmlns:a16="http://schemas.microsoft.com/office/drawing/2014/main" id="{80B27953-31C1-44AB-AA3F-8930A8C18CD7}"/>
                </a:ext>
              </a:extLst>
            </p:cNvPr>
            <p:cNvSpPr/>
            <p:nvPr/>
          </p:nvSpPr>
          <p:spPr>
            <a:xfrm rot="16200000">
              <a:off x="4006224" y="4907547"/>
              <a:ext cx="2983348" cy="2070498"/>
            </a:xfrm>
            <a:custGeom>
              <a:avLst/>
              <a:gdLst/>
              <a:ahLst/>
              <a:cxnLst/>
              <a:rect l="l" t="t" r="r" b="b"/>
              <a:pathLst>
                <a:path w="4512121" h="3630231">
                  <a:moveTo>
                    <a:pt x="4512121" y="351297"/>
                  </a:moveTo>
                  <a:lnTo>
                    <a:pt x="4512121" y="2905070"/>
                  </a:lnTo>
                  <a:cubicBezTo>
                    <a:pt x="4512121" y="3079594"/>
                    <a:pt x="4384856" y="3224393"/>
                    <a:pt x="4217885" y="3250615"/>
                  </a:cubicBezTo>
                  <a:lnTo>
                    <a:pt x="4217885" y="3256369"/>
                  </a:lnTo>
                  <a:lnTo>
                    <a:pt x="4227916" y="3256369"/>
                  </a:lnTo>
                  <a:lnTo>
                    <a:pt x="4227916" y="3461593"/>
                  </a:lnTo>
                  <a:cubicBezTo>
                    <a:pt x="4227916" y="3554729"/>
                    <a:pt x="4152414" y="3630231"/>
                    <a:pt x="4059278" y="3630231"/>
                  </a:cubicBezTo>
                  <a:lnTo>
                    <a:pt x="3114068" y="3630231"/>
                  </a:lnTo>
                  <a:cubicBezTo>
                    <a:pt x="3020932" y="3630231"/>
                    <a:pt x="2945430" y="3554729"/>
                    <a:pt x="2945430" y="3461593"/>
                  </a:cubicBezTo>
                  <a:lnTo>
                    <a:pt x="2945430" y="3256369"/>
                  </a:lnTo>
                  <a:lnTo>
                    <a:pt x="3785837" y="3256369"/>
                  </a:lnTo>
                  <a:lnTo>
                    <a:pt x="3785837" y="3256367"/>
                  </a:ln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rgbClr val="00A3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287" name="Rounded Rectangle 31">
              <a:extLst>
                <a:ext uri="{FF2B5EF4-FFF2-40B4-BE49-F238E27FC236}">
                  <a16:creationId xmlns:a16="http://schemas.microsoft.com/office/drawing/2014/main" id="{EDF8D107-358D-4FB6-9F6D-4D3E1641DCD9}"/>
                </a:ext>
              </a:extLst>
            </p:cNvPr>
            <p:cNvSpPr/>
            <p:nvPr/>
          </p:nvSpPr>
          <p:spPr>
            <a:xfrm rot="16200000" flipH="1">
              <a:off x="2879361" y="4910580"/>
              <a:ext cx="2983349" cy="2064432"/>
            </a:xfrm>
            <a:custGeom>
              <a:avLst/>
              <a:gdLst/>
              <a:ahLst/>
              <a:cxnLst/>
              <a:rect l="l" t="t" r="r" b="b"/>
              <a:pathLst>
                <a:path w="4512121" h="3619596">
                  <a:moveTo>
                    <a:pt x="0" y="351297"/>
                  </a:moveTo>
                  <a:lnTo>
                    <a:pt x="0" y="2905070"/>
                  </a:lnTo>
                  <a:cubicBezTo>
                    <a:pt x="0" y="3076118"/>
                    <a:pt x="122246" y="3218613"/>
                    <a:pt x="284204" y="3249604"/>
                  </a:cubicBezTo>
                  <a:lnTo>
                    <a:pt x="284204" y="3450958"/>
                  </a:lnTo>
                  <a:cubicBezTo>
                    <a:pt x="284204" y="3544094"/>
                    <a:pt x="359706" y="3619596"/>
                    <a:pt x="452842" y="3619596"/>
                  </a:cubicBezTo>
                  <a:lnTo>
                    <a:pt x="1398052" y="3619596"/>
                  </a:lnTo>
                  <a:cubicBezTo>
                    <a:pt x="1491188" y="3619596"/>
                    <a:pt x="1566690" y="3544094"/>
                    <a:pt x="1566690" y="3450958"/>
                  </a:cubicBezTo>
                  <a:lnTo>
                    <a:pt x="1566690" y="3256367"/>
                  </a:lnTo>
                  <a:lnTo>
                    <a:pt x="4160824" y="3256367"/>
                  </a:lnTo>
                  <a:cubicBezTo>
                    <a:pt x="4354840" y="3256367"/>
                    <a:pt x="4512121" y="3099086"/>
                    <a:pt x="4512121" y="2905070"/>
                  </a:cubicBezTo>
                  <a:lnTo>
                    <a:pt x="4512121" y="351297"/>
                  </a:lnTo>
                  <a:cubicBezTo>
                    <a:pt x="4512121" y="157281"/>
                    <a:pt x="4354840" y="0"/>
                    <a:pt x="4160824" y="0"/>
                  </a:cubicBezTo>
                  <a:lnTo>
                    <a:pt x="351297" y="0"/>
                  </a:lnTo>
                  <a:cubicBezTo>
                    <a:pt x="157281" y="0"/>
                    <a:pt x="0" y="157281"/>
                    <a:pt x="0" y="351297"/>
                  </a:cubicBezTo>
                  <a:close/>
                </a:path>
              </a:pathLst>
            </a:custGeom>
            <a:solidFill>
              <a:srgbClr val="6D20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288" name="Rounded Rectangle 28">
              <a:extLst>
                <a:ext uri="{FF2B5EF4-FFF2-40B4-BE49-F238E27FC236}">
                  <a16:creationId xmlns:a16="http://schemas.microsoft.com/office/drawing/2014/main" id="{F8B2A86C-4D81-4515-B2D6-AE8FF7FE92F9}"/>
                </a:ext>
              </a:extLst>
            </p:cNvPr>
            <p:cNvSpPr/>
            <p:nvPr/>
          </p:nvSpPr>
          <p:spPr>
            <a:xfrm rot="16200000">
              <a:off x="1750633" y="4906726"/>
              <a:ext cx="2984928" cy="2072651"/>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rgbClr val="470A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solidFill>
                  <a:prstClr val="white"/>
                </a:solidFill>
                <a:effectLst/>
                <a:uLnTx/>
                <a:uFillTx/>
                <a:latin typeface="Arial"/>
                <a:ea typeface="+mn-ea"/>
                <a:cs typeface="+mn-cs"/>
              </a:endParaRPr>
            </a:p>
          </p:txBody>
        </p:sp>
        <p:sp>
          <p:nvSpPr>
            <p:cNvPr id="289" name="Rounded Rectangle 40">
              <a:extLst>
                <a:ext uri="{FF2B5EF4-FFF2-40B4-BE49-F238E27FC236}">
                  <a16:creationId xmlns:a16="http://schemas.microsoft.com/office/drawing/2014/main" id="{F1FA2C74-FB86-4B81-AF06-98AE1571D0CE}"/>
                </a:ext>
              </a:extLst>
            </p:cNvPr>
            <p:cNvSpPr/>
            <p:nvPr/>
          </p:nvSpPr>
          <p:spPr>
            <a:xfrm rot="16200000">
              <a:off x="620451" y="4907547"/>
              <a:ext cx="2983348" cy="2070498"/>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rgbClr val="4836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solidFill>
                  <a:prstClr val="white"/>
                </a:solidFill>
                <a:effectLst/>
                <a:uLnTx/>
                <a:uFillTx/>
                <a:latin typeface="Arial"/>
                <a:ea typeface="+mn-ea"/>
                <a:cs typeface="+mn-cs"/>
              </a:endParaRPr>
            </a:p>
          </p:txBody>
        </p:sp>
        <p:sp>
          <p:nvSpPr>
            <p:cNvPr id="290" name="Rounded Rectangle 37">
              <a:extLst>
                <a:ext uri="{FF2B5EF4-FFF2-40B4-BE49-F238E27FC236}">
                  <a16:creationId xmlns:a16="http://schemas.microsoft.com/office/drawing/2014/main" id="{E383B3AD-50C1-43EE-9EEE-39F62F08F11F}"/>
                </a:ext>
              </a:extLst>
            </p:cNvPr>
            <p:cNvSpPr/>
            <p:nvPr/>
          </p:nvSpPr>
          <p:spPr>
            <a:xfrm rot="16200000" flipH="1">
              <a:off x="-217113" y="5199879"/>
              <a:ext cx="2983348" cy="1485835"/>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291" name="TextBox 290">
              <a:extLst>
                <a:ext uri="{FF2B5EF4-FFF2-40B4-BE49-F238E27FC236}">
                  <a16:creationId xmlns:a16="http://schemas.microsoft.com/office/drawing/2014/main" id="{FDAD1A1E-FB79-45E6-A9DE-2D4ADA860AA7}"/>
                </a:ext>
              </a:extLst>
            </p:cNvPr>
            <p:cNvSpPr txBox="1"/>
            <p:nvPr/>
          </p:nvSpPr>
          <p:spPr>
            <a:xfrm>
              <a:off x="4178501" y="5705398"/>
              <a:ext cx="1008529" cy="1409326"/>
            </a:xfrm>
            <a:prstGeom prst="rect">
              <a:avLst/>
            </a:prstGeom>
            <a:noFill/>
          </p:spPr>
          <p:txBody>
            <a:bodyPr wrap="square" rtlCol="0">
              <a:spAutoFit/>
            </a:bodyPr>
            <a:lstStyle>
              <a:defPPr>
                <a:defRPr lang="en-US"/>
              </a:defPPr>
              <a:lvl1pPr lvl="0" defTabSz="914400">
                <a:defRPr sz="900" kern="0">
                  <a:solidFill>
                    <a:prstClr val="white"/>
                  </a:solidFill>
                </a:defRPr>
              </a:lvl1pPr>
            </a:lstStyle>
            <a:p>
              <a:r>
                <a:rPr lang="pt-BR" dirty="0"/>
                <a:t>Convidar uma pessoa repetidamente para manter relações sexuais ou para saídas.</a:t>
              </a:r>
            </a:p>
          </p:txBody>
        </p:sp>
        <p:sp>
          <p:nvSpPr>
            <p:cNvPr id="292" name="TextBox 291">
              <a:extLst>
                <a:ext uri="{FF2B5EF4-FFF2-40B4-BE49-F238E27FC236}">
                  <a16:creationId xmlns:a16="http://schemas.microsoft.com/office/drawing/2014/main" id="{48E3ED32-6CEC-42F0-8DB0-7BBD7B292F60}"/>
                </a:ext>
              </a:extLst>
            </p:cNvPr>
            <p:cNvSpPr txBox="1"/>
            <p:nvPr/>
          </p:nvSpPr>
          <p:spPr>
            <a:xfrm>
              <a:off x="772008" y="5669897"/>
              <a:ext cx="882336" cy="935596"/>
            </a:xfrm>
            <a:prstGeom prst="rect">
              <a:avLst/>
            </a:prstGeom>
            <a:noFill/>
          </p:spPr>
          <p:txBody>
            <a:bodyPr wrap="square" rtlCol="0">
              <a:spAutoFit/>
            </a:bodyPr>
            <a:lstStyle/>
            <a:p>
              <a:pPr lvl="0" defTabSz="914400">
                <a:defRPr/>
              </a:pPr>
              <a:r>
                <a:rPr lang="pt-BR" sz="900" kern="0" dirty="0">
                  <a:solidFill>
                    <a:prstClr val="white"/>
                  </a:solidFill>
                </a:rPr>
                <a:t>Conversar ou contar piadas com caráter obsceno e sexual.</a:t>
              </a:r>
            </a:p>
          </p:txBody>
        </p:sp>
        <p:sp>
          <p:nvSpPr>
            <p:cNvPr id="293" name="TextBox 292">
              <a:extLst>
                <a:ext uri="{FF2B5EF4-FFF2-40B4-BE49-F238E27FC236}">
                  <a16:creationId xmlns:a16="http://schemas.microsoft.com/office/drawing/2014/main" id="{5CAD6AAD-30C2-4DDC-9102-BA737194980B}"/>
                </a:ext>
              </a:extLst>
            </p:cNvPr>
            <p:cNvSpPr txBox="1"/>
            <p:nvPr/>
          </p:nvSpPr>
          <p:spPr>
            <a:xfrm>
              <a:off x="2009208" y="5450859"/>
              <a:ext cx="826248" cy="1596018"/>
            </a:xfrm>
            <a:prstGeom prst="rect">
              <a:avLst/>
            </a:prstGeom>
            <a:noFill/>
          </p:spPr>
          <p:txBody>
            <a:bodyPr wrap="square" rtlCol="0">
              <a:spAutoFit/>
            </a:bodyPr>
            <a:lstStyle/>
            <a:p>
              <a:pPr defTabSz="914400"/>
              <a:r>
                <a:rPr lang="pt-BR" sz="900" kern="0" dirty="0">
                  <a:solidFill>
                    <a:prstClr val="white"/>
                  </a:solidFill>
                </a:rPr>
                <a:t>Fazer ameaças diretas ou indiretas com o objetivo de conseguir favores sexuais.</a:t>
              </a:r>
            </a:p>
          </p:txBody>
        </p:sp>
        <p:sp>
          <p:nvSpPr>
            <p:cNvPr id="294" name="TextBox 293">
              <a:extLst>
                <a:ext uri="{FF2B5EF4-FFF2-40B4-BE49-F238E27FC236}">
                  <a16:creationId xmlns:a16="http://schemas.microsoft.com/office/drawing/2014/main" id="{836DF98B-E8A3-427D-B66B-ABDD59497130}"/>
                </a:ext>
              </a:extLst>
            </p:cNvPr>
            <p:cNvSpPr txBox="1"/>
            <p:nvPr/>
          </p:nvSpPr>
          <p:spPr>
            <a:xfrm>
              <a:off x="5421789" y="5774764"/>
              <a:ext cx="816703" cy="935596"/>
            </a:xfrm>
            <a:prstGeom prst="rect">
              <a:avLst/>
            </a:prstGeom>
            <a:noFill/>
          </p:spPr>
          <p:txBody>
            <a:bodyPr wrap="square" rtlCol="0">
              <a:spAutoFit/>
            </a:bodyPr>
            <a:lstStyle/>
            <a:p>
              <a:pPr lvl="0" defTabSz="914400">
                <a:defRPr/>
              </a:pPr>
              <a:r>
                <a:rPr lang="pt-BR" sz="900" kern="0" dirty="0">
                  <a:solidFill>
                    <a:prstClr val="white"/>
                  </a:solidFill>
                </a:rPr>
                <a:t>Fazer gestos ou emitir sons de natureza sexual.</a:t>
              </a:r>
            </a:p>
          </p:txBody>
        </p:sp>
        <p:sp>
          <p:nvSpPr>
            <p:cNvPr id="295" name="TextBox 294">
              <a:extLst>
                <a:ext uri="{FF2B5EF4-FFF2-40B4-BE49-F238E27FC236}">
                  <a16:creationId xmlns:a16="http://schemas.microsoft.com/office/drawing/2014/main" id="{DDEFAD5A-FF83-44F8-91EF-69708B7DE82E}"/>
                </a:ext>
              </a:extLst>
            </p:cNvPr>
            <p:cNvSpPr txBox="1"/>
            <p:nvPr/>
          </p:nvSpPr>
          <p:spPr>
            <a:xfrm>
              <a:off x="3096467" y="5698403"/>
              <a:ext cx="806224" cy="1100702"/>
            </a:xfrm>
            <a:prstGeom prst="rect">
              <a:avLst/>
            </a:prstGeom>
            <a:noFill/>
          </p:spPr>
          <p:txBody>
            <a:bodyPr wrap="square" rtlCol="0">
              <a:spAutoFit/>
            </a:bodyPr>
            <a:lstStyle/>
            <a:p>
              <a:pPr lvl="0" defTabSz="914400"/>
              <a:r>
                <a:rPr lang="pt-BR" sz="900" kern="0" dirty="0">
                  <a:solidFill>
                    <a:prstClr val="white"/>
                  </a:solidFill>
                </a:rPr>
                <a:t>Abraçar, tocar, beijar ou encostar em uma pessoa sem permissão.</a:t>
              </a:r>
            </a:p>
          </p:txBody>
        </p:sp>
        <p:grpSp>
          <p:nvGrpSpPr>
            <p:cNvPr id="296" name="Group 295">
              <a:extLst>
                <a:ext uri="{FF2B5EF4-FFF2-40B4-BE49-F238E27FC236}">
                  <a16:creationId xmlns:a16="http://schemas.microsoft.com/office/drawing/2014/main" id="{F599009C-5AF2-40ED-A432-CAB99E96F4B8}"/>
                </a:ext>
              </a:extLst>
            </p:cNvPr>
            <p:cNvGrpSpPr/>
            <p:nvPr/>
          </p:nvGrpSpPr>
          <p:grpSpPr>
            <a:xfrm>
              <a:off x="744078" y="4647153"/>
              <a:ext cx="796503" cy="784409"/>
              <a:chOff x="1506146" y="5351723"/>
              <a:chExt cx="893688" cy="883736"/>
            </a:xfrm>
          </p:grpSpPr>
          <p:sp>
            <p:nvSpPr>
              <p:cNvPr id="329" name="Oval 1011">
                <a:extLst>
                  <a:ext uri="{FF2B5EF4-FFF2-40B4-BE49-F238E27FC236}">
                    <a16:creationId xmlns:a16="http://schemas.microsoft.com/office/drawing/2014/main" id="{5D234E0F-EAF1-47B5-8D62-D65B102BCDA8}"/>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1012">
                <a:extLst>
                  <a:ext uri="{FF2B5EF4-FFF2-40B4-BE49-F238E27FC236}">
                    <a16:creationId xmlns:a16="http://schemas.microsoft.com/office/drawing/2014/main" id="{EA07B303-8319-470E-8675-519395E8383B}"/>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1013">
                <a:extLst>
                  <a:ext uri="{FF2B5EF4-FFF2-40B4-BE49-F238E27FC236}">
                    <a16:creationId xmlns:a16="http://schemas.microsoft.com/office/drawing/2014/main" id="{39C290D0-5161-4989-8374-488E49E88A1A}"/>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Oval 1014">
                <a:extLst>
                  <a:ext uri="{FF2B5EF4-FFF2-40B4-BE49-F238E27FC236}">
                    <a16:creationId xmlns:a16="http://schemas.microsoft.com/office/drawing/2014/main" id="{F9A5CE68-27AC-4B7F-89E8-5AA947CD12B2}"/>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1015">
                <a:extLst>
                  <a:ext uri="{FF2B5EF4-FFF2-40B4-BE49-F238E27FC236}">
                    <a16:creationId xmlns:a16="http://schemas.microsoft.com/office/drawing/2014/main" id="{9119C3F1-4FA7-4D1E-A7D3-312A366183BC}"/>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1016">
                <a:extLst>
                  <a:ext uri="{FF2B5EF4-FFF2-40B4-BE49-F238E27FC236}">
                    <a16:creationId xmlns:a16="http://schemas.microsoft.com/office/drawing/2014/main" id="{F50CF231-55D2-4A37-A403-4F49320A4AA8}"/>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Rectangle 1017">
                <a:extLst>
                  <a:ext uri="{FF2B5EF4-FFF2-40B4-BE49-F238E27FC236}">
                    <a16:creationId xmlns:a16="http://schemas.microsoft.com/office/drawing/2014/main" id="{8011CD25-8768-4EE6-AECE-307CD523D092}"/>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7" name="Group 296">
              <a:extLst>
                <a:ext uri="{FF2B5EF4-FFF2-40B4-BE49-F238E27FC236}">
                  <a16:creationId xmlns:a16="http://schemas.microsoft.com/office/drawing/2014/main" id="{C7C9B096-36E4-4E51-A842-5BDA9CA2485F}"/>
                </a:ext>
              </a:extLst>
            </p:cNvPr>
            <p:cNvGrpSpPr/>
            <p:nvPr/>
          </p:nvGrpSpPr>
          <p:grpSpPr>
            <a:xfrm>
              <a:off x="2112124" y="4647153"/>
              <a:ext cx="796503" cy="784409"/>
              <a:chOff x="1506146" y="5351723"/>
              <a:chExt cx="893688" cy="883736"/>
            </a:xfrm>
          </p:grpSpPr>
          <p:sp>
            <p:nvSpPr>
              <p:cNvPr id="322" name="Oval 1011">
                <a:extLst>
                  <a:ext uri="{FF2B5EF4-FFF2-40B4-BE49-F238E27FC236}">
                    <a16:creationId xmlns:a16="http://schemas.microsoft.com/office/drawing/2014/main" id="{9085BF8E-4DA3-47E3-B0D3-F888B718A727}"/>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1012">
                <a:extLst>
                  <a:ext uri="{FF2B5EF4-FFF2-40B4-BE49-F238E27FC236}">
                    <a16:creationId xmlns:a16="http://schemas.microsoft.com/office/drawing/2014/main" id="{79153E00-0F13-43FC-926F-3A80F42BEC52}"/>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1013">
                <a:extLst>
                  <a:ext uri="{FF2B5EF4-FFF2-40B4-BE49-F238E27FC236}">
                    <a16:creationId xmlns:a16="http://schemas.microsoft.com/office/drawing/2014/main" id="{385E7D76-4BC9-492D-A559-583E2A2DC71C}"/>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Oval 1014">
                <a:extLst>
                  <a:ext uri="{FF2B5EF4-FFF2-40B4-BE49-F238E27FC236}">
                    <a16:creationId xmlns:a16="http://schemas.microsoft.com/office/drawing/2014/main" id="{C8A944A9-C2B6-471E-873B-DD0EDEADDE66}"/>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1015">
                <a:extLst>
                  <a:ext uri="{FF2B5EF4-FFF2-40B4-BE49-F238E27FC236}">
                    <a16:creationId xmlns:a16="http://schemas.microsoft.com/office/drawing/2014/main" id="{9CE5AAA9-7EDD-4603-A873-A17AFBDA5AFE}"/>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7" name="Freeform 1016">
                <a:extLst>
                  <a:ext uri="{FF2B5EF4-FFF2-40B4-BE49-F238E27FC236}">
                    <a16:creationId xmlns:a16="http://schemas.microsoft.com/office/drawing/2014/main" id="{9E026301-D271-4BFE-ADA6-B4FDF1F7F087}"/>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8" name="Rectangle 1017">
                <a:extLst>
                  <a:ext uri="{FF2B5EF4-FFF2-40B4-BE49-F238E27FC236}">
                    <a16:creationId xmlns:a16="http://schemas.microsoft.com/office/drawing/2014/main" id="{97733FDD-9C84-4A0A-A0E6-A2FED98A84D7}"/>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8" name="Group 297">
              <a:extLst>
                <a:ext uri="{FF2B5EF4-FFF2-40B4-BE49-F238E27FC236}">
                  <a16:creationId xmlns:a16="http://schemas.microsoft.com/office/drawing/2014/main" id="{D1261511-A56F-431E-813E-99E25806EE27}"/>
                </a:ext>
              </a:extLst>
            </p:cNvPr>
            <p:cNvGrpSpPr/>
            <p:nvPr/>
          </p:nvGrpSpPr>
          <p:grpSpPr>
            <a:xfrm>
              <a:off x="3264743" y="4647153"/>
              <a:ext cx="796503" cy="784409"/>
              <a:chOff x="1506146" y="5351723"/>
              <a:chExt cx="893688" cy="883736"/>
            </a:xfrm>
          </p:grpSpPr>
          <p:sp>
            <p:nvSpPr>
              <p:cNvPr id="315" name="Oval 1011">
                <a:extLst>
                  <a:ext uri="{FF2B5EF4-FFF2-40B4-BE49-F238E27FC236}">
                    <a16:creationId xmlns:a16="http://schemas.microsoft.com/office/drawing/2014/main" id="{FC84A695-3139-4C3D-930C-5D4FE8587842}"/>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1012">
                <a:extLst>
                  <a:ext uri="{FF2B5EF4-FFF2-40B4-BE49-F238E27FC236}">
                    <a16:creationId xmlns:a16="http://schemas.microsoft.com/office/drawing/2014/main" id="{4AA1783E-4A14-4332-9365-A1A5FF5AAC94}"/>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1013">
                <a:extLst>
                  <a:ext uri="{FF2B5EF4-FFF2-40B4-BE49-F238E27FC236}">
                    <a16:creationId xmlns:a16="http://schemas.microsoft.com/office/drawing/2014/main" id="{262BAAE7-B5C2-4129-B3FB-015B9FB88517}"/>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Oval 1014">
                <a:extLst>
                  <a:ext uri="{FF2B5EF4-FFF2-40B4-BE49-F238E27FC236}">
                    <a16:creationId xmlns:a16="http://schemas.microsoft.com/office/drawing/2014/main" id="{6348DF9D-AE09-4811-B425-E11A884FADB3}"/>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1015">
                <a:extLst>
                  <a:ext uri="{FF2B5EF4-FFF2-40B4-BE49-F238E27FC236}">
                    <a16:creationId xmlns:a16="http://schemas.microsoft.com/office/drawing/2014/main" id="{EE2DF26E-FC3E-4E8F-8FEF-F6583B66DAB7}"/>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1016">
                <a:extLst>
                  <a:ext uri="{FF2B5EF4-FFF2-40B4-BE49-F238E27FC236}">
                    <a16:creationId xmlns:a16="http://schemas.microsoft.com/office/drawing/2014/main" id="{69B490EF-E88B-4834-9B76-76CD093F9BDE}"/>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Rectangle 1017">
                <a:extLst>
                  <a:ext uri="{FF2B5EF4-FFF2-40B4-BE49-F238E27FC236}">
                    <a16:creationId xmlns:a16="http://schemas.microsoft.com/office/drawing/2014/main" id="{254A1CFB-C923-4A67-8AB7-0C5FB9157B3D}"/>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9" name="Group 298">
              <a:extLst>
                <a:ext uri="{FF2B5EF4-FFF2-40B4-BE49-F238E27FC236}">
                  <a16:creationId xmlns:a16="http://schemas.microsoft.com/office/drawing/2014/main" id="{48A578BA-559B-4447-AA5B-C6AA56833925}"/>
                </a:ext>
              </a:extLst>
            </p:cNvPr>
            <p:cNvGrpSpPr/>
            <p:nvPr/>
          </p:nvGrpSpPr>
          <p:grpSpPr>
            <a:xfrm>
              <a:off x="4396791" y="4647153"/>
              <a:ext cx="796503" cy="784409"/>
              <a:chOff x="1506146" y="5351723"/>
              <a:chExt cx="893688" cy="883736"/>
            </a:xfrm>
          </p:grpSpPr>
          <p:sp>
            <p:nvSpPr>
              <p:cNvPr id="308" name="Oval 1011">
                <a:extLst>
                  <a:ext uri="{FF2B5EF4-FFF2-40B4-BE49-F238E27FC236}">
                    <a16:creationId xmlns:a16="http://schemas.microsoft.com/office/drawing/2014/main" id="{013B691F-4735-4A9F-A882-1365F9AA7B44}"/>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012">
                <a:extLst>
                  <a:ext uri="{FF2B5EF4-FFF2-40B4-BE49-F238E27FC236}">
                    <a16:creationId xmlns:a16="http://schemas.microsoft.com/office/drawing/2014/main" id="{541DFC8A-197F-4C6E-9B23-1368721B9A03}"/>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013">
                <a:extLst>
                  <a:ext uri="{FF2B5EF4-FFF2-40B4-BE49-F238E27FC236}">
                    <a16:creationId xmlns:a16="http://schemas.microsoft.com/office/drawing/2014/main" id="{2268D139-0F70-4039-A5C5-D4BDB260E064}"/>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Oval 1014">
                <a:extLst>
                  <a:ext uri="{FF2B5EF4-FFF2-40B4-BE49-F238E27FC236}">
                    <a16:creationId xmlns:a16="http://schemas.microsoft.com/office/drawing/2014/main" id="{6BA1A635-81CC-40D6-BD93-9D78675457DB}"/>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015">
                <a:extLst>
                  <a:ext uri="{FF2B5EF4-FFF2-40B4-BE49-F238E27FC236}">
                    <a16:creationId xmlns:a16="http://schemas.microsoft.com/office/drawing/2014/main" id="{36C409FA-7E40-4771-A742-AC911A3BB84B}"/>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016">
                <a:extLst>
                  <a:ext uri="{FF2B5EF4-FFF2-40B4-BE49-F238E27FC236}">
                    <a16:creationId xmlns:a16="http://schemas.microsoft.com/office/drawing/2014/main" id="{6D2FFB68-DC87-40FF-A32A-CFD9ACC06640}"/>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Rectangle 1017">
                <a:extLst>
                  <a:ext uri="{FF2B5EF4-FFF2-40B4-BE49-F238E27FC236}">
                    <a16:creationId xmlns:a16="http://schemas.microsoft.com/office/drawing/2014/main" id="{25D41ADC-5C43-463C-9994-4984C400CB45}"/>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00" name="Group 299">
              <a:extLst>
                <a:ext uri="{FF2B5EF4-FFF2-40B4-BE49-F238E27FC236}">
                  <a16:creationId xmlns:a16="http://schemas.microsoft.com/office/drawing/2014/main" id="{3F462404-8C96-47D0-A7CF-038EB9E5EC78}"/>
                </a:ext>
              </a:extLst>
            </p:cNvPr>
            <p:cNvGrpSpPr/>
            <p:nvPr/>
          </p:nvGrpSpPr>
          <p:grpSpPr>
            <a:xfrm>
              <a:off x="5564392" y="4647153"/>
              <a:ext cx="796503" cy="784409"/>
              <a:chOff x="1506146" y="5351723"/>
              <a:chExt cx="893688" cy="883736"/>
            </a:xfrm>
          </p:grpSpPr>
          <p:sp>
            <p:nvSpPr>
              <p:cNvPr id="301" name="Oval 1011">
                <a:extLst>
                  <a:ext uri="{FF2B5EF4-FFF2-40B4-BE49-F238E27FC236}">
                    <a16:creationId xmlns:a16="http://schemas.microsoft.com/office/drawing/2014/main" id="{77A92BFD-75FC-4399-9203-70F1080E8C23}"/>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012">
                <a:extLst>
                  <a:ext uri="{FF2B5EF4-FFF2-40B4-BE49-F238E27FC236}">
                    <a16:creationId xmlns:a16="http://schemas.microsoft.com/office/drawing/2014/main" id="{B06DDBDD-E2FC-49CD-9E33-C6A17D632EFD}"/>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013">
                <a:extLst>
                  <a:ext uri="{FF2B5EF4-FFF2-40B4-BE49-F238E27FC236}">
                    <a16:creationId xmlns:a16="http://schemas.microsoft.com/office/drawing/2014/main" id="{4CE8DAFA-CF2B-4040-9CEA-8FF0630F3AB8}"/>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Oval 1014">
                <a:extLst>
                  <a:ext uri="{FF2B5EF4-FFF2-40B4-BE49-F238E27FC236}">
                    <a16:creationId xmlns:a16="http://schemas.microsoft.com/office/drawing/2014/main" id="{48F5C8C4-9B23-406A-B315-A871633F0535}"/>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015">
                <a:extLst>
                  <a:ext uri="{FF2B5EF4-FFF2-40B4-BE49-F238E27FC236}">
                    <a16:creationId xmlns:a16="http://schemas.microsoft.com/office/drawing/2014/main" id="{E47C1819-E6D8-42DE-9125-06AE85B57AEC}"/>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016">
                <a:extLst>
                  <a:ext uri="{FF2B5EF4-FFF2-40B4-BE49-F238E27FC236}">
                    <a16:creationId xmlns:a16="http://schemas.microsoft.com/office/drawing/2014/main" id="{BE79FE8E-BA3B-4385-97C6-E4B7DA1A0C96}"/>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Rectangle 1017">
                <a:extLst>
                  <a:ext uri="{FF2B5EF4-FFF2-40B4-BE49-F238E27FC236}">
                    <a16:creationId xmlns:a16="http://schemas.microsoft.com/office/drawing/2014/main" id="{343D7F7D-A47B-4F3E-9CB3-72A1C67F2EEC}"/>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36" name="Group 335">
            <a:extLst>
              <a:ext uri="{FF2B5EF4-FFF2-40B4-BE49-F238E27FC236}">
                <a16:creationId xmlns:a16="http://schemas.microsoft.com/office/drawing/2014/main" id="{37F38092-3DC1-4219-BF31-27EAE2D89D1A}"/>
              </a:ext>
            </a:extLst>
          </p:cNvPr>
          <p:cNvGrpSpPr/>
          <p:nvPr/>
        </p:nvGrpSpPr>
        <p:grpSpPr>
          <a:xfrm>
            <a:off x="492558" y="6605351"/>
            <a:ext cx="5698788" cy="1955598"/>
            <a:chOff x="531643" y="4450586"/>
            <a:chExt cx="6001504" cy="2984928"/>
          </a:xfrm>
        </p:grpSpPr>
        <p:sp>
          <p:nvSpPr>
            <p:cNvPr id="337" name="Rounded Rectangle 34">
              <a:extLst>
                <a:ext uri="{FF2B5EF4-FFF2-40B4-BE49-F238E27FC236}">
                  <a16:creationId xmlns:a16="http://schemas.microsoft.com/office/drawing/2014/main" id="{B3F0F0DC-90F3-482A-856B-B5D8585F2DEC}"/>
                </a:ext>
              </a:extLst>
            </p:cNvPr>
            <p:cNvSpPr/>
            <p:nvPr/>
          </p:nvSpPr>
          <p:spPr>
            <a:xfrm rot="16200000">
              <a:off x="4006224" y="4907547"/>
              <a:ext cx="2983348" cy="2070498"/>
            </a:xfrm>
            <a:custGeom>
              <a:avLst/>
              <a:gdLst/>
              <a:ahLst/>
              <a:cxnLst/>
              <a:rect l="l" t="t" r="r" b="b"/>
              <a:pathLst>
                <a:path w="4512121" h="3630231">
                  <a:moveTo>
                    <a:pt x="4512121" y="351297"/>
                  </a:moveTo>
                  <a:lnTo>
                    <a:pt x="4512121" y="2905070"/>
                  </a:lnTo>
                  <a:cubicBezTo>
                    <a:pt x="4512121" y="3079594"/>
                    <a:pt x="4384856" y="3224393"/>
                    <a:pt x="4217885" y="3250615"/>
                  </a:cubicBezTo>
                  <a:lnTo>
                    <a:pt x="4217885" y="3256369"/>
                  </a:lnTo>
                  <a:lnTo>
                    <a:pt x="4227916" y="3256369"/>
                  </a:lnTo>
                  <a:lnTo>
                    <a:pt x="4227916" y="3461593"/>
                  </a:lnTo>
                  <a:cubicBezTo>
                    <a:pt x="4227916" y="3554729"/>
                    <a:pt x="4152414" y="3630231"/>
                    <a:pt x="4059278" y="3630231"/>
                  </a:cubicBezTo>
                  <a:lnTo>
                    <a:pt x="3114068" y="3630231"/>
                  </a:lnTo>
                  <a:cubicBezTo>
                    <a:pt x="3020932" y="3630231"/>
                    <a:pt x="2945430" y="3554729"/>
                    <a:pt x="2945430" y="3461593"/>
                  </a:cubicBezTo>
                  <a:lnTo>
                    <a:pt x="2945430" y="3256369"/>
                  </a:lnTo>
                  <a:lnTo>
                    <a:pt x="3785837" y="3256369"/>
                  </a:lnTo>
                  <a:lnTo>
                    <a:pt x="3785837" y="3256367"/>
                  </a:ln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rgbClr val="00A3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338" name="Rounded Rectangle 31">
              <a:extLst>
                <a:ext uri="{FF2B5EF4-FFF2-40B4-BE49-F238E27FC236}">
                  <a16:creationId xmlns:a16="http://schemas.microsoft.com/office/drawing/2014/main" id="{F53E9DCE-DC1F-46C9-99A8-7F947A8A6CA0}"/>
                </a:ext>
              </a:extLst>
            </p:cNvPr>
            <p:cNvSpPr/>
            <p:nvPr/>
          </p:nvSpPr>
          <p:spPr>
            <a:xfrm rot="16200000" flipH="1">
              <a:off x="2879361" y="4910580"/>
              <a:ext cx="2983349" cy="2064432"/>
            </a:xfrm>
            <a:custGeom>
              <a:avLst/>
              <a:gdLst/>
              <a:ahLst/>
              <a:cxnLst/>
              <a:rect l="l" t="t" r="r" b="b"/>
              <a:pathLst>
                <a:path w="4512121" h="3619596">
                  <a:moveTo>
                    <a:pt x="0" y="351297"/>
                  </a:moveTo>
                  <a:lnTo>
                    <a:pt x="0" y="2905070"/>
                  </a:lnTo>
                  <a:cubicBezTo>
                    <a:pt x="0" y="3076118"/>
                    <a:pt x="122246" y="3218613"/>
                    <a:pt x="284204" y="3249604"/>
                  </a:cubicBezTo>
                  <a:lnTo>
                    <a:pt x="284204" y="3450958"/>
                  </a:lnTo>
                  <a:cubicBezTo>
                    <a:pt x="284204" y="3544094"/>
                    <a:pt x="359706" y="3619596"/>
                    <a:pt x="452842" y="3619596"/>
                  </a:cubicBezTo>
                  <a:lnTo>
                    <a:pt x="1398052" y="3619596"/>
                  </a:lnTo>
                  <a:cubicBezTo>
                    <a:pt x="1491188" y="3619596"/>
                    <a:pt x="1566690" y="3544094"/>
                    <a:pt x="1566690" y="3450958"/>
                  </a:cubicBezTo>
                  <a:lnTo>
                    <a:pt x="1566690" y="3256367"/>
                  </a:lnTo>
                  <a:lnTo>
                    <a:pt x="4160824" y="3256367"/>
                  </a:lnTo>
                  <a:cubicBezTo>
                    <a:pt x="4354840" y="3256367"/>
                    <a:pt x="4512121" y="3099086"/>
                    <a:pt x="4512121" y="2905070"/>
                  </a:cubicBezTo>
                  <a:lnTo>
                    <a:pt x="4512121" y="351297"/>
                  </a:lnTo>
                  <a:cubicBezTo>
                    <a:pt x="4512121" y="157281"/>
                    <a:pt x="4354840" y="0"/>
                    <a:pt x="4160824" y="0"/>
                  </a:cubicBezTo>
                  <a:lnTo>
                    <a:pt x="351297" y="0"/>
                  </a:lnTo>
                  <a:cubicBezTo>
                    <a:pt x="157281" y="0"/>
                    <a:pt x="0" y="157281"/>
                    <a:pt x="0" y="351297"/>
                  </a:cubicBezTo>
                  <a:close/>
                </a:path>
              </a:pathLst>
            </a:custGeom>
            <a:solidFill>
              <a:srgbClr val="6D207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339" name="Rounded Rectangle 28">
              <a:extLst>
                <a:ext uri="{FF2B5EF4-FFF2-40B4-BE49-F238E27FC236}">
                  <a16:creationId xmlns:a16="http://schemas.microsoft.com/office/drawing/2014/main" id="{0E566443-5E37-44CC-8850-E0EDF9538695}"/>
                </a:ext>
              </a:extLst>
            </p:cNvPr>
            <p:cNvSpPr/>
            <p:nvPr/>
          </p:nvSpPr>
          <p:spPr>
            <a:xfrm rot="16200000">
              <a:off x="1750633" y="4906724"/>
              <a:ext cx="2984928" cy="2072651"/>
            </a:xfrm>
            <a:custGeom>
              <a:avLst/>
              <a:gdLst/>
              <a:ahLst/>
              <a:cxnLst/>
              <a:rect l="l" t="t" r="r" b="b"/>
              <a:pathLst>
                <a:path w="4514512" h="3634008">
                  <a:moveTo>
                    <a:pt x="4514512" y="351572"/>
                  </a:moveTo>
                  <a:lnTo>
                    <a:pt x="4514512" y="2907347"/>
                  </a:lnTo>
                  <a:cubicBezTo>
                    <a:pt x="4514512" y="3082849"/>
                    <a:pt x="4385918" y="3228315"/>
                    <a:pt x="4217617" y="3253407"/>
                  </a:cubicBezTo>
                  <a:lnTo>
                    <a:pt x="4217617" y="3260146"/>
                  </a:lnTo>
                  <a:lnTo>
                    <a:pt x="4227649" y="3260146"/>
                  </a:lnTo>
                  <a:lnTo>
                    <a:pt x="4227649" y="3465370"/>
                  </a:lnTo>
                  <a:cubicBezTo>
                    <a:pt x="4227649" y="3558506"/>
                    <a:pt x="4152147" y="3634008"/>
                    <a:pt x="4059011" y="3634008"/>
                  </a:cubicBezTo>
                  <a:lnTo>
                    <a:pt x="3113801" y="3634008"/>
                  </a:lnTo>
                  <a:cubicBezTo>
                    <a:pt x="3020665" y="3634008"/>
                    <a:pt x="2945163" y="3558506"/>
                    <a:pt x="2945163" y="3465370"/>
                  </a:cubicBezTo>
                  <a:lnTo>
                    <a:pt x="2945163" y="3260146"/>
                  </a:lnTo>
                  <a:lnTo>
                    <a:pt x="3137497" y="3260146"/>
                  </a:lnTo>
                  <a:lnTo>
                    <a:pt x="3137497" y="3258919"/>
                  </a:lnTo>
                  <a:lnTo>
                    <a:pt x="351572" y="3258919"/>
                  </a:lnTo>
                  <a:cubicBezTo>
                    <a:pt x="157404" y="3258919"/>
                    <a:pt x="0" y="3101515"/>
                    <a:pt x="0" y="2907347"/>
                  </a:cubicBezTo>
                  <a:lnTo>
                    <a:pt x="0" y="351572"/>
                  </a:lnTo>
                  <a:cubicBezTo>
                    <a:pt x="0" y="157404"/>
                    <a:pt x="157404" y="0"/>
                    <a:pt x="351572" y="0"/>
                  </a:cubicBezTo>
                  <a:lnTo>
                    <a:pt x="4162940" y="0"/>
                  </a:lnTo>
                  <a:cubicBezTo>
                    <a:pt x="4357108" y="0"/>
                    <a:pt x="4514512" y="157404"/>
                    <a:pt x="4514512" y="351572"/>
                  </a:cubicBezTo>
                  <a:close/>
                </a:path>
              </a:pathLst>
            </a:custGeom>
            <a:solidFill>
              <a:srgbClr val="470A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solidFill>
                  <a:prstClr val="white"/>
                </a:solidFill>
                <a:effectLst/>
                <a:uLnTx/>
                <a:uFillTx/>
                <a:latin typeface="Arial"/>
                <a:ea typeface="+mn-ea"/>
                <a:cs typeface="+mn-cs"/>
              </a:endParaRPr>
            </a:p>
          </p:txBody>
        </p:sp>
        <p:sp>
          <p:nvSpPr>
            <p:cNvPr id="340" name="Rounded Rectangle 40">
              <a:extLst>
                <a:ext uri="{FF2B5EF4-FFF2-40B4-BE49-F238E27FC236}">
                  <a16:creationId xmlns:a16="http://schemas.microsoft.com/office/drawing/2014/main" id="{7E7D224B-B09D-4FFC-97C0-7F39C55230C6}"/>
                </a:ext>
              </a:extLst>
            </p:cNvPr>
            <p:cNvSpPr/>
            <p:nvPr/>
          </p:nvSpPr>
          <p:spPr>
            <a:xfrm rot="16200000">
              <a:off x="620451" y="4907547"/>
              <a:ext cx="2983348" cy="2070498"/>
            </a:xfrm>
            <a:custGeom>
              <a:avLst/>
              <a:gdLst/>
              <a:ahLst/>
              <a:cxnLst/>
              <a:rect l="l" t="t" r="r" b="b"/>
              <a:pathLst>
                <a:path w="4512121" h="3630231">
                  <a:moveTo>
                    <a:pt x="4227915" y="3256369"/>
                  </a:moveTo>
                  <a:lnTo>
                    <a:pt x="4227915" y="3461593"/>
                  </a:lnTo>
                  <a:cubicBezTo>
                    <a:pt x="4227915" y="3554729"/>
                    <a:pt x="4152413" y="3630231"/>
                    <a:pt x="4059277" y="3630231"/>
                  </a:cubicBezTo>
                  <a:lnTo>
                    <a:pt x="3114067" y="3630231"/>
                  </a:lnTo>
                  <a:cubicBezTo>
                    <a:pt x="3020931" y="3630231"/>
                    <a:pt x="2945429" y="3554729"/>
                    <a:pt x="2945429" y="3461593"/>
                  </a:cubicBezTo>
                  <a:lnTo>
                    <a:pt x="2945429" y="3256369"/>
                  </a:lnTo>
                  <a:close/>
                  <a:moveTo>
                    <a:pt x="4512121" y="351297"/>
                  </a:moveTo>
                  <a:lnTo>
                    <a:pt x="4512121" y="2905070"/>
                  </a:lnTo>
                  <a:cubicBezTo>
                    <a:pt x="4512121" y="3099086"/>
                    <a:pt x="4354840" y="3256367"/>
                    <a:pt x="4160824" y="3256367"/>
                  </a:cubicBezTo>
                  <a:lnTo>
                    <a:pt x="351297" y="3256367"/>
                  </a:lnTo>
                  <a:cubicBezTo>
                    <a:pt x="157281" y="3256367"/>
                    <a:pt x="0" y="3099086"/>
                    <a:pt x="0" y="2905070"/>
                  </a:cubicBezTo>
                  <a:lnTo>
                    <a:pt x="0" y="351297"/>
                  </a:lnTo>
                  <a:cubicBezTo>
                    <a:pt x="0" y="157281"/>
                    <a:pt x="157281" y="0"/>
                    <a:pt x="351297" y="0"/>
                  </a:cubicBezTo>
                  <a:lnTo>
                    <a:pt x="4160824" y="0"/>
                  </a:lnTo>
                  <a:cubicBezTo>
                    <a:pt x="4354840" y="0"/>
                    <a:pt x="4512121" y="157281"/>
                    <a:pt x="4512121" y="351297"/>
                  </a:cubicBezTo>
                  <a:close/>
                </a:path>
              </a:pathLst>
            </a:custGeom>
            <a:solidFill>
              <a:srgbClr val="4836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a:solidFill>
                  <a:prstClr val="white"/>
                </a:solidFill>
                <a:effectLst/>
                <a:uLnTx/>
                <a:uFillTx/>
                <a:latin typeface="Arial"/>
                <a:ea typeface="+mn-ea"/>
                <a:cs typeface="+mn-cs"/>
              </a:endParaRPr>
            </a:p>
          </p:txBody>
        </p:sp>
        <p:sp>
          <p:nvSpPr>
            <p:cNvPr id="341" name="Rounded Rectangle 37">
              <a:extLst>
                <a:ext uri="{FF2B5EF4-FFF2-40B4-BE49-F238E27FC236}">
                  <a16:creationId xmlns:a16="http://schemas.microsoft.com/office/drawing/2014/main" id="{53401BA9-C17A-42F9-8D5C-FCDEA43DACF3}"/>
                </a:ext>
              </a:extLst>
            </p:cNvPr>
            <p:cNvSpPr/>
            <p:nvPr/>
          </p:nvSpPr>
          <p:spPr>
            <a:xfrm rot="16200000" flipH="1">
              <a:off x="-217113" y="5199879"/>
              <a:ext cx="2983348" cy="1485835"/>
            </a:xfrm>
            <a:custGeom>
              <a:avLst/>
              <a:gdLst/>
              <a:ahLst/>
              <a:cxnLst/>
              <a:rect l="l" t="t" r="r" b="b"/>
              <a:pathLst>
                <a:path w="4512121" h="2644554">
                  <a:moveTo>
                    <a:pt x="0" y="0"/>
                  </a:moveTo>
                  <a:lnTo>
                    <a:pt x="0" y="1919393"/>
                  </a:lnTo>
                  <a:cubicBezTo>
                    <a:pt x="0" y="2093916"/>
                    <a:pt x="127265" y="2238715"/>
                    <a:pt x="294236" y="2264938"/>
                  </a:cubicBezTo>
                  <a:lnTo>
                    <a:pt x="294236" y="2270692"/>
                  </a:lnTo>
                  <a:lnTo>
                    <a:pt x="284205" y="2270692"/>
                  </a:lnTo>
                  <a:lnTo>
                    <a:pt x="284205" y="2475916"/>
                  </a:lnTo>
                  <a:cubicBezTo>
                    <a:pt x="284205" y="2569052"/>
                    <a:pt x="359707" y="2644554"/>
                    <a:pt x="452843" y="2644554"/>
                  </a:cubicBezTo>
                  <a:lnTo>
                    <a:pt x="1398053" y="2644554"/>
                  </a:lnTo>
                  <a:cubicBezTo>
                    <a:pt x="1491189" y="2644554"/>
                    <a:pt x="1566691" y="2569052"/>
                    <a:pt x="1566691" y="2475916"/>
                  </a:cubicBezTo>
                  <a:lnTo>
                    <a:pt x="1566691" y="2270692"/>
                  </a:lnTo>
                  <a:lnTo>
                    <a:pt x="1374356" y="2270692"/>
                  </a:lnTo>
                  <a:lnTo>
                    <a:pt x="1374356" y="2270690"/>
                  </a:lnTo>
                  <a:lnTo>
                    <a:pt x="4160824" y="2270690"/>
                  </a:lnTo>
                  <a:cubicBezTo>
                    <a:pt x="4354840" y="2270690"/>
                    <a:pt x="4512121" y="2113409"/>
                    <a:pt x="4512121" y="1919393"/>
                  </a:cubicBezTo>
                  <a:lnTo>
                    <a:pt x="4512121" y="0"/>
                  </a:lnTo>
                  <a:close/>
                </a:path>
              </a:pathLst>
            </a:custGeom>
            <a:solidFill>
              <a:srgbClr val="0091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25" b="0" i="0" u="none" strike="noStrike" kern="0" cap="none" spc="0" normalizeH="0" baseline="0" noProof="0" dirty="0">
                <a:solidFill>
                  <a:prstClr val="white"/>
                </a:solidFill>
                <a:effectLst/>
                <a:uLnTx/>
                <a:uFillTx/>
                <a:latin typeface="Arial"/>
                <a:ea typeface="+mn-ea"/>
                <a:cs typeface="+mn-cs"/>
              </a:endParaRPr>
            </a:p>
          </p:txBody>
        </p:sp>
        <p:sp>
          <p:nvSpPr>
            <p:cNvPr id="342" name="TextBox 341">
              <a:extLst>
                <a:ext uri="{FF2B5EF4-FFF2-40B4-BE49-F238E27FC236}">
                  <a16:creationId xmlns:a16="http://schemas.microsoft.com/office/drawing/2014/main" id="{23E98C33-FCCA-435A-9DE7-018A0C0E0EDA}"/>
                </a:ext>
              </a:extLst>
            </p:cNvPr>
            <p:cNvSpPr txBox="1"/>
            <p:nvPr/>
          </p:nvSpPr>
          <p:spPr>
            <a:xfrm>
              <a:off x="4232161" y="5758247"/>
              <a:ext cx="917053" cy="775128"/>
            </a:xfrm>
            <a:prstGeom prst="rect">
              <a:avLst/>
            </a:prstGeom>
            <a:noFill/>
          </p:spPr>
          <p:txBody>
            <a:bodyPr wrap="square" rtlCol="0">
              <a:spAutoFit/>
            </a:bodyPr>
            <a:lstStyle>
              <a:defPPr>
                <a:defRPr lang="en-US"/>
              </a:defPPr>
              <a:lvl1pPr lvl="0" defTabSz="914400">
                <a:defRPr sz="900" kern="0">
                  <a:solidFill>
                    <a:prstClr val="white"/>
                  </a:solidFill>
                </a:defRPr>
              </a:lvl1pPr>
            </a:lstStyle>
            <a:p>
              <a:r>
                <a:rPr lang="pt-BR" dirty="0"/>
                <a:t>Danificar a propriedade material.</a:t>
              </a:r>
            </a:p>
          </p:txBody>
        </p:sp>
        <p:sp>
          <p:nvSpPr>
            <p:cNvPr id="343" name="TextBox 342">
              <a:extLst>
                <a:ext uri="{FF2B5EF4-FFF2-40B4-BE49-F238E27FC236}">
                  <a16:creationId xmlns:a16="http://schemas.microsoft.com/office/drawing/2014/main" id="{539F19AB-98E0-4E16-BD60-B682E8097ACA}"/>
                </a:ext>
              </a:extLst>
            </p:cNvPr>
            <p:cNvSpPr txBox="1"/>
            <p:nvPr/>
          </p:nvSpPr>
          <p:spPr>
            <a:xfrm>
              <a:off x="772008" y="5669897"/>
              <a:ext cx="882336" cy="986528"/>
            </a:xfrm>
            <a:prstGeom prst="rect">
              <a:avLst/>
            </a:prstGeom>
            <a:noFill/>
          </p:spPr>
          <p:txBody>
            <a:bodyPr wrap="square" rtlCol="0">
              <a:spAutoFit/>
            </a:bodyPr>
            <a:lstStyle/>
            <a:p>
              <a:pPr lvl="0" defTabSz="914400">
                <a:defRPr/>
              </a:pPr>
              <a:r>
                <a:rPr lang="pt-BR" sz="900" kern="0" dirty="0">
                  <a:solidFill>
                    <a:prstClr val="white"/>
                  </a:solidFill>
                </a:rPr>
                <a:t>Viabilizar o isolamento social da vítima.</a:t>
              </a:r>
            </a:p>
          </p:txBody>
        </p:sp>
        <p:sp>
          <p:nvSpPr>
            <p:cNvPr id="344" name="TextBox 343">
              <a:extLst>
                <a:ext uri="{FF2B5EF4-FFF2-40B4-BE49-F238E27FC236}">
                  <a16:creationId xmlns:a16="http://schemas.microsoft.com/office/drawing/2014/main" id="{AE906799-69BD-4FCC-8BC9-916A6FC8721D}"/>
                </a:ext>
              </a:extLst>
            </p:cNvPr>
            <p:cNvSpPr txBox="1"/>
            <p:nvPr/>
          </p:nvSpPr>
          <p:spPr>
            <a:xfrm>
              <a:off x="1946547" y="5687979"/>
              <a:ext cx="826248" cy="1197926"/>
            </a:xfrm>
            <a:prstGeom prst="rect">
              <a:avLst/>
            </a:prstGeom>
            <a:noFill/>
          </p:spPr>
          <p:txBody>
            <a:bodyPr wrap="square" rtlCol="0">
              <a:spAutoFit/>
            </a:bodyPr>
            <a:lstStyle/>
            <a:p>
              <a:pPr defTabSz="914400"/>
              <a:r>
                <a:rPr lang="pt-BR" sz="900" kern="0" dirty="0">
                  <a:solidFill>
                    <a:prstClr val="white"/>
                  </a:solidFill>
                </a:rPr>
                <a:t>Espalhar histórias que denigram a imagem da vítima.</a:t>
              </a:r>
            </a:p>
          </p:txBody>
        </p:sp>
        <p:sp>
          <p:nvSpPr>
            <p:cNvPr id="345" name="TextBox 344">
              <a:extLst>
                <a:ext uri="{FF2B5EF4-FFF2-40B4-BE49-F238E27FC236}">
                  <a16:creationId xmlns:a16="http://schemas.microsoft.com/office/drawing/2014/main" id="{AB565EEA-EF99-4D04-A57C-50B23AB7A740}"/>
                </a:ext>
              </a:extLst>
            </p:cNvPr>
            <p:cNvSpPr txBox="1"/>
            <p:nvPr/>
          </p:nvSpPr>
          <p:spPr>
            <a:xfrm>
              <a:off x="5421789" y="5774764"/>
              <a:ext cx="816702" cy="986528"/>
            </a:xfrm>
            <a:prstGeom prst="rect">
              <a:avLst/>
            </a:prstGeom>
            <a:noFill/>
          </p:spPr>
          <p:txBody>
            <a:bodyPr wrap="square" rtlCol="0">
              <a:spAutoFit/>
            </a:bodyPr>
            <a:lstStyle/>
            <a:p>
              <a:pPr lvl="0" defTabSz="914400">
                <a:defRPr/>
              </a:pPr>
              <a:r>
                <a:rPr lang="pt-BR" sz="900" kern="0" dirty="0">
                  <a:solidFill>
                    <a:prstClr val="white"/>
                  </a:solidFill>
                </a:rPr>
                <a:t>Agredir a vítima de forma física ou verbal.</a:t>
              </a:r>
            </a:p>
          </p:txBody>
        </p:sp>
        <p:sp>
          <p:nvSpPr>
            <p:cNvPr id="346" name="TextBox 345">
              <a:extLst>
                <a:ext uri="{FF2B5EF4-FFF2-40B4-BE49-F238E27FC236}">
                  <a16:creationId xmlns:a16="http://schemas.microsoft.com/office/drawing/2014/main" id="{87061CFD-29A0-41A8-B67B-3D16A663D700}"/>
                </a:ext>
              </a:extLst>
            </p:cNvPr>
            <p:cNvSpPr txBox="1"/>
            <p:nvPr/>
          </p:nvSpPr>
          <p:spPr>
            <a:xfrm>
              <a:off x="3096467" y="5698403"/>
              <a:ext cx="806224" cy="1197926"/>
            </a:xfrm>
            <a:prstGeom prst="rect">
              <a:avLst/>
            </a:prstGeom>
            <a:noFill/>
          </p:spPr>
          <p:txBody>
            <a:bodyPr wrap="square" rtlCol="0">
              <a:spAutoFit/>
            </a:bodyPr>
            <a:lstStyle/>
            <a:p>
              <a:pPr lvl="0" defTabSz="914400"/>
              <a:r>
                <a:rPr lang="pt-BR" sz="900" kern="0" dirty="0">
                  <a:solidFill>
                    <a:prstClr val="white"/>
                  </a:solidFill>
                </a:rPr>
                <a:t>Ameaças/ perseguir por meio das redes sociais.</a:t>
              </a:r>
            </a:p>
          </p:txBody>
        </p:sp>
        <p:grpSp>
          <p:nvGrpSpPr>
            <p:cNvPr id="347" name="Group 346">
              <a:extLst>
                <a:ext uri="{FF2B5EF4-FFF2-40B4-BE49-F238E27FC236}">
                  <a16:creationId xmlns:a16="http://schemas.microsoft.com/office/drawing/2014/main" id="{E6D67991-9D1C-4960-B6FF-49B31553A90C}"/>
                </a:ext>
              </a:extLst>
            </p:cNvPr>
            <p:cNvGrpSpPr/>
            <p:nvPr/>
          </p:nvGrpSpPr>
          <p:grpSpPr>
            <a:xfrm>
              <a:off x="744078" y="4647153"/>
              <a:ext cx="796503" cy="784409"/>
              <a:chOff x="1506146" y="5351723"/>
              <a:chExt cx="893688" cy="883736"/>
            </a:xfrm>
          </p:grpSpPr>
          <p:sp>
            <p:nvSpPr>
              <p:cNvPr id="380" name="Oval 1011">
                <a:extLst>
                  <a:ext uri="{FF2B5EF4-FFF2-40B4-BE49-F238E27FC236}">
                    <a16:creationId xmlns:a16="http://schemas.microsoft.com/office/drawing/2014/main" id="{3E7AF7F5-8AEA-4F12-9CAC-8BFD19E9AA23}"/>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1012">
                <a:extLst>
                  <a:ext uri="{FF2B5EF4-FFF2-40B4-BE49-F238E27FC236}">
                    <a16:creationId xmlns:a16="http://schemas.microsoft.com/office/drawing/2014/main" id="{033E73CF-2345-4AF2-8A98-95005346C15A}"/>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1013">
                <a:extLst>
                  <a:ext uri="{FF2B5EF4-FFF2-40B4-BE49-F238E27FC236}">
                    <a16:creationId xmlns:a16="http://schemas.microsoft.com/office/drawing/2014/main" id="{337B606C-CC87-4116-AFCD-C92228524AEA}"/>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Oval 1014">
                <a:extLst>
                  <a:ext uri="{FF2B5EF4-FFF2-40B4-BE49-F238E27FC236}">
                    <a16:creationId xmlns:a16="http://schemas.microsoft.com/office/drawing/2014/main" id="{67D416C9-86C2-4307-A8B2-49BF27568376}"/>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1015">
                <a:extLst>
                  <a:ext uri="{FF2B5EF4-FFF2-40B4-BE49-F238E27FC236}">
                    <a16:creationId xmlns:a16="http://schemas.microsoft.com/office/drawing/2014/main" id="{8FCB0D8A-4427-45B7-BB14-7C005BB71AFF}"/>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1016">
                <a:extLst>
                  <a:ext uri="{FF2B5EF4-FFF2-40B4-BE49-F238E27FC236}">
                    <a16:creationId xmlns:a16="http://schemas.microsoft.com/office/drawing/2014/main" id="{C1E2CE1B-B7C2-4F85-B2CF-CAC38A518AEA}"/>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Rectangle 1017">
                <a:extLst>
                  <a:ext uri="{FF2B5EF4-FFF2-40B4-BE49-F238E27FC236}">
                    <a16:creationId xmlns:a16="http://schemas.microsoft.com/office/drawing/2014/main" id="{736C2814-1846-4056-9CF6-95253A106FF8}"/>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8" name="Group 347">
              <a:extLst>
                <a:ext uri="{FF2B5EF4-FFF2-40B4-BE49-F238E27FC236}">
                  <a16:creationId xmlns:a16="http://schemas.microsoft.com/office/drawing/2014/main" id="{768A96C6-CD06-4C0B-A073-42D5E76E9ABE}"/>
                </a:ext>
              </a:extLst>
            </p:cNvPr>
            <p:cNvGrpSpPr/>
            <p:nvPr/>
          </p:nvGrpSpPr>
          <p:grpSpPr>
            <a:xfrm>
              <a:off x="2112124" y="4647153"/>
              <a:ext cx="796503" cy="784409"/>
              <a:chOff x="1506146" y="5351723"/>
              <a:chExt cx="893688" cy="883736"/>
            </a:xfrm>
          </p:grpSpPr>
          <p:sp>
            <p:nvSpPr>
              <p:cNvPr id="373" name="Oval 1011">
                <a:extLst>
                  <a:ext uri="{FF2B5EF4-FFF2-40B4-BE49-F238E27FC236}">
                    <a16:creationId xmlns:a16="http://schemas.microsoft.com/office/drawing/2014/main" id="{B0167F32-F3B1-405D-9ADA-2F40B8205BAA}"/>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1012">
                <a:extLst>
                  <a:ext uri="{FF2B5EF4-FFF2-40B4-BE49-F238E27FC236}">
                    <a16:creationId xmlns:a16="http://schemas.microsoft.com/office/drawing/2014/main" id="{093975C1-4572-4A2D-89DA-0C9B14E61C26}"/>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1013">
                <a:extLst>
                  <a:ext uri="{FF2B5EF4-FFF2-40B4-BE49-F238E27FC236}">
                    <a16:creationId xmlns:a16="http://schemas.microsoft.com/office/drawing/2014/main" id="{2ADD17D7-9CF1-460C-BC1A-898D3661FB95}"/>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Oval 1014">
                <a:extLst>
                  <a:ext uri="{FF2B5EF4-FFF2-40B4-BE49-F238E27FC236}">
                    <a16:creationId xmlns:a16="http://schemas.microsoft.com/office/drawing/2014/main" id="{7AD296AF-D497-4B23-B805-AF4F9FE4B6D0}"/>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1015">
                <a:extLst>
                  <a:ext uri="{FF2B5EF4-FFF2-40B4-BE49-F238E27FC236}">
                    <a16:creationId xmlns:a16="http://schemas.microsoft.com/office/drawing/2014/main" id="{708080E3-1EF4-4540-A500-8530515ACC5B}"/>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1016">
                <a:extLst>
                  <a:ext uri="{FF2B5EF4-FFF2-40B4-BE49-F238E27FC236}">
                    <a16:creationId xmlns:a16="http://schemas.microsoft.com/office/drawing/2014/main" id="{E1762C24-82FF-45CF-841A-97C105A1C828}"/>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Rectangle 1017">
                <a:extLst>
                  <a:ext uri="{FF2B5EF4-FFF2-40B4-BE49-F238E27FC236}">
                    <a16:creationId xmlns:a16="http://schemas.microsoft.com/office/drawing/2014/main" id="{EFBEA396-C7CB-49A4-B364-8E0D517FDF04}"/>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49" name="Group 348">
              <a:extLst>
                <a:ext uri="{FF2B5EF4-FFF2-40B4-BE49-F238E27FC236}">
                  <a16:creationId xmlns:a16="http://schemas.microsoft.com/office/drawing/2014/main" id="{59511398-0588-4788-9DCF-7A39BA652192}"/>
                </a:ext>
              </a:extLst>
            </p:cNvPr>
            <p:cNvGrpSpPr/>
            <p:nvPr/>
          </p:nvGrpSpPr>
          <p:grpSpPr>
            <a:xfrm>
              <a:off x="3264743" y="4647153"/>
              <a:ext cx="796503" cy="784409"/>
              <a:chOff x="1506146" y="5351723"/>
              <a:chExt cx="893688" cy="883736"/>
            </a:xfrm>
          </p:grpSpPr>
          <p:sp>
            <p:nvSpPr>
              <p:cNvPr id="366" name="Oval 1011">
                <a:extLst>
                  <a:ext uri="{FF2B5EF4-FFF2-40B4-BE49-F238E27FC236}">
                    <a16:creationId xmlns:a16="http://schemas.microsoft.com/office/drawing/2014/main" id="{EBBFB8E5-6090-4550-BB0F-F89D7F19ADBC}"/>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7" name="Freeform 1012">
                <a:extLst>
                  <a:ext uri="{FF2B5EF4-FFF2-40B4-BE49-F238E27FC236}">
                    <a16:creationId xmlns:a16="http://schemas.microsoft.com/office/drawing/2014/main" id="{4BA8E633-F71A-40CB-A39D-43B5D31E4CBB}"/>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8" name="Freeform 1013">
                <a:extLst>
                  <a:ext uri="{FF2B5EF4-FFF2-40B4-BE49-F238E27FC236}">
                    <a16:creationId xmlns:a16="http://schemas.microsoft.com/office/drawing/2014/main" id="{017E575F-BA77-450C-B471-DA57A3E00B59}"/>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Oval 1014">
                <a:extLst>
                  <a:ext uri="{FF2B5EF4-FFF2-40B4-BE49-F238E27FC236}">
                    <a16:creationId xmlns:a16="http://schemas.microsoft.com/office/drawing/2014/main" id="{2D725913-5C05-485B-B370-7EA74F8F947E}"/>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1015">
                <a:extLst>
                  <a:ext uri="{FF2B5EF4-FFF2-40B4-BE49-F238E27FC236}">
                    <a16:creationId xmlns:a16="http://schemas.microsoft.com/office/drawing/2014/main" id="{DE428106-9436-4995-9BC3-18577AA29FD4}"/>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1016">
                <a:extLst>
                  <a:ext uri="{FF2B5EF4-FFF2-40B4-BE49-F238E27FC236}">
                    <a16:creationId xmlns:a16="http://schemas.microsoft.com/office/drawing/2014/main" id="{FEF2B477-FCEF-49CB-A186-BE9E370165F5}"/>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Rectangle 1017">
                <a:extLst>
                  <a:ext uri="{FF2B5EF4-FFF2-40B4-BE49-F238E27FC236}">
                    <a16:creationId xmlns:a16="http://schemas.microsoft.com/office/drawing/2014/main" id="{8CB64F16-85DB-4F96-8782-772C4E244D39}"/>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0" name="Group 349">
              <a:extLst>
                <a:ext uri="{FF2B5EF4-FFF2-40B4-BE49-F238E27FC236}">
                  <a16:creationId xmlns:a16="http://schemas.microsoft.com/office/drawing/2014/main" id="{6C0A862E-D89A-4624-ACF7-18F66CD18E44}"/>
                </a:ext>
              </a:extLst>
            </p:cNvPr>
            <p:cNvGrpSpPr/>
            <p:nvPr/>
          </p:nvGrpSpPr>
          <p:grpSpPr>
            <a:xfrm>
              <a:off x="4396791" y="4647153"/>
              <a:ext cx="796503" cy="784409"/>
              <a:chOff x="1506146" y="5351723"/>
              <a:chExt cx="893688" cy="883736"/>
            </a:xfrm>
          </p:grpSpPr>
          <p:sp>
            <p:nvSpPr>
              <p:cNvPr id="359" name="Oval 1011">
                <a:extLst>
                  <a:ext uri="{FF2B5EF4-FFF2-40B4-BE49-F238E27FC236}">
                    <a16:creationId xmlns:a16="http://schemas.microsoft.com/office/drawing/2014/main" id="{0E62E71F-3EF9-4675-9C85-F6B99DCC4962}"/>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1012">
                <a:extLst>
                  <a:ext uri="{FF2B5EF4-FFF2-40B4-BE49-F238E27FC236}">
                    <a16:creationId xmlns:a16="http://schemas.microsoft.com/office/drawing/2014/main" id="{BE124E33-D9B2-4C9F-BBF0-52D4201710E5}"/>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1013">
                <a:extLst>
                  <a:ext uri="{FF2B5EF4-FFF2-40B4-BE49-F238E27FC236}">
                    <a16:creationId xmlns:a16="http://schemas.microsoft.com/office/drawing/2014/main" id="{98254586-48A9-47E5-BC76-81C756A8689A}"/>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Oval 1014">
                <a:extLst>
                  <a:ext uri="{FF2B5EF4-FFF2-40B4-BE49-F238E27FC236}">
                    <a16:creationId xmlns:a16="http://schemas.microsoft.com/office/drawing/2014/main" id="{6419A548-B9C8-4751-94D9-131861DC9E6D}"/>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1015">
                <a:extLst>
                  <a:ext uri="{FF2B5EF4-FFF2-40B4-BE49-F238E27FC236}">
                    <a16:creationId xmlns:a16="http://schemas.microsoft.com/office/drawing/2014/main" id="{F9EEC5B2-B6BB-4C62-88F4-5C2EE8ACEF6C}"/>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1016">
                <a:extLst>
                  <a:ext uri="{FF2B5EF4-FFF2-40B4-BE49-F238E27FC236}">
                    <a16:creationId xmlns:a16="http://schemas.microsoft.com/office/drawing/2014/main" id="{B9DBDBE3-0232-4BA5-B11A-3BAA71E5E2A6}"/>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Rectangle 1017">
                <a:extLst>
                  <a:ext uri="{FF2B5EF4-FFF2-40B4-BE49-F238E27FC236}">
                    <a16:creationId xmlns:a16="http://schemas.microsoft.com/office/drawing/2014/main" id="{D842EAE5-DF43-462D-BE46-4A947E5CCE2D}"/>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1" name="Group 350">
              <a:extLst>
                <a:ext uri="{FF2B5EF4-FFF2-40B4-BE49-F238E27FC236}">
                  <a16:creationId xmlns:a16="http://schemas.microsoft.com/office/drawing/2014/main" id="{E866ABAD-5CD5-4EF3-9FD6-81A7C558EFA9}"/>
                </a:ext>
              </a:extLst>
            </p:cNvPr>
            <p:cNvGrpSpPr/>
            <p:nvPr/>
          </p:nvGrpSpPr>
          <p:grpSpPr>
            <a:xfrm>
              <a:off x="5564392" y="4647153"/>
              <a:ext cx="796503" cy="784409"/>
              <a:chOff x="1506146" y="5351723"/>
              <a:chExt cx="893688" cy="883736"/>
            </a:xfrm>
          </p:grpSpPr>
          <p:sp>
            <p:nvSpPr>
              <p:cNvPr id="352" name="Oval 1011">
                <a:extLst>
                  <a:ext uri="{FF2B5EF4-FFF2-40B4-BE49-F238E27FC236}">
                    <a16:creationId xmlns:a16="http://schemas.microsoft.com/office/drawing/2014/main" id="{618177E0-8AEE-4225-816A-B2DCC0839F84}"/>
                  </a:ext>
                </a:extLst>
              </p:cNvPr>
              <p:cNvSpPr>
                <a:spLocks noChangeArrowheads="1"/>
              </p:cNvSpPr>
              <p:nvPr/>
            </p:nvSpPr>
            <p:spPr bwMode="auto">
              <a:xfrm>
                <a:off x="1506146" y="5351723"/>
                <a:ext cx="893688" cy="883736"/>
              </a:xfrm>
              <a:prstGeom prst="ellipse">
                <a:avLst/>
              </a:prstGeom>
              <a:solidFill>
                <a:srgbClr val="EECC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1012">
                <a:extLst>
                  <a:ext uri="{FF2B5EF4-FFF2-40B4-BE49-F238E27FC236}">
                    <a16:creationId xmlns:a16="http://schemas.microsoft.com/office/drawing/2014/main" id="{986CABB5-E466-4734-9D56-0775ED079FC9}"/>
                  </a:ext>
                </a:extLst>
              </p:cNvPr>
              <p:cNvSpPr>
                <a:spLocks/>
              </p:cNvSpPr>
              <p:nvPr/>
            </p:nvSpPr>
            <p:spPr bwMode="auto">
              <a:xfrm>
                <a:off x="2155015" y="5638340"/>
                <a:ext cx="107481" cy="320454"/>
              </a:xfrm>
              <a:custGeom>
                <a:avLst/>
                <a:gdLst>
                  <a:gd name="T0" fmla="*/ 0 w 10"/>
                  <a:gd name="T1" fmla="*/ 2 h 30"/>
                  <a:gd name="T2" fmla="*/ 2 w 10"/>
                  <a:gd name="T3" fmla="*/ 0 h 30"/>
                  <a:gd name="T4" fmla="*/ 2 w 10"/>
                  <a:gd name="T5" fmla="*/ 30 h 30"/>
                  <a:gd name="T6" fmla="*/ 0 w 10"/>
                  <a:gd name="T7" fmla="*/ 27 h 30"/>
                  <a:gd name="T8" fmla="*/ 0 w 10"/>
                  <a:gd name="T9" fmla="*/ 2 h 30"/>
                </a:gdLst>
                <a:ahLst/>
                <a:cxnLst>
                  <a:cxn ang="0">
                    <a:pos x="T0" y="T1"/>
                  </a:cxn>
                  <a:cxn ang="0">
                    <a:pos x="T2" y="T3"/>
                  </a:cxn>
                  <a:cxn ang="0">
                    <a:pos x="T4" y="T5"/>
                  </a:cxn>
                  <a:cxn ang="0">
                    <a:pos x="T6" y="T7"/>
                  </a:cxn>
                  <a:cxn ang="0">
                    <a:pos x="T8" y="T9"/>
                  </a:cxn>
                </a:cxnLst>
                <a:rect l="0" t="0" r="r" b="b"/>
                <a:pathLst>
                  <a:path w="10" h="30">
                    <a:moveTo>
                      <a:pt x="0" y="2"/>
                    </a:moveTo>
                    <a:cubicBezTo>
                      <a:pt x="2" y="0"/>
                      <a:pt x="2" y="0"/>
                      <a:pt x="2" y="0"/>
                    </a:cubicBezTo>
                    <a:cubicBezTo>
                      <a:pt x="10" y="8"/>
                      <a:pt x="10" y="21"/>
                      <a:pt x="2" y="30"/>
                    </a:cubicBezTo>
                    <a:cubicBezTo>
                      <a:pt x="0" y="27"/>
                      <a:pt x="0" y="27"/>
                      <a:pt x="0" y="27"/>
                    </a:cubicBezTo>
                    <a:cubicBezTo>
                      <a:pt x="7" y="20"/>
                      <a:pt x="7" y="9"/>
                      <a:pt x="0" y="2"/>
                    </a:cubicBezTo>
                    <a:close/>
                  </a:path>
                </a:pathLst>
              </a:custGeom>
              <a:solidFill>
                <a:srgbClr val="2FA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1013">
                <a:extLst>
                  <a:ext uri="{FF2B5EF4-FFF2-40B4-BE49-F238E27FC236}">
                    <a16:creationId xmlns:a16="http://schemas.microsoft.com/office/drawing/2014/main" id="{3C3E133B-1420-49E8-AD34-AEB01DFF11AE}"/>
                  </a:ext>
                </a:extLst>
              </p:cNvPr>
              <p:cNvSpPr>
                <a:spLocks/>
              </p:cNvSpPr>
              <p:nvPr/>
            </p:nvSpPr>
            <p:spPr bwMode="auto">
              <a:xfrm>
                <a:off x="2113216" y="5682129"/>
                <a:ext cx="83597" cy="232876"/>
              </a:xfrm>
              <a:custGeom>
                <a:avLst/>
                <a:gdLst>
                  <a:gd name="T0" fmla="*/ 0 w 8"/>
                  <a:gd name="T1" fmla="*/ 2 h 22"/>
                  <a:gd name="T2" fmla="*/ 2 w 8"/>
                  <a:gd name="T3" fmla="*/ 0 h 22"/>
                  <a:gd name="T4" fmla="*/ 2 w 8"/>
                  <a:gd name="T5" fmla="*/ 22 h 22"/>
                  <a:gd name="T6" fmla="*/ 0 w 8"/>
                  <a:gd name="T7" fmla="*/ 19 h 22"/>
                  <a:gd name="T8" fmla="*/ 0 w 8"/>
                  <a:gd name="T9" fmla="*/ 2 h 22"/>
                </a:gdLst>
                <a:ahLst/>
                <a:cxnLst>
                  <a:cxn ang="0">
                    <a:pos x="T0" y="T1"/>
                  </a:cxn>
                  <a:cxn ang="0">
                    <a:pos x="T2" y="T3"/>
                  </a:cxn>
                  <a:cxn ang="0">
                    <a:pos x="T4" y="T5"/>
                  </a:cxn>
                  <a:cxn ang="0">
                    <a:pos x="T6" y="T7"/>
                  </a:cxn>
                  <a:cxn ang="0">
                    <a:pos x="T8" y="T9"/>
                  </a:cxn>
                </a:cxnLst>
                <a:rect l="0" t="0" r="r" b="b"/>
                <a:pathLst>
                  <a:path w="8" h="22">
                    <a:moveTo>
                      <a:pt x="0" y="2"/>
                    </a:moveTo>
                    <a:cubicBezTo>
                      <a:pt x="2" y="0"/>
                      <a:pt x="2" y="0"/>
                      <a:pt x="2" y="0"/>
                    </a:cubicBezTo>
                    <a:cubicBezTo>
                      <a:pt x="8" y="6"/>
                      <a:pt x="8" y="16"/>
                      <a:pt x="2" y="22"/>
                    </a:cubicBezTo>
                    <a:cubicBezTo>
                      <a:pt x="0" y="19"/>
                      <a:pt x="0" y="19"/>
                      <a:pt x="0" y="19"/>
                    </a:cubicBezTo>
                    <a:cubicBezTo>
                      <a:pt x="5" y="15"/>
                      <a:pt x="5" y="7"/>
                      <a:pt x="0" y="2"/>
                    </a:cubicBezTo>
                    <a:close/>
                  </a:path>
                </a:pathLst>
              </a:custGeom>
              <a:solidFill>
                <a:srgbClr val="A1C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Oval 1014">
                <a:extLst>
                  <a:ext uri="{FF2B5EF4-FFF2-40B4-BE49-F238E27FC236}">
                    <a16:creationId xmlns:a16="http://schemas.microsoft.com/office/drawing/2014/main" id="{94D9FA7C-3D78-491B-ACBE-29ABCDB2AB49}"/>
                  </a:ext>
                </a:extLst>
              </p:cNvPr>
              <p:cNvSpPr>
                <a:spLocks noChangeArrowheads="1"/>
              </p:cNvSpPr>
              <p:nvPr/>
            </p:nvSpPr>
            <p:spPr bwMode="auto">
              <a:xfrm>
                <a:off x="1665377" y="5723927"/>
                <a:ext cx="149280" cy="149280"/>
              </a:xfrm>
              <a:prstGeom prst="ellipse">
                <a:avLst/>
              </a:prstGeom>
              <a:solidFill>
                <a:srgbClr val="E5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1015">
                <a:extLst>
                  <a:ext uri="{FF2B5EF4-FFF2-40B4-BE49-F238E27FC236}">
                    <a16:creationId xmlns:a16="http://schemas.microsoft.com/office/drawing/2014/main" id="{8DB98607-D33D-4559-8DF6-4BCB18F7B0B6}"/>
                  </a:ext>
                </a:extLst>
              </p:cNvPr>
              <p:cNvSpPr>
                <a:spLocks/>
              </p:cNvSpPr>
              <p:nvPr/>
            </p:nvSpPr>
            <p:spPr bwMode="auto">
              <a:xfrm>
                <a:off x="1750964" y="5660234"/>
                <a:ext cx="201030" cy="266713"/>
              </a:xfrm>
              <a:custGeom>
                <a:avLst/>
                <a:gdLst>
                  <a:gd name="T0" fmla="*/ 19 w 19"/>
                  <a:gd name="T1" fmla="*/ 21 h 25"/>
                  <a:gd name="T2" fmla="*/ 15 w 19"/>
                  <a:gd name="T3" fmla="*/ 25 h 25"/>
                  <a:gd name="T4" fmla="*/ 3 w 19"/>
                  <a:gd name="T5" fmla="*/ 25 h 25"/>
                  <a:gd name="T6" fmla="*/ 0 w 19"/>
                  <a:gd name="T7" fmla="*/ 21 h 25"/>
                  <a:gd name="T8" fmla="*/ 0 w 19"/>
                  <a:gd name="T9" fmla="*/ 4 h 25"/>
                  <a:gd name="T10" fmla="*/ 3 w 19"/>
                  <a:gd name="T11" fmla="*/ 0 h 25"/>
                  <a:gd name="T12" fmla="*/ 15 w 19"/>
                  <a:gd name="T13" fmla="*/ 0 h 25"/>
                  <a:gd name="T14" fmla="*/ 19 w 19"/>
                  <a:gd name="T15" fmla="*/ 4 h 25"/>
                  <a:gd name="T16" fmla="*/ 19 w 1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19" y="21"/>
                    </a:moveTo>
                    <a:cubicBezTo>
                      <a:pt x="19" y="23"/>
                      <a:pt x="17" y="25"/>
                      <a:pt x="15" y="25"/>
                    </a:cubicBezTo>
                    <a:cubicBezTo>
                      <a:pt x="3" y="25"/>
                      <a:pt x="3" y="25"/>
                      <a:pt x="3" y="25"/>
                    </a:cubicBezTo>
                    <a:cubicBezTo>
                      <a:pt x="1" y="25"/>
                      <a:pt x="0" y="23"/>
                      <a:pt x="0" y="21"/>
                    </a:cubicBezTo>
                    <a:cubicBezTo>
                      <a:pt x="0" y="4"/>
                      <a:pt x="0" y="4"/>
                      <a:pt x="0" y="4"/>
                    </a:cubicBezTo>
                    <a:cubicBezTo>
                      <a:pt x="0" y="2"/>
                      <a:pt x="1" y="0"/>
                      <a:pt x="3" y="0"/>
                    </a:cubicBezTo>
                    <a:cubicBezTo>
                      <a:pt x="15" y="0"/>
                      <a:pt x="15" y="0"/>
                      <a:pt x="15" y="0"/>
                    </a:cubicBezTo>
                    <a:cubicBezTo>
                      <a:pt x="17" y="0"/>
                      <a:pt x="19" y="2"/>
                      <a:pt x="19" y="4"/>
                    </a:cubicBezTo>
                    <a:lnTo>
                      <a:pt x="19" y="21"/>
                    </a:lnTo>
                    <a:close/>
                  </a:path>
                </a:pathLst>
              </a:custGeom>
              <a:solidFill>
                <a:srgbClr val="395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1016">
                <a:extLst>
                  <a:ext uri="{FF2B5EF4-FFF2-40B4-BE49-F238E27FC236}">
                    <a16:creationId xmlns:a16="http://schemas.microsoft.com/office/drawing/2014/main" id="{8C13477B-A517-46DE-975B-9F2787CCF8D5}"/>
                  </a:ext>
                </a:extLst>
              </p:cNvPr>
              <p:cNvSpPr>
                <a:spLocks/>
              </p:cNvSpPr>
              <p:nvPr/>
            </p:nvSpPr>
            <p:spPr bwMode="auto">
              <a:xfrm>
                <a:off x="1900244" y="5574647"/>
                <a:ext cx="159232" cy="437887"/>
              </a:xfrm>
              <a:custGeom>
                <a:avLst/>
                <a:gdLst>
                  <a:gd name="T0" fmla="*/ 15 w 15"/>
                  <a:gd name="T1" fmla="*/ 39 h 41"/>
                  <a:gd name="T2" fmla="*/ 14 w 15"/>
                  <a:gd name="T3" fmla="*/ 41 h 41"/>
                  <a:gd name="T4" fmla="*/ 12 w 15"/>
                  <a:gd name="T5" fmla="*/ 41 h 41"/>
                  <a:gd name="T6" fmla="*/ 0 w 15"/>
                  <a:gd name="T7" fmla="*/ 33 h 41"/>
                  <a:gd name="T8" fmla="*/ 0 w 15"/>
                  <a:gd name="T9" fmla="*/ 8 h 41"/>
                  <a:gd name="T10" fmla="*/ 12 w 15"/>
                  <a:gd name="T11" fmla="*/ 0 h 41"/>
                  <a:gd name="T12" fmla="*/ 14 w 15"/>
                  <a:gd name="T13" fmla="*/ 0 h 41"/>
                  <a:gd name="T14" fmla="*/ 15 w 15"/>
                  <a:gd name="T15" fmla="*/ 2 h 41"/>
                  <a:gd name="T16" fmla="*/ 15 w 15"/>
                  <a:gd name="T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15" y="39"/>
                    </a:moveTo>
                    <a:cubicBezTo>
                      <a:pt x="15" y="40"/>
                      <a:pt x="15" y="41"/>
                      <a:pt x="14" y="41"/>
                    </a:cubicBezTo>
                    <a:cubicBezTo>
                      <a:pt x="14" y="41"/>
                      <a:pt x="13" y="41"/>
                      <a:pt x="12" y="41"/>
                    </a:cubicBezTo>
                    <a:cubicBezTo>
                      <a:pt x="0" y="33"/>
                      <a:pt x="0" y="33"/>
                      <a:pt x="0" y="33"/>
                    </a:cubicBezTo>
                    <a:cubicBezTo>
                      <a:pt x="0" y="8"/>
                      <a:pt x="0" y="8"/>
                      <a:pt x="0" y="8"/>
                    </a:cubicBezTo>
                    <a:cubicBezTo>
                      <a:pt x="12" y="0"/>
                      <a:pt x="12" y="0"/>
                      <a:pt x="12" y="0"/>
                    </a:cubicBezTo>
                    <a:cubicBezTo>
                      <a:pt x="13" y="0"/>
                      <a:pt x="14" y="0"/>
                      <a:pt x="14" y="0"/>
                    </a:cubicBezTo>
                    <a:cubicBezTo>
                      <a:pt x="15" y="1"/>
                      <a:pt x="15" y="1"/>
                      <a:pt x="15" y="2"/>
                    </a:cubicBezTo>
                    <a:lnTo>
                      <a:pt x="15" y="39"/>
                    </a:lnTo>
                    <a:close/>
                  </a:path>
                </a:pathLst>
              </a:custGeom>
              <a:solidFill>
                <a:srgbClr val="DC59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Rectangle 1017">
                <a:extLst>
                  <a:ext uri="{FF2B5EF4-FFF2-40B4-BE49-F238E27FC236}">
                    <a16:creationId xmlns:a16="http://schemas.microsoft.com/office/drawing/2014/main" id="{27922927-43A0-4A80-8395-C0F76E2E43E6}"/>
                  </a:ext>
                </a:extLst>
              </p:cNvPr>
              <p:cNvSpPr>
                <a:spLocks noChangeArrowheads="1"/>
              </p:cNvSpPr>
              <p:nvPr/>
            </p:nvSpPr>
            <p:spPr bwMode="auto">
              <a:xfrm>
                <a:off x="1878350" y="5660234"/>
                <a:ext cx="31846" cy="266713"/>
              </a:xfrm>
              <a:prstGeom prst="rect">
                <a:avLst/>
              </a:prstGeom>
              <a:solidFill>
                <a:srgbClr val="E5E0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11281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5DDBDD-8353-4449-AB13-FC141B0C9981}"/>
              </a:ext>
            </a:extLst>
          </p:cNvPr>
          <p:cNvSpPr>
            <a:spLocks noGrp="1"/>
          </p:cNvSpPr>
          <p:nvPr>
            <p:ph type="title"/>
          </p:nvPr>
        </p:nvSpPr>
        <p:spPr>
          <a:xfrm>
            <a:off x="471489" y="486836"/>
            <a:ext cx="3866596" cy="1767417"/>
          </a:xfrm>
        </p:spPr>
        <p:txBody>
          <a:bodyPr>
            <a:normAutofit/>
          </a:bodyPr>
          <a:lstStyle/>
          <a:p>
            <a:pPr lvl="0" defTabSz="457200">
              <a:lnSpc>
                <a:spcPct val="100000"/>
              </a:lnSpc>
              <a:spcBef>
                <a:spcPts val="0"/>
              </a:spcBef>
            </a:pPr>
            <a:r>
              <a:rPr lang="pt-BR" sz="3200" b="1" dirty="0">
                <a:solidFill>
                  <a:srgbClr val="343535"/>
                </a:solidFill>
                <a:latin typeface="Calibri" panose="020F0502020204030204"/>
                <a:ea typeface="+mn-ea"/>
                <a:cs typeface="+mn-cs"/>
              </a:rPr>
              <a:t>Conflito de Interesses</a:t>
            </a:r>
          </a:p>
        </p:txBody>
      </p:sp>
      <p:sp>
        <p:nvSpPr>
          <p:cNvPr id="7" name="Content Placeholder 6">
            <a:extLst>
              <a:ext uri="{FF2B5EF4-FFF2-40B4-BE49-F238E27FC236}">
                <a16:creationId xmlns:a16="http://schemas.microsoft.com/office/drawing/2014/main" id="{6E9D1EDA-AFE7-4D6A-8F56-F7B2ECF47F23}"/>
              </a:ext>
            </a:extLst>
          </p:cNvPr>
          <p:cNvSpPr>
            <a:spLocks noGrp="1"/>
          </p:cNvSpPr>
          <p:nvPr>
            <p:ph idx="1"/>
          </p:nvPr>
        </p:nvSpPr>
        <p:spPr>
          <a:xfrm>
            <a:off x="528635" y="2071341"/>
            <a:ext cx="6119815" cy="4408857"/>
          </a:xfrm>
        </p:spPr>
        <p:txBody>
          <a:bodyPr numCol="2" spcCol="180000">
            <a:noAutofit/>
          </a:bodyPr>
          <a:lstStyle/>
          <a:p>
            <a:pPr marL="0" indent="0">
              <a:buNone/>
            </a:pPr>
            <a:r>
              <a:rPr lang="pt-BR" sz="1200" dirty="0">
                <a:solidFill>
                  <a:srgbClr val="343535"/>
                </a:solidFill>
              </a:rPr>
              <a:t>Na execução de suas atribuições e deveres, os conselheiros, diretores ou colaboradores devem empenhar-se em eliminar e impedir a ocorrência de situações de conflito entre os seus interesses e os da Sustenidos, caracterizados, dentre outros fatos e circunstâncias, pelas seguintes situações:</a:t>
            </a:r>
          </a:p>
          <a:p>
            <a:r>
              <a:rPr lang="pt-BR" sz="1200" dirty="0">
                <a:solidFill>
                  <a:srgbClr val="343535"/>
                </a:solidFill>
              </a:rPr>
              <a:t>Contratar parentes de até o terceiro grau para cargos de liderança, inclusive, ou pessoas com as quais mantenham relações de intimidade ou interesse;</a:t>
            </a:r>
          </a:p>
          <a:p>
            <a:r>
              <a:rPr lang="pt-BR" sz="1200" dirty="0">
                <a:solidFill>
                  <a:srgbClr val="343535"/>
                </a:solidFill>
              </a:rPr>
              <a:t>Aprovar o fornecimento de produtos ou serviços à Sustenidos, por conselheiros, diretores, colaboradores, cônjuges e parentes destes, sem a devida adoção dos procedimentos de compliance aplicáveis.</a:t>
            </a:r>
          </a:p>
          <a:p>
            <a:r>
              <a:rPr lang="pt-BR" sz="1200" dirty="0">
                <a:solidFill>
                  <a:srgbClr val="343535"/>
                </a:solidFill>
              </a:rPr>
              <a:t>Exercer atividade profissional externa que interfira na realização de suas obrigações na Sustenidos, por incompatibilidade de agenda ou outro motivo;</a:t>
            </a:r>
          </a:p>
          <a:p>
            <a:r>
              <a:rPr lang="pt-BR" sz="1200" dirty="0">
                <a:solidFill>
                  <a:srgbClr val="343535"/>
                </a:solidFill>
              </a:rPr>
              <a:t>Obter proveito pessoal, direto ou indireto, na utilização por si ou terceiros de equipamentos, documentos ou informações de propriedade da Sustenidos;</a:t>
            </a:r>
          </a:p>
          <a:p>
            <a:r>
              <a:rPr lang="pt-BR" sz="1200" dirty="0">
                <a:solidFill>
                  <a:srgbClr val="343535"/>
                </a:solidFill>
              </a:rPr>
              <a:t>Manifestar-se publicamente em nome da Sustenidos quando não autorizado formalmente ou inabilitado para tal;</a:t>
            </a:r>
          </a:p>
          <a:p>
            <a:pPr marL="0" indent="0">
              <a:buNone/>
            </a:pPr>
            <a:r>
              <a:rPr lang="pt-BR" sz="1200" dirty="0">
                <a:solidFill>
                  <a:srgbClr val="343535"/>
                </a:solidFill>
              </a:rPr>
              <a:t>Na hipótese de membros da Diretoria, do Conselho de Administração, do Comitê de Embaixadores e outros órgãos da governança da Sustenidos depararem-se com a necessidade de tomar uma decisão que represente um conflito entre seus interesses pessoais e os da Sustenidos, o diretor, o conselheiro ou membro da governança deverá declarar-se impedido, abstendo-se de votar ou de participar da decisão, devendo consignar na ata da respectiva reunião/decisão a natureza e a extensão do seu interesse.</a:t>
            </a:r>
          </a:p>
          <a:p>
            <a:r>
              <a:rPr lang="pt-BR" sz="1200" dirty="0">
                <a:solidFill>
                  <a:srgbClr val="343535"/>
                </a:solidFill>
              </a:rPr>
              <a:t>Na hipótese envolvimento político, por conselheiros, diretores, colaboradores ou parceiros, por meio do apoio a campanhas, candidatos ou filiação partidária, fica terminantemente proibido o uso do nome da Sustenidos para qualquer fim político, também não é permitido em hipótese alguma qualquer tipo de campanha nas dependências da Organização, inclusive nos Polos, para colaboradores, responsáveis, alunos e parceiros. </a:t>
            </a:r>
            <a:endParaRPr lang="pt-BR" sz="1200" strike="sngStrike" dirty="0">
              <a:solidFill>
                <a:srgbClr val="343535"/>
              </a:solidFill>
            </a:endParaRPr>
          </a:p>
        </p:txBody>
      </p:sp>
      <p:sp>
        <p:nvSpPr>
          <p:cNvPr id="2" name="Footer Placeholder 1">
            <a:extLst>
              <a:ext uri="{FF2B5EF4-FFF2-40B4-BE49-F238E27FC236}">
                <a16:creationId xmlns:a16="http://schemas.microsoft.com/office/drawing/2014/main" id="{37E6E572-E83B-4EB8-9514-0B7F9362AE26}"/>
              </a:ext>
            </a:extLst>
          </p:cNvPr>
          <p:cNvSpPr>
            <a:spLocks noGrp="1"/>
          </p:cNvSpPr>
          <p:nvPr>
            <p:ph type="ftr" sz="quarter" idx="11"/>
          </p:nvPr>
        </p:nvSpPr>
        <p:spPr/>
        <p:txBody>
          <a:bodyPr/>
          <a:lstStyle/>
          <a:p>
            <a:r>
              <a:rPr lang="pt-BR" dirty="0"/>
              <a:t>Manual deIntegridade</a:t>
            </a:r>
          </a:p>
        </p:txBody>
      </p:sp>
      <p:sp>
        <p:nvSpPr>
          <p:cNvPr id="3" name="Slide Number Placeholder 2">
            <a:extLst>
              <a:ext uri="{FF2B5EF4-FFF2-40B4-BE49-F238E27FC236}">
                <a16:creationId xmlns:a16="http://schemas.microsoft.com/office/drawing/2014/main" id="{B01D28F5-7ABA-43EE-A26F-DBA110BB2DD6}"/>
              </a:ext>
            </a:extLst>
          </p:cNvPr>
          <p:cNvSpPr>
            <a:spLocks noGrp="1"/>
          </p:cNvSpPr>
          <p:nvPr>
            <p:ph type="sldNum" sz="quarter" idx="12"/>
          </p:nvPr>
        </p:nvSpPr>
        <p:spPr/>
        <p:txBody>
          <a:bodyPr/>
          <a:lstStyle/>
          <a:p>
            <a:fld id="{89E16DC6-01BC-4734-A7F6-29BA16035557}" type="slidenum">
              <a:rPr lang="pt-BR" smtClean="0"/>
              <a:t>9</a:t>
            </a:fld>
            <a:endParaRPr lang="pt-BR" dirty="0"/>
          </a:p>
        </p:txBody>
      </p:sp>
      <p:pic>
        <p:nvPicPr>
          <p:cNvPr id="8" name="Picture 7">
            <a:extLst>
              <a:ext uri="{FF2B5EF4-FFF2-40B4-BE49-F238E27FC236}">
                <a16:creationId xmlns:a16="http://schemas.microsoft.com/office/drawing/2014/main" id="{78D796CC-6E2A-402D-967C-5EF0A55C0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300" y="-359632"/>
            <a:ext cx="2298700" cy="2298700"/>
          </a:xfrm>
          <a:prstGeom prst="rect">
            <a:avLst/>
          </a:prstGeom>
        </p:spPr>
      </p:pic>
      <p:sp>
        <p:nvSpPr>
          <p:cNvPr id="12" name="Rectangle 11">
            <a:extLst>
              <a:ext uri="{FF2B5EF4-FFF2-40B4-BE49-F238E27FC236}">
                <a16:creationId xmlns:a16="http://schemas.microsoft.com/office/drawing/2014/main" id="{CAB8413C-9A82-4265-BAD0-6A10CD3D7F34}"/>
              </a:ext>
            </a:extLst>
          </p:cNvPr>
          <p:cNvSpPr/>
          <p:nvPr/>
        </p:nvSpPr>
        <p:spPr>
          <a:xfrm>
            <a:off x="528635" y="6929709"/>
            <a:ext cx="6119815" cy="1508105"/>
          </a:xfrm>
          <a:prstGeom prst="rect">
            <a:avLst/>
          </a:prstGeom>
          <a:solidFill>
            <a:srgbClr val="00BAAE"/>
          </a:solidFill>
        </p:spPr>
        <p:txBody>
          <a:bodyPr wrap="square">
            <a:spAutoFit/>
          </a:bodyPr>
          <a:lstStyle/>
          <a:p>
            <a:pPr defTabSz="685800">
              <a:lnSpc>
                <a:spcPct val="90000"/>
              </a:lnSpc>
              <a:spcBef>
                <a:spcPts val="750"/>
              </a:spcBef>
            </a:pPr>
            <a:r>
              <a:rPr lang="pt-BR" sz="1000" dirty="0">
                <a:solidFill>
                  <a:srgbClr val="343535"/>
                </a:solidFill>
              </a:rPr>
              <a:t>Entende-se por definição de relações de parentesco aplicadas a este Manual:</a:t>
            </a:r>
          </a:p>
          <a:p>
            <a:pPr defTabSz="685800">
              <a:lnSpc>
                <a:spcPct val="90000"/>
              </a:lnSpc>
              <a:spcBef>
                <a:spcPts val="750"/>
              </a:spcBef>
            </a:pPr>
            <a:r>
              <a:rPr lang="pt-BR" sz="1000" b="1" dirty="0">
                <a:solidFill>
                  <a:srgbClr val="343535"/>
                </a:solidFill>
              </a:rPr>
              <a:t>1º grau </a:t>
            </a:r>
            <a:r>
              <a:rPr lang="pt-BR" sz="1000" dirty="0">
                <a:solidFill>
                  <a:srgbClr val="343535"/>
                </a:solidFill>
              </a:rPr>
              <a:t>- São consanguíneos: há vínculos entre os descendentes e ascendentes de um progenitor comum. Ex: avós, familiares/responsáveis, filhos, netos, bisnetos. O grau se conta a cada geração. O filho é 1º grau, neto = 2º grau, bisneto = 3º</a:t>
            </a:r>
          </a:p>
          <a:p>
            <a:pPr defTabSz="685800">
              <a:lnSpc>
                <a:spcPct val="90000"/>
              </a:lnSpc>
              <a:spcBef>
                <a:spcPts val="750"/>
              </a:spcBef>
            </a:pPr>
            <a:r>
              <a:rPr lang="pt-BR" sz="1000" b="1" dirty="0">
                <a:solidFill>
                  <a:srgbClr val="343535"/>
                </a:solidFill>
              </a:rPr>
              <a:t>2º grau </a:t>
            </a:r>
            <a:r>
              <a:rPr lang="pt-BR" sz="1000" dirty="0">
                <a:solidFill>
                  <a:srgbClr val="343535"/>
                </a:solidFill>
              </a:rPr>
              <a:t>- Linha Colateral: São os irmãos, primos, tios, sobrinhos. O parentesco começa no 2º grau. Exemplo: irmão = 2º grau; tios = 3º grau; sobrinhos = 3º grau; sobrinho-neto</a:t>
            </a:r>
          </a:p>
          <a:p>
            <a:pPr defTabSz="685800">
              <a:lnSpc>
                <a:spcPct val="90000"/>
              </a:lnSpc>
              <a:spcBef>
                <a:spcPts val="750"/>
              </a:spcBef>
            </a:pPr>
            <a:r>
              <a:rPr lang="pt-BR" sz="1000" b="1" dirty="0">
                <a:solidFill>
                  <a:srgbClr val="343535"/>
                </a:solidFill>
              </a:rPr>
              <a:t>3º grau </a:t>
            </a:r>
            <a:r>
              <a:rPr lang="pt-BR" sz="1000" dirty="0">
                <a:solidFill>
                  <a:srgbClr val="343535"/>
                </a:solidFill>
              </a:rPr>
              <a:t>- Parentesco por afinidade: são os sogros, familiares dos sogros, avós dos sogros. Os enteados e seus filhos, as noras, os genros, os cunhados, tios, sobrinhos, primos e avós do cônjuge.</a:t>
            </a:r>
          </a:p>
        </p:txBody>
      </p:sp>
    </p:spTree>
    <p:extLst>
      <p:ext uri="{BB962C8B-B14F-4D97-AF65-F5344CB8AC3E}">
        <p14:creationId xmlns:p14="http://schemas.microsoft.com/office/powerpoint/2010/main" val="1714656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2281</TotalTime>
  <Words>4260</Words>
  <Application>Microsoft Office PowerPoint</Application>
  <PresentationFormat>Papel Carta (216 x 279 mm)</PresentationFormat>
  <Paragraphs>282</Paragraphs>
  <Slides>23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23</vt:i4>
      </vt:variant>
    </vt:vector>
  </HeadingPairs>
  <TitlesOfParts>
    <vt:vector size="29" baseType="lpstr">
      <vt:lpstr>맑은 고딕</vt:lpstr>
      <vt:lpstr>Arial</vt:lpstr>
      <vt:lpstr>Calibri</vt:lpstr>
      <vt:lpstr>Calibri Light</vt:lpstr>
      <vt:lpstr>等线</vt:lpstr>
      <vt:lpstr>Office Theme</vt:lpstr>
      <vt:lpstr>MANUAL DE COMPLIANCE</vt:lpstr>
      <vt:lpstr>SUMÁRIO</vt:lpstr>
      <vt:lpstr>Apresentação e Abrangência</vt:lpstr>
      <vt:lpstr>Programa de Integridade</vt:lpstr>
      <vt:lpstr>Conformidade</vt:lpstr>
      <vt:lpstr>Assédio, Intimidação  e Bullying</vt:lpstr>
      <vt:lpstr>Assédio, Intimidação  e Bullying</vt:lpstr>
      <vt:lpstr>Exemplos de Assédio Moral, Sexual e Bullying</vt:lpstr>
      <vt:lpstr>Conflito de Interesses</vt:lpstr>
      <vt:lpstr>Apresentação do PowerPoint</vt:lpstr>
      <vt:lpstr>Apresentação do PowerPoint</vt:lpstr>
      <vt:lpstr>Relacionamento com o Poder Público</vt:lpstr>
      <vt:lpstr>Apresentação do PowerPoint</vt:lpstr>
      <vt:lpstr>Relacionamento com o Poder Público</vt:lpstr>
      <vt:lpstr>Licitação e Gestão de Fornecedores</vt:lpstr>
      <vt:lpstr>Fraude,  Corrupção, Suborno e Lavagem de Dinheiro</vt:lpstr>
      <vt:lpstr>Apresentação do PowerPoint</vt:lpstr>
      <vt:lpstr>Apresentação do PowerPoint</vt:lpstr>
      <vt:lpstr>Apresentação do PowerPoint</vt:lpstr>
      <vt:lpstr>Fraude,  Corrupção, Suborno e Lavagem de Dinheiro</vt:lpstr>
      <vt:lpstr>Informações Institucionais e Confidencialidade</vt:lpstr>
      <vt:lpstr>Canal de Denúncias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Carvalho, Fernanda</dc:creator>
  <cp:lastModifiedBy>Adline Debus Pozzebon</cp:lastModifiedBy>
  <cp:revision>327</cp:revision>
  <dcterms:created xsi:type="dcterms:W3CDTF">2020-12-18T03:46:28Z</dcterms:created>
  <dcterms:modified xsi:type="dcterms:W3CDTF">2022-12-08T23:57:53Z</dcterms:modified>
</cp:coreProperties>
</file>